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62" r:id="rId3"/>
    <p:sldId id="259" r:id="rId4"/>
    <p:sldId id="260" r:id="rId5"/>
    <p:sldId id="264" r:id="rId6"/>
    <p:sldId id="270" r:id="rId7"/>
    <p:sldId id="274" r:id="rId8"/>
    <p:sldId id="275" r:id="rId9"/>
    <p:sldId id="276" r:id="rId10"/>
    <p:sldId id="269" r:id="rId11"/>
    <p:sldId id="265" r:id="rId12"/>
    <p:sldId id="266" r:id="rId13"/>
    <p:sldId id="271" r:id="rId14"/>
    <p:sldId id="278" r:id="rId15"/>
    <p:sldId id="279" r:id="rId16"/>
    <p:sldId id="280" r:id="rId17"/>
    <p:sldId id="272" r:id="rId18"/>
    <p:sldId id="267" r:id="rId19"/>
    <p:sldId id="273" r:id="rId20"/>
    <p:sldId id="26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781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4" autoAdjust="0"/>
    <p:restoredTop sz="94660"/>
  </p:normalViewPr>
  <p:slideViewPr>
    <p:cSldViewPr>
      <p:cViewPr varScale="1">
        <p:scale>
          <a:sx n="74" d="100"/>
          <a:sy n="74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3AE3-650A-498A-B10D-F385A5D37909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C943A-EF52-4BA3-82A8-A30A18B5B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59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943A-EF52-4BA3-82A8-A30A18B5BCE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58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E257-0B8D-4138-9E27-3D5ADB9EC3EC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C5-786D-41B2-92E7-60FCCB2C3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63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E257-0B8D-4138-9E27-3D5ADB9EC3EC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C5-786D-41B2-92E7-60FCCB2C3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55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E257-0B8D-4138-9E27-3D5ADB9EC3EC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C5-786D-41B2-92E7-60FCCB2C3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67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E257-0B8D-4138-9E27-3D5ADB9EC3EC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C5-786D-41B2-92E7-60FCCB2C3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29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E257-0B8D-4138-9E27-3D5ADB9EC3EC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C5-786D-41B2-92E7-60FCCB2C3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47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E257-0B8D-4138-9E27-3D5ADB9EC3EC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C5-786D-41B2-92E7-60FCCB2C3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0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E257-0B8D-4138-9E27-3D5ADB9EC3EC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C5-786D-41B2-92E7-60FCCB2C3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17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E257-0B8D-4138-9E27-3D5ADB9EC3EC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C5-786D-41B2-92E7-60FCCB2C3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14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E257-0B8D-4138-9E27-3D5ADB9EC3EC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C5-786D-41B2-92E7-60FCCB2C3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66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E257-0B8D-4138-9E27-3D5ADB9EC3EC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C5-786D-41B2-92E7-60FCCB2C3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69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E257-0B8D-4138-9E27-3D5ADB9EC3EC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C5-786D-41B2-92E7-60FCCB2C3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20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AE257-0B8D-4138-9E27-3D5ADB9EC3EC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85C5-786D-41B2-92E7-60FCCB2C3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27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image" Target="../media/image58.png"/><Relationship Id="rId12" Type="http://schemas.openxmlformats.org/officeDocument/2006/relationships/image" Target="../media/image63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npeace.org/france/photosvideos/photos/1969486" TargetMode="External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Politiques agricoles et alimentaires et négociations internationales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299695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Enjeux et débats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/>
              <a:t>Eve </a:t>
            </a:r>
            <a:r>
              <a:rPr lang="fr-FR" dirty="0" err="1" smtClean="0"/>
              <a:t>Fouilleux</a:t>
            </a:r>
            <a:r>
              <a:rPr lang="fr-FR" dirty="0" smtClean="0"/>
              <a:t>, </a:t>
            </a:r>
            <a:r>
              <a:rPr lang="fr-FR" dirty="0" smtClean="0"/>
              <a:t>CNRS-</a:t>
            </a:r>
            <a:r>
              <a:rPr lang="fr-FR" dirty="0" err="1" smtClean="0"/>
              <a:t>Lisis</a:t>
            </a:r>
            <a:r>
              <a:rPr lang="fr-FR" dirty="0" smtClean="0"/>
              <a:t> / </a:t>
            </a:r>
            <a:r>
              <a:rPr lang="fr-FR" dirty="0" err="1" smtClean="0"/>
              <a:t>Cirad-Moïsa</a:t>
            </a:r>
            <a:endParaRPr lang="fr-FR" dirty="0" smtClean="0"/>
          </a:p>
          <a:p>
            <a:r>
              <a:rPr lang="fr-FR" dirty="0" smtClean="0"/>
              <a:t>Sébastien </a:t>
            </a:r>
            <a:r>
              <a:rPr lang="fr-FR" dirty="0" err="1" smtClean="0"/>
              <a:t>Treyer</a:t>
            </a:r>
            <a:r>
              <a:rPr lang="fr-FR" dirty="0" smtClean="0"/>
              <a:t>, </a:t>
            </a:r>
            <a:r>
              <a:rPr lang="fr-FR" dirty="0" err="1" smtClean="0"/>
              <a:t>Iddri</a:t>
            </a:r>
            <a:endParaRPr lang="fr-FR" dirty="0"/>
          </a:p>
        </p:txBody>
      </p:sp>
      <p:pic>
        <p:nvPicPr>
          <p:cNvPr id="3074" name="Picture 2" descr="RÃ©sultat de recherche d'images pour &quot;LISIS ifr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356528"/>
            <a:ext cx="1800199" cy="12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Ã©sultat de recherche d'images pour &quot;iddr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RÃ©sultat de recherche d'images pour &quot;iddri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72" y="5360037"/>
            <a:ext cx="2637244" cy="131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RÃ©sultat de recherche d'images pour &quot;moisa cirad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90528"/>
            <a:ext cx="2822622" cy="162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2. </a:t>
            </a:r>
            <a:r>
              <a:rPr lang="fr-FR" dirty="0"/>
              <a:t>L’OCDE, </a:t>
            </a:r>
            <a:r>
              <a:rPr lang="fr-FR" dirty="0" smtClean="0"/>
              <a:t>prescripteur </a:t>
            </a:r>
            <a:r>
              <a:rPr lang="fr-FR" dirty="0"/>
              <a:t>d’idées </a:t>
            </a:r>
            <a:r>
              <a:rPr lang="fr-FR" dirty="0" smtClean="0"/>
              <a:t>Pour les politiques </a:t>
            </a:r>
            <a:r>
              <a:rPr lang="fr-FR" dirty="0" smtClean="0"/>
              <a:t>agricoles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9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Ã©sultat de recherche d'images pour &quot;GATT&quot;"/>
          <p:cNvSpPr>
            <a:spLocks noChangeAspect="1" noChangeArrowheads="1"/>
          </p:cNvSpPr>
          <p:nvPr/>
        </p:nvSpPr>
        <p:spPr bwMode="auto">
          <a:xfrm>
            <a:off x="155574" y="-144463"/>
            <a:ext cx="8376865" cy="83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3" name="Picture 7" descr="RÃ©sultat de recherche d'images pour &quot;PA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33" y="839419"/>
            <a:ext cx="2016222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2" y="3789040"/>
            <a:ext cx="3350325" cy="221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248247"/>
            <a:ext cx="1290323" cy="96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 descr="RÃ©sultat de recherche d'images pour &quot;OCD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7" y="894298"/>
            <a:ext cx="2715670" cy="1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96" y="3996399"/>
            <a:ext cx="3710087" cy="243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20" y="816370"/>
            <a:ext cx="3196519" cy="246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Ã©sultat de recherche d'images pour &quot;OCDE ESP ESC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1" y="592749"/>
            <a:ext cx="8145484" cy="54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80" y="1514667"/>
            <a:ext cx="3304824" cy="195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18026" r="-624" b="20992"/>
          <a:stretch/>
        </p:blipFill>
        <p:spPr bwMode="auto">
          <a:xfrm>
            <a:off x="404180" y="3732181"/>
            <a:ext cx="8268998" cy="29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" t="-738" r="13577" b="738"/>
          <a:stretch/>
        </p:blipFill>
        <p:spPr bwMode="auto">
          <a:xfrm>
            <a:off x="5025489" y="562427"/>
            <a:ext cx="3647689" cy="24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" y="332656"/>
            <a:ext cx="9573401" cy="65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35" y="4156205"/>
            <a:ext cx="4740464" cy="268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RÃ©sultat de recherche d'images pour &quot;the bioeconomy to 2030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87" y="436374"/>
            <a:ext cx="4150377" cy="594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associÃ©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" y="2728262"/>
            <a:ext cx="4741513" cy="414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report innovating for sustainable growth a bioeconomy for europe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0520"/>
            <a:ext cx="8748464" cy="72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Ã©sultat de recherche d'images pour &quot;h2020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257" y="1337995"/>
            <a:ext cx="9936771" cy="55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Ã©sultat de recherche d'images pour &quot;europabio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38" y="2769120"/>
            <a:ext cx="4029023" cy="40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3. La </a:t>
            </a:r>
            <a:r>
              <a:rPr lang="fr-FR" dirty="0"/>
              <a:t>difficile intégration de l’agriculture dans les négociations </a:t>
            </a:r>
            <a:r>
              <a:rPr lang="fr-FR" dirty="0" smtClean="0"/>
              <a:t>climatiques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9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1" y="-164226"/>
            <a:ext cx="8229600" cy="2543694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23" y="2435043"/>
            <a:ext cx="1985640" cy="5776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068307"/>
            <a:ext cx="1927239" cy="15721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713" y="4509120"/>
            <a:ext cx="6588224" cy="10026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1440160" cy="26745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19275"/>
            <a:ext cx="7096125" cy="503872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236296" y="5373216"/>
            <a:ext cx="164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McKinsey, 2009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9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0"/>
            <a:ext cx="8229600" cy="3940086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0500"/>
            <a:ext cx="3467100" cy="2857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08" y="3861048"/>
            <a:ext cx="3605291" cy="32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8083"/>
            <a:ext cx="2141185" cy="2131156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440160" cy="26745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321" y="0"/>
            <a:ext cx="6161324" cy="82338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968975"/>
            <a:ext cx="6336527" cy="21571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946" y="2492896"/>
            <a:ext cx="5810917" cy="37147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915816" y="3789040"/>
            <a:ext cx="58376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Mitigation </a:t>
            </a:r>
            <a:r>
              <a:rPr lang="fr-FR" b="1" dirty="0" err="1" smtClean="0">
                <a:solidFill>
                  <a:prstClr val="black"/>
                </a:solidFill>
              </a:rPr>
              <a:t>based</a:t>
            </a:r>
            <a:r>
              <a:rPr lang="fr-FR" b="1" dirty="0" smtClean="0">
                <a:solidFill>
                  <a:prstClr val="black"/>
                </a:solidFill>
              </a:rPr>
              <a:t> adaptation + </a:t>
            </a:r>
            <a:r>
              <a:rPr lang="fr-FR" b="1" dirty="0" err="1" smtClean="0">
                <a:solidFill>
                  <a:prstClr val="black"/>
                </a:solidFill>
              </a:rPr>
              <a:t>ecosystem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based</a:t>
            </a:r>
            <a:r>
              <a:rPr lang="fr-FR" b="1" dirty="0" smtClean="0">
                <a:solidFill>
                  <a:prstClr val="black"/>
                </a:solidFill>
              </a:rPr>
              <a:t> adaptation</a:t>
            </a:r>
            <a:endParaRPr lang="fr-F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4. Les </a:t>
            </a:r>
            <a:r>
              <a:rPr lang="fr-FR" dirty="0"/>
              <a:t>standards de durabilité dans les chaines globales de </a:t>
            </a:r>
            <a:r>
              <a:rPr lang="fr-FR" dirty="0" smtClean="0"/>
              <a:t>valeur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9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95604"/>
            <a:ext cx="1841009" cy="12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-0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365104"/>
            <a:ext cx="740429" cy="761802"/>
          </a:xfrm>
          <a:prstGeom prst="rect">
            <a:avLst/>
          </a:prstGeom>
          <a:noFill/>
        </p:spPr>
      </p:pic>
      <p:pic>
        <p:nvPicPr>
          <p:cNvPr id="6" name="Picture 5" descr="Fair Tr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8968" y="5385263"/>
            <a:ext cx="757157" cy="82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645929" cy="243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196948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4" y="1052736"/>
            <a:ext cx="3005583" cy="195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T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06" y="3913682"/>
            <a:ext cx="1603638" cy="27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 &#10; Â© RSPO Trademark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89" y="4159056"/>
            <a:ext cx="2371310" cy="240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5474"/>
            <a:ext cx="8194250" cy="56562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11" y="257729"/>
            <a:ext cx="4549374" cy="643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Image associÃ©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861"/>
            <a:ext cx="8398457" cy="55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5. Le </a:t>
            </a:r>
            <a:r>
              <a:rPr lang="fr-FR" dirty="0"/>
              <a:t>Conseil de la Sécurité Alimentaire </a:t>
            </a:r>
            <a:r>
              <a:rPr lang="fr-FR" dirty="0" smtClean="0"/>
              <a:t>Mondiale. VERS UNE démocratisation?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1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4968552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fr-FR" cap="none" dirty="0" smtClean="0">
                <a:solidFill>
                  <a:schemeClr val="accent5">
                    <a:lumMod val="75000"/>
                  </a:schemeClr>
                </a:solidFill>
              </a:rPr>
              <a:t>Comment se prennent les décisions internationales?</a:t>
            </a:r>
            <a:br>
              <a:rPr lang="fr-FR" cap="non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cap="none" dirty="0" smtClean="0">
                <a:solidFill>
                  <a:srgbClr val="7030A0"/>
                </a:solidFill>
              </a:rPr>
              <a:t>Comment se construisent les débats autour des politiques publiques inter/transnationales?</a:t>
            </a:r>
            <a:br>
              <a:rPr lang="fr-FR" cap="none" dirty="0" smtClean="0">
                <a:solidFill>
                  <a:srgbClr val="7030A0"/>
                </a:solidFill>
              </a:rPr>
            </a:br>
            <a:r>
              <a:rPr lang="fr-FR" cap="none" dirty="0" smtClean="0">
                <a:solidFill>
                  <a:srgbClr val="0070C0"/>
                </a:solidFill>
              </a:rPr>
              <a:t>Quelles sont les formes de politisation / dépolitisation en jeu?</a:t>
            </a:r>
            <a:br>
              <a:rPr lang="fr-FR" cap="none" dirty="0" smtClean="0">
                <a:solidFill>
                  <a:srgbClr val="0070C0"/>
                </a:solidFill>
              </a:rPr>
            </a:br>
            <a:r>
              <a:rPr lang="fr-FR" cap="none" dirty="0" smtClean="0">
                <a:solidFill>
                  <a:srgbClr val="FFC000"/>
                </a:solidFill>
              </a:rPr>
              <a:t>Comment sont discutés les enjeux agricoles et alimentaires?</a:t>
            </a:r>
            <a:endParaRPr lang="fr-FR" cap="non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ao.org/uploads/pics/CFS_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0" y="2722122"/>
            <a:ext cx="7462551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Conseil de la Sécurité Alimentaire Mondiale</a:t>
            </a:r>
            <a:endParaRPr lang="fr-FR" dirty="0"/>
          </a:p>
        </p:txBody>
      </p:sp>
      <p:pic>
        <p:nvPicPr>
          <p:cNvPr id="4100" name="Picture 4" descr="RÃ©sultat de recherche d'images pour &quot;CSM cf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93" y="1684163"/>
            <a:ext cx="2823964" cy="25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Ã©sultat de recherche d'images pour &quot;CSM cfs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190"/>
            <a:ext cx="8972467" cy="67443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Ã©sultat de recherche d'images pour &quot;CSM cfs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207011" cy="21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csm4cfs.org/wp-content/uploads/2016/03/CSM-Structur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4" y="20869"/>
            <a:ext cx="8861528" cy="66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Ã©sultat de recherche d'images pour &quot;CSM cfs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76" y="4005064"/>
            <a:ext cx="3096345" cy="22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Ã©sultat de recherche d'images pour &quot;CSM cfs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58" y="105190"/>
            <a:ext cx="4210595" cy="315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6444208" y="620688"/>
            <a:ext cx="2061214" cy="1192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10" descr="RÃ©sultat de recherche d'images pour &quot;CSM cfs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" y="-17632"/>
            <a:ext cx="9087788" cy="68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/>
          <p:cNvSpPr/>
          <p:nvPr/>
        </p:nvSpPr>
        <p:spPr>
          <a:xfrm>
            <a:off x="6516216" y="4640093"/>
            <a:ext cx="2047864" cy="1585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14" descr="RÃ©sultat de recherche d'images pour &quot;PSM cfs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72092"/>
            <a:ext cx="3037117" cy="26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323528" y="2276872"/>
            <a:ext cx="187220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8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614376"/>
            <a:ext cx="149099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 descr="10 %"/>
          <p:cNvSpPr>
            <a:spLocks noChangeArrowheads="1"/>
          </p:cNvSpPr>
          <p:nvPr/>
        </p:nvSpPr>
        <p:spPr bwMode="auto">
          <a:xfrm>
            <a:off x="2997405" y="1617554"/>
            <a:ext cx="2517775" cy="22129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" name="Ellipse 17"/>
          <p:cNvSpPr>
            <a:spLocks noChangeArrowheads="1"/>
          </p:cNvSpPr>
          <p:nvPr/>
        </p:nvSpPr>
        <p:spPr bwMode="auto">
          <a:xfrm>
            <a:off x="1861238" y="2690020"/>
            <a:ext cx="1743075" cy="163036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" name="Ellipse 18"/>
          <p:cNvSpPr>
            <a:spLocks noChangeArrowheads="1"/>
          </p:cNvSpPr>
          <p:nvPr/>
        </p:nvSpPr>
        <p:spPr bwMode="auto">
          <a:xfrm>
            <a:off x="1943893" y="669023"/>
            <a:ext cx="1719263" cy="16668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" name="Zone de texte 36" descr="5 %"/>
          <p:cNvSpPr txBox="1">
            <a:spLocks noChangeArrowheads="1"/>
          </p:cNvSpPr>
          <p:nvPr/>
        </p:nvSpPr>
        <p:spPr bwMode="auto">
          <a:xfrm>
            <a:off x="2732775" y="1308358"/>
            <a:ext cx="342900" cy="342900"/>
          </a:xfrm>
          <a:prstGeom prst="rect">
            <a:avLst/>
          </a:prstGeom>
          <a:pattFill prst="pct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fr-FR" altLang="fr-FR" sz="800">
                <a:latin typeface="Times New Roman" pitchFamily="18" charset="0"/>
                <a:cs typeface="Times New Roman" pitchFamily="18" charset="0"/>
              </a:rPr>
              <a:t>M1</a:t>
            </a:r>
            <a:endParaRPr lang="fr-FR" altLang="fr-FR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one de texte 33" descr="5 %"/>
          <p:cNvSpPr txBox="1">
            <a:spLocks noChangeArrowheads="1"/>
          </p:cNvSpPr>
          <p:nvPr/>
        </p:nvSpPr>
        <p:spPr bwMode="auto">
          <a:xfrm>
            <a:off x="2890838" y="850900"/>
            <a:ext cx="342900" cy="342900"/>
          </a:xfrm>
          <a:prstGeom prst="rect">
            <a:avLst/>
          </a:prstGeom>
          <a:pattFill prst="pct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fr-FR" altLang="fr-FR" sz="800" b="1">
                <a:latin typeface="Times New Roman" pitchFamily="18" charset="0"/>
                <a:cs typeface="Times New Roman" pitchFamily="18" charset="0"/>
              </a:rPr>
              <a:t>M2</a:t>
            </a:r>
            <a:endParaRPr lang="fr-FR" altLang="fr-FR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 de texte 25" descr="5 %"/>
          <p:cNvSpPr txBox="1">
            <a:spLocks noChangeArrowheads="1"/>
          </p:cNvSpPr>
          <p:nvPr/>
        </p:nvSpPr>
        <p:spPr bwMode="auto">
          <a:xfrm>
            <a:off x="2568575" y="1779588"/>
            <a:ext cx="342900" cy="342900"/>
          </a:xfrm>
          <a:prstGeom prst="rect">
            <a:avLst/>
          </a:prstGeom>
          <a:pattFill prst="pct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fr-FR" altLang="fr-FR" sz="800">
                <a:latin typeface="Times New Roman" pitchFamily="18" charset="0"/>
                <a:cs typeface="Times New Roman" pitchFamily="18" charset="0"/>
              </a:rPr>
              <a:t>M3</a:t>
            </a:r>
            <a:endParaRPr lang="fr-FR" altLang="fr-FR" sz="1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Connecteur droit 23"/>
          <p:cNvCxnSpPr>
            <a:cxnSpLocks noChangeShapeType="1"/>
          </p:cNvCxnSpPr>
          <p:nvPr/>
        </p:nvCxnSpPr>
        <p:spPr bwMode="auto">
          <a:xfrm>
            <a:off x="3176587" y="1582340"/>
            <a:ext cx="619126" cy="88661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>
            <a:spLocks noChangeArrowheads="1"/>
          </p:cNvSpPr>
          <p:nvPr/>
        </p:nvSpPr>
        <p:spPr bwMode="auto">
          <a:xfrm>
            <a:off x="4757025" y="1022350"/>
            <a:ext cx="2623287" cy="16351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7" name="Flèche courbée vers la gauche 26"/>
          <p:cNvSpPr>
            <a:spLocks noChangeArrowheads="1"/>
          </p:cNvSpPr>
          <p:nvPr/>
        </p:nvSpPr>
        <p:spPr bwMode="auto">
          <a:xfrm rot="-9921620">
            <a:off x="2178737" y="900449"/>
            <a:ext cx="371475" cy="858837"/>
          </a:xfrm>
          <a:prstGeom prst="curvedLeftArrow">
            <a:avLst>
              <a:gd name="adj1" fmla="val 46239"/>
              <a:gd name="adj2" fmla="val 92479"/>
              <a:gd name="adj3" fmla="val 3333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Zone de texte 13" descr="5 %"/>
          <p:cNvSpPr txBox="1">
            <a:spLocks noChangeArrowheads="1"/>
          </p:cNvSpPr>
          <p:nvPr/>
        </p:nvSpPr>
        <p:spPr bwMode="auto">
          <a:xfrm>
            <a:off x="2309813" y="2851150"/>
            <a:ext cx="342900" cy="228600"/>
          </a:xfrm>
          <a:prstGeom prst="rect">
            <a:avLst/>
          </a:prstGeom>
          <a:pattFill prst="pct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800" b="1">
                <a:latin typeface="Times New Roman" pitchFamily="18" charset="0"/>
                <a:cs typeface="Times New Roman" pitchFamily="18" charset="0"/>
              </a:rPr>
              <a:t>P1</a:t>
            </a:r>
            <a:endParaRPr lang="fr-FR" altLang="fr-FR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 de texte 11" descr="5 %"/>
          <p:cNvSpPr txBox="1">
            <a:spLocks noChangeArrowheads="1"/>
          </p:cNvSpPr>
          <p:nvPr/>
        </p:nvSpPr>
        <p:spPr bwMode="auto">
          <a:xfrm>
            <a:off x="2111375" y="3249613"/>
            <a:ext cx="342900" cy="228600"/>
          </a:xfrm>
          <a:prstGeom prst="rect">
            <a:avLst/>
          </a:prstGeom>
          <a:pattFill prst="pct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800">
                <a:latin typeface="Times New Roman" pitchFamily="18" charset="0"/>
                <a:cs typeface="Times New Roman" pitchFamily="18" charset="0"/>
              </a:rPr>
              <a:t>P2</a:t>
            </a:r>
            <a:endParaRPr lang="fr-FR" altLang="fr-FR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one de texte 8" descr="5 %"/>
          <p:cNvSpPr txBox="1">
            <a:spLocks noChangeArrowheads="1"/>
          </p:cNvSpPr>
          <p:nvPr/>
        </p:nvSpPr>
        <p:spPr bwMode="auto">
          <a:xfrm>
            <a:off x="2252406" y="3665404"/>
            <a:ext cx="342900" cy="228600"/>
          </a:xfrm>
          <a:prstGeom prst="rect">
            <a:avLst/>
          </a:prstGeom>
          <a:pattFill prst="pct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800" dirty="0">
                <a:latin typeface="Times New Roman" pitchFamily="18" charset="0"/>
                <a:cs typeface="Times New Roman" pitchFamily="18" charset="0"/>
              </a:rPr>
              <a:t>P3</a:t>
            </a:r>
            <a:endParaRPr lang="fr-FR" alt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èche courbée vers la gauche 30"/>
          <p:cNvSpPr>
            <a:spLocks noChangeArrowheads="1"/>
          </p:cNvSpPr>
          <p:nvPr/>
        </p:nvSpPr>
        <p:spPr bwMode="auto">
          <a:xfrm rot="12567365">
            <a:off x="5232032" y="1074021"/>
            <a:ext cx="457200" cy="939800"/>
          </a:xfrm>
          <a:prstGeom prst="curvedLeftArrow">
            <a:avLst>
              <a:gd name="adj1" fmla="val 41111"/>
              <a:gd name="adj2" fmla="val 82222"/>
              <a:gd name="adj3" fmla="val 38954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" name="Zone de texte 37" descr="5 %"/>
          <p:cNvSpPr txBox="1">
            <a:spLocks noChangeArrowheads="1"/>
          </p:cNvSpPr>
          <p:nvPr/>
        </p:nvSpPr>
        <p:spPr bwMode="auto">
          <a:xfrm>
            <a:off x="5946775" y="1252538"/>
            <a:ext cx="342900" cy="342900"/>
          </a:xfrm>
          <a:prstGeom prst="rect">
            <a:avLst/>
          </a:prstGeom>
          <a:pattFill prst="pct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800" dirty="0">
                <a:latin typeface="Times New Roman" pitchFamily="18" charset="0"/>
                <a:cs typeface="Times New Roman" pitchFamily="18" charset="0"/>
              </a:rPr>
              <a:t>PG2</a:t>
            </a:r>
            <a:endParaRPr lang="fr-FR" alt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 de texte 39" descr="5 %"/>
          <p:cNvSpPr txBox="1">
            <a:spLocks noChangeArrowheads="1"/>
          </p:cNvSpPr>
          <p:nvPr/>
        </p:nvSpPr>
        <p:spPr bwMode="auto">
          <a:xfrm>
            <a:off x="6516688" y="1390650"/>
            <a:ext cx="342900" cy="401638"/>
          </a:xfrm>
          <a:prstGeom prst="rect">
            <a:avLst/>
          </a:prstGeom>
          <a:pattFill prst="pct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800">
                <a:latin typeface="Times New Roman" pitchFamily="18" charset="0"/>
                <a:cs typeface="Times New Roman" pitchFamily="18" charset="0"/>
              </a:rPr>
              <a:t>PG1</a:t>
            </a:r>
            <a:endParaRPr lang="fr-FR" altLang="fr-FR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lèche courbée vers la gauche 34"/>
          <p:cNvSpPr>
            <a:spLocks noChangeArrowheads="1"/>
          </p:cNvSpPr>
          <p:nvPr/>
        </p:nvSpPr>
        <p:spPr bwMode="auto">
          <a:xfrm rot="9921620" flipH="1">
            <a:off x="2718487" y="3183158"/>
            <a:ext cx="371475" cy="800100"/>
          </a:xfrm>
          <a:prstGeom prst="curvedLeftArrow">
            <a:avLst>
              <a:gd name="adj1" fmla="val 43077"/>
              <a:gd name="adj2" fmla="val 86154"/>
              <a:gd name="adj3" fmla="val 3333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6" name="Zone de texte 34" descr="5 %"/>
          <p:cNvSpPr txBox="1">
            <a:spLocks noChangeArrowheads="1"/>
          </p:cNvSpPr>
          <p:nvPr/>
        </p:nvSpPr>
        <p:spPr bwMode="auto">
          <a:xfrm>
            <a:off x="5946775" y="2027238"/>
            <a:ext cx="457200" cy="284162"/>
          </a:xfrm>
          <a:prstGeom prst="rect">
            <a:avLst/>
          </a:prstGeom>
          <a:pattFill prst="pct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800" b="1">
                <a:latin typeface="Times New Roman" pitchFamily="18" charset="0"/>
                <a:cs typeface="Times New Roman" pitchFamily="18" charset="0"/>
              </a:rPr>
              <a:t>PG3</a:t>
            </a:r>
            <a:endParaRPr lang="fr-FR" altLang="fr-FR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Connecteur droit 39"/>
          <p:cNvCxnSpPr>
            <a:cxnSpLocks noChangeShapeType="1"/>
          </p:cNvCxnSpPr>
          <p:nvPr/>
        </p:nvCxnSpPr>
        <p:spPr bwMode="auto">
          <a:xfrm flipH="1">
            <a:off x="4885663" y="2089944"/>
            <a:ext cx="712787" cy="61118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cxnSpLocks noChangeShapeType="1"/>
          </p:cNvCxnSpPr>
          <p:nvPr/>
        </p:nvCxnSpPr>
        <p:spPr bwMode="auto">
          <a:xfrm flipV="1">
            <a:off x="2997405" y="2965451"/>
            <a:ext cx="798308" cy="2382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8" name="Rectangle 47"/>
          <p:cNvSpPr>
            <a:spLocks noChangeArrowheads="1"/>
          </p:cNvSpPr>
          <p:nvPr/>
        </p:nvSpPr>
        <p:spPr bwMode="auto">
          <a:xfrm>
            <a:off x="601663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12329" name="Rectangle 58"/>
          <p:cNvSpPr>
            <a:spLocks noChangeArrowheads="1"/>
          </p:cNvSpPr>
          <p:nvPr/>
        </p:nvSpPr>
        <p:spPr bwMode="auto">
          <a:xfrm>
            <a:off x="601663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900"/>
              <a:t/>
            </a:r>
            <a:br>
              <a:rPr lang="fr-FR" altLang="fr-FR" sz="900"/>
            </a:br>
            <a:endParaRPr lang="fr-FR" altLang="fr-FR"/>
          </a:p>
          <a:p>
            <a:endParaRPr lang="fr-FR" altLang="fr-FR"/>
          </a:p>
        </p:txBody>
      </p:sp>
      <p:sp>
        <p:nvSpPr>
          <p:cNvPr id="12330" name="Rectangle 6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49263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49263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49263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49263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900"/>
              <a:t/>
            </a:r>
            <a:br>
              <a:rPr lang="fr-FR" altLang="fr-FR" sz="900"/>
            </a:br>
            <a:endParaRPr lang="fr-FR" altLang="fr-FR"/>
          </a:p>
          <a:p>
            <a:endParaRPr lang="fr-FR" altLang="fr-FR"/>
          </a:p>
        </p:txBody>
      </p:sp>
      <p:sp>
        <p:nvSpPr>
          <p:cNvPr id="12331" name="Rectangle 6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8" name="ZoneTexte 67"/>
          <p:cNvSpPr txBox="1">
            <a:spLocks noChangeArrowheads="1"/>
          </p:cNvSpPr>
          <p:nvPr/>
        </p:nvSpPr>
        <p:spPr bwMode="auto">
          <a:xfrm>
            <a:off x="6621463" y="2025650"/>
            <a:ext cx="2097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dirty="0"/>
              <a:t>Forum partisan</a:t>
            </a:r>
          </a:p>
        </p:txBody>
      </p:sp>
      <p:sp>
        <p:nvSpPr>
          <p:cNvPr id="69" name="ZoneTexte 68"/>
          <p:cNvSpPr txBox="1">
            <a:spLocks noChangeArrowheads="1"/>
          </p:cNvSpPr>
          <p:nvPr/>
        </p:nvSpPr>
        <p:spPr bwMode="auto">
          <a:xfrm>
            <a:off x="447675" y="3227388"/>
            <a:ext cx="1841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dirty="0"/>
              <a:t>Forum scientifique</a:t>
            </a:r>
          </a:p>
        </p:txBody>
      </p:sp>
      <p:sp>
        <p:nvSpPr>
          <p:cNvPr id="70" name="ZoneTexte 69"/>
          <p:cNvSpPr txBox="1">
            <a:spLocks noChangeArrowheads="1"/>
          </p:cNvSpPr>
          <p:nvPr/>
        </p:nvSpPr>
        <p:spPr bwMode="auto">
          <a:xfrm>
            <a:off x="579438" y="682625"/>
            <a:ext cx="2224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dirty="0"/>
              <a:t>Forum professionnel</a:t>
            </a:r>
          </a:p>
        </p:txBody>
      </p:sp>
      <p:sp>
        <p:nvSpPr>
          <p:cNvPr id="12" name="Ellipse 11"/>
          <p:cNvSpPr/>
          <p:nvPr/>
        </p:nvSpPr>
        <p:spPr>
          <a:xfrm>
            <a:off x="3795713" y="3550444"/>
            <a:ext cx="1717675" cy="1255638"/>
          </a:xfrm>
          <a:prstGeom prst="ellipse">
            <a:avLst/>
          </a:prstGeom>
          <a:pattFill prst="pct3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Arial" charset="0"/>
            </a:endParaRPr>
          </a:p>
        </p:txBody>
      </p:sp>
      <p:sp>
        <p:nvSpPr>
          <p:cNvPr id="56" name="ZoneTexte 55"/>
          <p:cNvSpPr txBox="1">
            <a:spLocks noChangeArrowheads="1"/>
          </p:cNvSpPr>
          <p:nvPr/>
        </p:nvSpPr>
        <p:spPr bwMode="auto">
          <a:xfrm>
            <a:off x="5149653" y="2742074"/>
            <a:ext cx="1841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dirty="0"/>
              <a:t>Forum </a:t>
            </a:r>
            <a:r>
              <a:rPr lang="fr-FR" altLang="fr-FR" dirty="0" smtClean="0"/>
              <a:t>des politiques publiques</a:t>
            </a:r>
            <a:endParaRPr lang="fr-FR" alt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885663" y="2225180"/>
            <a:ext cx="121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ELECTIONS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320" name="ZoneTexte 12319"/>
          <p:cNvSpPr txBox="1"/>
          <p:nvPr/>
        </p:nvSpPr>
        <p:spPr>
          <a:xfrm>
            <a:off x="1120621" y="621524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Débats et décisions de politique publique au niveau national</a:t>
            </a:r>
            <a:endParaRPr lang="fr-FR" u="sng" dirty="0"/>
          </a:p>
        </p:txBody>
      </p:sp>
      <p:sp>
        <p:nvSpPr>
          <p:cNvPr id="12321" name="ZoneTexte 12320"/>
          <p:cNvSpPr txBox="1"/>
          <p:nvPr/>
        </p:nvSpPr>
        <p:spPr>
          <a:xfrm>
            <a:off x="4147344" y="3993597"/>
            <a:ext cx="93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Arène</a:t>
            </a:r>
            <a:endParaRPr lang="fr-FR" dirty="0"/>
          </a:p>
        </p:txBody>
      </p:sp>
      <p:sp>
        <p:nvSpPr>
          <p:cNvPr id="12322" name="Flèche droite 12321"/>
          <p:cNvSpPr/>
          <p:nvPr/>
        </p:nvSpPr>
        <p:spPr>
          <a:xfrm rot="1385904">
            <a:off x="4795081" y="4643148"/>
            <a:ext cx="1164880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23" name="ZoneTexte 12322"/>
          <p:cNvSpPr txBox="1"/>
          <p:nvPr/>
        </p:nvSpPr>
        <p:spPr>
          <a:xfrm>
            <a:off x="5946775" y="4963210"/>
            <a:ext cx="166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Politique publique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26" name="ZoneTexte 12325"/>
          <p:cNvSpPr txBox="1"/>
          <p:nvPr/>
        </p:nvSpPr>
        <p:spPr>
          <a:xfrm>
            <a:off x="2853223" y="1880829"/>
            <a:ext cx="184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Interface Etat/profession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332" name="ZoneTexte 12331"/>
          <p:cNvSpPr txBox="1"/>
          <p:nvPr/>
        </p:nvSpPr>
        <p:spPr>
          <a:xfrm>
            <a:off x="3258344" y="3123684"/>
            <a:ext cx="114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Expertise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333" name="ZoneTexte 12332"/>
          <p:cNvSpPr txBox="1"/>
          <p:nvPr/>
        </p:nvSpPr>
        <p:spPr>
          <a:xfrm>
            <a:off x="579437" y="2443162"/>
            <a:ext cx="128180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FIRMES</a:t>
            </a:r>
            <a:endParaRPr lang="fr-FR" dirty="0"/>
          </a:p>
        </p:txBody>
      </p:sp>
      <p:sp>
        <p:nvSpPr>
          <p:cNvPr id="51" name="Flèche courbée vers la gauche 50"/>
          <p:cNvSpPr>
            <a:spLocks noChangeArrowheads="1"/>
          </p:cNvSpPr>
          <p:nvPr/>
        </p:nvSpPr>
        <p:spPr bwMode="auto">
          <a:xfrm rot="19087980">
            <a:off x="4223015" y="2451967"/>
            <a:ext cx="479284" cy="1386043"/>
          </a:xfrm>
          <a:prstGeom prst="curvedLeftArrow">
            <a:avLst>
              <a:gd name="adj1" fmla="val 41111"/>
              <a:gd name="adj2" fmla="val 82222"/>
              <a:gd name="adj3" fmla="val 3895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cxnSp>
        <p:nvCxnSpPr>
          <p:cNvPr id="12335" name="Connecteur droit avec flèche 12334"/>
          <p:cNvCxnSpPr>
            <a:stCxn id="12333" idx="3"/>
          </p:cNvCxnSpPr>
          <p:nvPr/>
        </p:nvCxnSpPr>
        <p:spPr>
          <a:xfrm flipV="1">
            <a:off x="1861238" y="1880830"/>
            <a:ext cx="593037" cy="7469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2423856" y="1880830"/>
            <a:ext cx="1319280" cy="841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1852464" y="2747963"/>
            <a:ext cx="709761" cy="8024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393396" y="1271627"/>
            <a:ext cx="128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</a:rPr>
              <a:t>Elections professionnelles</a:t>
            </a:r>
            <a:endParaRPr lang="fr-F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927569" y="3993597"/>
            <a:ext cx="1624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Evaluation par les pairs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Connecteur droit 3"/>
          <p:cNvCxnSpPr>
            <a:stCxn id="12333" idx="2"/>
          </p:cNvCxnSpPr>
          <p:nvPr/>
        </p:nvCxnSpPr>
        <p:spPr>
          <a:xfrm flipH="1">
            <a:off x="1220337" y="2812494"/>
            <a:ext cx="1" cy="1670422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220338" y="4482916"/>
            <a:ext cx="2847606" cy="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endCxn id="12333" idx="3"/>
          </p:cNvCxnSpPr>
          <p:nvPr/>
        </p:nvCxnSpPr>
        <p:spPr>
          <a:xfrm flipH="1" flipV="1">
            <a:off x="1861238" y="2627828"/>
            <a:ext cx="1743075" cy="73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8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68" grpId="0"/>
      <p:bldP spid="69" grpId="0"/>
      <p:bldP spid="70" grpId="0"/>
      <p:bldP spid="12" grpId="0" animBg="1"/>
      <p:bldP spid="56" grpId="0"/>
      <p:bldP spid="13" grpId="0"/>
      <p:bldP spid="12321" grpId="0"/>
      <p:bldP spid="12322" grpId="0" animBg="1"/>
      <p:bldP spid="12323" grpId="0"/>
      <p:bldP spid="12326" grpId="0"/>
      <p:bldP spid="12332" grpId="0"/>
      <p:bldP spid="12333" grpId="0" animBg="1"/>
      <p:bldP spid="51" grpId="0" animBg="1"/>
      <p:bldP spid="2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à coins arrondis 27"/>
          <p:cNvSpPr/>
          <p:nvPr/>
        </p:nvSpPr>
        <p:spPr>
          <a:xfrm>
            <a:off x="3700229" y="167906"/>
            <a:ext cx="3836126" cy="52612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4499992" y="260648"/>
            <a:ext cx="2819630" cy="34563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196616" y="63813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Débats de politiques publiques au niveau international et global</a:t>
            </a:r>
            <a:endParaRPr lang="fr-FR" u="sng" dirty="0"/>
          </a:p>
        </p:txBody>
      </p:sp>
      <p:grpSp>
        <p:nvGrpSpPr>
          <p:cNvPr id="16" name="Groupe 15"/>
          <p:cNvGrpSpPr/>
          <p:nvPr/>
        </p:nvGrpSpPr>
        <p:grpSpPr>
          <a:xfrm>
            <a:off x="7367105" y="331620"/>
            <a:ext cx="1919476" cy="1416721"/>
            <a:chOff x="5832611" y="3032956"/>
            <a:chExt cx="1919476" cy="141672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773" y="3362115"/>
              <a:ext cx="1634314" cy="108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Multiplier 3"/>
            <p:cNvSpPr/>
            <p:nvPr/>
          </p:nvSpPr>
          <p:spPr>
            <a:xfrm>
              <a:off x="5832611" y="3032956"/>
              <a:ext cx="1827820" cy="1233129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048635" y="3464855"/>
              <a:ext cx="1217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ELECTIONS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" name="Rectangle à coins arrondis 6"/>
          <p:cNvSpPr/>
          <p:nvPr/>
        </p:nvSpPr>
        <p:spPr>
          <a:xfrm>
            <a:off x="5724128" y="905252"/>
            <a:ext cx="864096" cy="6597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046952" y="1441366"/>
            <a:ext cx="1008112" cy="6363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562664" y="2201396"/>
            <a:ext cx="108012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228184" y="2633444"/>
            <a:ext cx="86409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6228184" y="1934375"/>
            <a:ext cx="792088" cy="4318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54345" y="1744994"/>
            <a:ext cx="73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Etats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79436" y="489753"/>
            <a:ext cx="2391711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800" dirty="0" smtClean="0"/>
              <a:t>FIRMES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716016" y="3393866"/>
            <a:ext cx="2603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Organisations et agences internationales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5292080" y="763519"/>
            <a:ext cx="693166" cy="4379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6228184" y="813845"/>
            <a:ext cx="747700" cy="5160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courbée vers la gauche 28"/>
          <p:cNvSpPr>
            <a:spLocks noChangeArrowheads="1"/>
          </p:cNvSpPr>
          <p:nvPr/>
        </p:nvSpPr>
        <p:spPr bwMode="auto">
          <a:xfrm rot="11699931">
            <a:off x="5083971" y="1262071"/>
            <a:ext cx="540746" cy="1704510"/>
          </a:xfrm>
          <a:prstGeom prst="curvedLeftArrow">
            <a:avLst>
              <a:gd name="adj1" fmla="val 41111"/>
              <a:gd name="adj2" fmla="val 82222"/>
              <a:gd name="adj3" fmla="val 3895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5835571" y="473060"/>
            <a:ext cx="864096" cy="6597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2971147" y="950218"/>
            <a:ext cx="2864424" cy="3796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19" idx="3"/>
          </p:cNvCxnSpPr>
          <p:nvPr/>
        </p:nvCxnSpPr>
        <p:spPr>
          <a:xfrm>
            <a:off x="2971147" y="905252"/>
            <a:ext cx="3257037" cy="15170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2971147" y="768601"/>
            <a:ext cx="3386711" cy="432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19" idx="3"/>
          </p:cNvCxnSpPr>
          <p:nvPr/>
        </p:nvCxnSpPr>
        <p:spPr>
          <a:xfrm>
            <a:off x="2971147" y="905252"/>
            <a:ext cx="4839049" cy="1480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19" idx="2"/>
          </p:cNvCxnSpPr>
          <p:nvPr/>
        </p:nvCxnSpPr>
        <p:spPr>
          <a:xfrm>
            <a:off x="1775292" y="1320750"/>
            <a:ext cx="729609" cy="31151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5897497" y="436216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Expertise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596781" y="1723776"/>
            <a:ext cx="2304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4">
                    <a:lumMod val="75000"/>
                  </a:schemeClr>
                </a:solidFill>
              </a:rPr>
              <a:t>Expertise</a:t>
            </a:r>
            <a:endParaRPr lang="fr-FR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452904" y="4089397"/>
            <a:ext cx="2773991" cy="1782071"/>
            <a:chOff x="554906" y="3501008"/>
            <a:chExt cx="2773991" cy="1782071"/>
          </a:xfrm>
        </p:grpSpPr>
        <p:grpSp>
          <p:nvGrpSpPr>
            <p:cNvPr id="42" name="Groupe 41"/>
            <p:cNvGrpSpPr/>
            <p:nvPr/>
          </p:nvGrpSpPr>
          <p:grpSpPr>
            <a:xfrm>
              <a:off x="1475656" y="3501008"/>
              <a:ext cx="1853241" cy="1782071"/>
              <a:chOff x="1475656" y="3501008"/>
              <a:chExt cx="1853241" cy="1782071"/>
            </a:xfrm>
          </p:grpSpPr>
          <p:sp>
            <p:nvSpPr>
              <p:cNvPr id="22" name="Ellipse 21"/>
              <p:cNvSpPr>
                <a:spLocks noChangeArrowheads="1"/>
              </p:cNvSpPr>
              <p:nvPr/>
            </p:nvSpPr>
            <p:spPr bwMode="auto">
              <a:xfrm>
                <a:off x="1475656" y="3501008"/>
                <a:ext cx="1853241" cy="178207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" name="Zone de texte 13" descr="5 %"/>
              <p:cNvSpPr txBox="1">
                <a:spLocks noChangeArrowheads="1"/>
              </p:cNvSpPr>
              <p:nvPr/>
            </p:nvSpPr>
            <p:spPr bwMode="auto">
              <a:xfrm>
                <a:off x="1862048" y="3883101"/>
                <a:ext cx="342900" cy="228600"/>
              </a:xfrm>
              <a:prstGeom prst="rect">
                <a:avLst/>
              </a:prstGeom>
              <a:pattFill prst="pct5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800" b="1">
                    <a:latin typeface="Times New Roman" pitchFamily="18" charset="0"/>
                    <a:cs typeface="Times New Roman" pitchFamily="18" charset="0"/>
                  </a:rPr>
                  <a:t>P1</a:t>
                </a:r>
                <a:endParaRPr lang="fr-FR" altLang="fr-FR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Zone de texte 11" descr="5 %"/>
              <p:cNvSpPr txBox="1">
                <a:spLocks noChangeArrowheads="1"/>
              </p:cNvSpPr>
              <p:nvPr/>
            </p:nvSpPr>
            <p:spPr bwMode="auto">
              <a:xfrm>
                <a:off x="1663610" y="4281564"/>
                <a:ext cx="342900" cy="228600"/>
              </a:xfrm>
              <a:prstGeom prst="rect">
                <a:avLst/>
              </a:prstGeom>
              <a:pattFill prst="pct5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800">
                    <a:latin typeface="Times New Roman" pitchFamily="18" charset="0"/>
                    <a:cs typeface="Times New Roman" pitchFamily="18" charset="0"/>
                  </a:rPr>
                  <a:t>P2</a:t>
                </a:r>
                <a:endParaRPr lang="fr-FR" altLang="fr-FR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Zone de texte 8" descr="5 %"/>
              <p:cNvSpPr txBox="1">
                <a:spLocks noChangeArrowheads="1"/>
              </p:cNvSpPr>
              <p:nvPr/>
            </p:nvSpPr>
            <p:spPr bwMode="auto">
              <a:xfrm>
                <a:off x="2114460" y="4854651"/>
                <a:ext cx="342900" cy="228600"/>
              </a:xfrm>
              <a:prstGeom prst="rect">
                <a:avLst/>
              </a:prstGeom>
              <a:pattFill prst="pct5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altLang="fr-FR" sz="800">
                    <a:latin typeface="Times New Roman" pitchFamily="18" charset="0"/>
                    <a:cs typeface="Times New Roman" pitchFamily="18" charset="0"/>
                  </a:rPr>
                  <a:t>P3</a:t>
                </a:r>
                <a:endParaRPr lang="fr-FR" altLang="fr-FR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" name="ZoneTexte 26"/>
            <p:cNvSpPr txBox="1">
              <a:spLocks noChangeArrowheads="1"/>
            </p:cNvSpPr>
            <p:nvPr/>
          </p:nvSpPr>
          <p:spPr bwMode="auto">
            <a:xfrm>
              <a:off x="554906" y="4375786"/>
              <a:ext cx="18415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dirty="0"/>
                <a:t>Forum scientifique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7246811" y="1958542"/>
            <a:ext cx="2404077" cy="707723"/>
            <a:chOff x="7092281" y="1958542"/>
            <a:chExt cx="2404077" cy="707723"/>
          </a:xfrm>
        </p:grpSpPr>
        <p:pic>
          <p:nvPicPr>
            <p:cNvPr id="206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269" y="1958542"/>
              <a:ext cx="788485" cy="707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ZoneTexte 66"/>
            <p:cNvSpPr txBox="1">
              <a:spLocks noChangeArrowheads="1"/>
            </p:cNvSpPr>
            <p:nvPr/>
          </p:nvSpPr>
          <p:spPr bwMode="auto">
            <a:xfrm>
              <a:off x="8063176" y="2150324"/>
              <a:ext cx="14331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dirty="0"/>
                <a:t>Forum </a:t>
              </a:r>
              <a:r>
                <a:rPr lang="fr-FR" altLang="fr-FR" sz="1200" dirty="0" smtClean="0"/>
                <a:t>professionnel</a:t>
              </a:r>
              <a:endParaRPr lang="fr-FR" altLang="fr-FR" sz="1200" dirty="0"/>
            </a:p>
          </p:txBody>
        </p:sp>
        <p:cxnSp>
          <p:nvCxnSpPr>
            <p:cNvPr id="69" name="Connecteur droit avec flèche 68"/>
            <p:cNvCxnSpPr/>
            <p:nvPr/>
          </p:nvCxnSpPr>
          <p:spPr>
            <a:xfrm flipH="1" flipV="1">
              <a:off x="7092281" y="2041703"/>
              <a:ext cx="674302" cy="360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7161377" y="2947150"/>
            <a:ext cx="2122778" cy="1142247"/>
            <a:chOff x="7161377" y="2772206"/>
            <a:chExt cx="2122778" cy="1142247"/>
          </a:xfrm>
        </p:grpSpPr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306" y="2772206"/>
              <a:ext cx="788484" cy="772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69" name="ZoneTexte 2068"/>
            <p:cNvSpPr txBox="1"/>
            <p:nvPr/>
          </p:nvSpPr>
          <p:spPr>
            <a:xfrm>
              <a:off x="8528674" y="3175789"/>
              <a:ext cx="7554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Forum des </a:t>
              </a:r>
              <a:r>
                <a:rPr lang="fr-FR" sz="1400" dirty="0" err="1" smtClean="0"/>
                <a:t>ONGs</a:t>
              </a:r>
              <a:endParaRPr lang="fr-FR" sz="1400" dirty="0"/>
            </a:p>
          </p:txBody>
        </p:sp>
        <p:cxnSp>
          <p:nvCxnSpPr>
            <p:cNvPr id="71" name="Connecteur droit avec flèche 70"/>
            <p:cNvCxnSpPr/>
            <p:nvPr/>
          </p:nvCxnSpPr>
          <p:spPr>
            <a:xfrm flipH="1" flipV="1">
              <a:off x="7161377" y="2953126"/>
              <a:ext cx="980310" cy="72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Connecteur droit avec flèche 45"/>
          <p:cNvCxnSpPr/>
          <p:nvPr/>
        </p:nvCxnSpPr>
        <p:spPr>
          <a:xfrm flipH="1">
            <a:off x="7121633" y="1071846"/>
            <a:ext cx="4614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lèche courbée vers la gauche 51"/>
          <p:cNvSpPr>
            <a:spLocks noChangeArrowheads="1"/>
          </p:cNvSpPr>
          <p:nvPr/>
        </p:nvSpPr>
        <p:spPr bwMode="auto">
          <a:xfrm rot="9921620" flipH="1">
            <a:off x="2351736" y="4469903"/>
            <a:ext cx="371475" cy="800100"/>
          </a:xfrm>
          <a:prstGeom prst="curvedLeftArrow">
            <a:avLst>
              <a:gd name="adj1" fmla="val 43077"/>
              <a:gd name="adj2" fmla="val 86154"/>
              <a:gd name="adj3" fmla="val 3333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cxnSp>
        <p:nvCxnSpPr>
          <p:cNvPr id="55" name="Connecteur droit 54"/>
          <p:cNvCxnSpPr>
            <a:cxnSpLocks noChangeShapeType="1"/>
          </p:cNvCxnSpPr>
          <p:nvPr/>
        </p:nvCxnSpPr>
        <p:spPr bwMode="auto">
          <a:xfrm flipV="1">
            <a:off x="2871279" y="3305945"/>
            <a:ext cx="2172827" cy="141016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2537474" y="3339018"/>
            <a:ext cx="181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Expertise</a:t>
            </a:r>
            <a:endParaRPr lang="fr-F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083642" y="5136776"/>
            <a:ext cx="260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HIERARCHIES ENTRE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ORGANISATIONS</a:t>
            </a:r>
          </a:p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Partage des tâches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13190" y="1307528"/>
            <a:ext cx="2391711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/>
              <a:t>Fondations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02895" y="2504267"/>
            <a:ext cx="453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4">
                    <a:lumMod val="75000"/>
                  </a:schemeClr>
                </a:solidFill>
              </a:rPr>
              <a:t>Régulations privées</a:t>
            </a:r>
            <a:endParaRPr lang="fr-FR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9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 animBg="1"/>
      <p:bldP spid="7" grpId="0" animBg="1"/>
      <p:bldP spid="8" grpId="0" animBg="1"/>
      <p:bldP spid="9" grpId="0" animBg="1"/>
      <p:bldP spid="10" grpId="0" animBg="1"/>
      <p:bldP spid="11" grpId="0" animBg="1"/>
      <p:bldP spid="6" grpId="0"/>
      <p:bldP spid="19" grpId="0" animBg="1"/>
      <p:bldP spid="20" grpId="0"/>
      <p:bldP spid="30" grpId="0" animBg="1"/>
      <p:bldP spid="31" grpId="0" animBg="1"/>
      <p:bldP spid="29" grpId="0" animBg="1"/>
      <p:bldP spid="32" grpId="0" animBg="1"/>
      <p:bldP spid="53" grpId="0"/>
      <p:bldP spid="54" grpId="0"/>
      <p:bldP spid="52" grpId="0" animBg="1"/>
      <p:bldP spid="56" grpId="0"/>
      <p:bldP spid="58" grpId="0"/>
      <p:bldP spid="60" grpId="0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empiriques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Expertise scientifique globale : l’exemple des prospectives agricoles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L’OCDE, </a:t>
            </a:r>
            <a:r>
              <a:rPr lang="fr-FR" dirty="0" smtClean="0"/>
              <a:t>prescripteur </a:t>
            </a:r>
            <a:r>
              <a:rPr lang="fr-FR" dirty="0"/>
              <a:t>d’idées </a:t>
            </a:r>
            <a:r>
              <a:rPr lang="fr-FR" dirty="0" smtClean="0"/>
              <a:t>pour </a:t>
            </a:r>
            <a:r>
              <a:rPr lang="fr-FR" dirty="0"/>
              <a:t>les politiques </a:t>
            </a:r>
            <a:r>
              <a:rPr lang="fr-FR" dirty="0" smtClean="0"/>
              <a:t>agricoles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La </a:t>
            </a:r>
            <a:r>
              <a:rPr lang="fr-FR" dirty="0"/>
              <a:t>difficile intégration de l’agriculture dans les négociations climatiques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standards de durabilité dans les chaines globales de valeur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 Conseil de la Sécurité Alimentaire Mondiale, tentative de démocratisation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63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fr-FR" dirty="0" smtClean="0"/>
              <a:t>1.</a:t>
            </a:r>
            <a:r>
              <a:rPr lang="fr-FR" dirty="0"/>
              <a:t> Expertise scientifique globale : l’exemple des prospectives agricoles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3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32" y="188640"/>
            <a:ext cx="9678932" cy="79208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03966" cy="39429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42" y="1560140"/>
            <a:ext cx="2429446" cy="24294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024" y="2774863"/>
            <a:ext cx="5577312" cy="4095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107" y="4115912"/>
            <a:ext cx="4642893" cy="19158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29" y="1029551"/>
            <a:ext cx="20002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90817" cy="56612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329" y="-566"/>
            <a:ext cx="6240671" cy="43656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516216" y="3995772"/>
            <a:ext cx="193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Hans </a:t>
            </a:r>
            <a:r>
              <a:rPr lang="fr-FR" dirty="0" err="1" smtClean="0">
                <a:solidFill>
                  <a:prstClr val="black"/>
                </a:solidFill>
              </a:rPr>
              <a:t>Herren</a:t>
            </a:r>
            <a:r>
              <a:rPr lang="fr-FR" dirty="0" smtClean="0">
                <a:solidFill>
                  <a:prstClr val="black"/>
                </a:solidFill>
              </a:rPr>
              <a:t>, 2010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84" y="1268760"/>
            <a:ext cx="11304285" cy="55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7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5" y="0"/>
            <a:ext cx="7515225" cy="41338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1463" y="2852936"/>
            <a:ext cx="644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Symposium international sur l’</a:t>
            </a:r>
            <a:r>
              <a:rPr lang="fr-FR" dirty="0" err="1">
                <a:solidFill>
                  <a:prstClr val="white"/>
                </a:solidFill>
              </a:rPr>
              <a:t>agro-écologie</a:t>
            </a:r>
            <a:r>
              <a:rPr lang="fr-FR" dirty="0">
                <a:solidFill>
                  <a:prstClr val="white"/>
                </a:solidFill>
              </a:rPr>
              <a:t> pour la sécurité alimentaire et la nutrition à la FAO. Rome, le 19 septembre 2014.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2656"/>
            <a:ext cx="5670630" cy="3024336"/>
          </a:xfrm>
        </p:spPr>
      </p:pic>
      <p:grpSp>
        <p:nvGrpSpPr>
          <p:cNvPr id="10" name="Groupe 9"/>
          <p:cNvGrpSpPr/>
          <p:nvPr/>
        </p:nvGrpSpPr>
        <p:grpSpPr>
          <a:xfrm>
            <a:off x="1259632" y="3547373"/>
            <a:ext cx="6084168" cy="2329899"/>
            <a:chOff x="2555776" y="4581128"/>
            <a:chExt cx="5256584" cy="1771075"/>
          </a:xfrm>
        </p:grpSpPr>
        <p:sp>
          <p:nvSpPr>
            <p:cNvPr id="9" name="Rectangle 8"/>
            <p:cNvSpPr/>
            <p:nvPr/>
          </p:nvSpPr>
          <p:spPr>
            <a:xfrm>
              <a:off x="2555776" y="4581128"/>
              <a:ext cx="5256584" cy="17710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4622626"/>
              <a:ext cx="5079365" cy="1587302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76" y="0"/>
            <a:ext cx="2524324" cy="7568620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3967064" y="0"/>
            <a:ext cx="5270136" cy="7082682"/>
            <a:chOff x="3967064" y="0"/>
            <a:chExt cx="5270136" cy="7082682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064" y="0"/>
              <a:ext cx="5143500" cy="481965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440" y="4193191"/>
              <a:ext cx="1886236" cy="258752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76" y="4406712"/>
              <a:ext cx="2710724" cy="2675970"/>
            </a:xfrm>
            <a:prstGeom prst="rect">
              <a:avLst/>
            </a:prstGeom>
          </p:spPr>
        </p:pic>
      </p:grpSp>
      <p:grpSp>
        <p:nvGrpSpPr>
          <p:cNvPr id="18" name="Groupe 17"/>
          <p:cNvGrpSpPr/>
          <p:nvPr/>
        </p:nvGrpSpPr>
        <p:grpSpPr>
          <a:xfrm>
            <a:off x="33436" y="17144"/>
            <a:ext cx="3933628" cy="4802506"/>
            <a:chOff x="0" y="3356992"/>
            <a:chExt cx="3933628" cy="3423728"/>
          </a:xfrm>
        </p:grpSpPr>
        <p:sp>
          <p:nvSpPr>
            <p:cNvPr id="17" name="Rectangle 16"/>
            <p:cNvSpPr/>
            <p:nvPr/>
          </p:nvSpPr>
          <p:spPr>
            <a:xfrm>
              <a:off x="0" y="3356992"/>
              <a:ext cx="3933628" cy="34237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71" y="3396580"/>
              <a:ext cx="3619500" cy="3257550"/>
            </a:xfrm>
            <a:prstGeom prst="rect">
              <a:avLst/>
            </a:prstGeom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" y="4421418"/>
            <a:ext cx="4690609" cy="25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255</Words>
  <Application>Microsoft Office PowerPoint</Application>
  <PresentationFormat>Affichage à l'écran (4:3)</PresentationFormat>
  <Paragraphs>65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Politiques agricoles et alimentaires et négociations internationales</vt:lpstr>
      <vt:lpstr>Comment se prennent les décisions internationales? Comment se construisent les débats autour des politiques publiques inter/transnationales? Quelles sont les formes de politisation / dépolitisation en jeu? Comment sont discutés les enjeux agricoles et alimentaires?</vt:lpstr>
      <vt:lpstr>Présentation PowerPoint</vt:lpstr>
      <vt:lpstr>Présentation PowerPoint</vt:lpstr>
      <vt:lpstr>Cas empiriques</vt:lpstr>
      <vt:lpstr>1. Expertise scientifique globale : l’exemple des prospectives agricoles</vt:lpstr>
      <vt:lpstr>Présentation PowerPoint</vt:lpstr>
      <vt:lpstr>Présentation PowerPoint</vt:lpstr>
      <vt:lpstr>Présentation PowerPoint</vt:lpstr>
      <vt:lpstr>2. L’OCDE, prescripteur d’idées Pour les politiques agricoles </vt:lpstr>
      <vt:lpstr>Présentation PowerPoint</vt:lpstr>
      <vt:lpstr>Présentation PowerPoint</vt:lpstr>
      <vt:lpstr>3. La difficile intégration de l’agriculture dans les négociations climatiques</vt:lpstr>
      <vt:lpstr>Présentation PowerPoint</vt:lpstr>
      <vt:lpstr>Présentation PowerPoint</vt:lpstr>
      <vt:lpstr>Présentation PowerPoint</vt:lpstr>
      <vt:lpstr>4. Les standards de durabilité dans les chaines globales de valeur</vt:lpstr>
      <vt:lpstr>Présentation PowerPoint</vt:lpstr>
      <vt:lpstr>5. Le Conseil de la Sécurité Alimentaire Mondiale. VERS UNE démocratisation?</vt:lpstr>
      <vt:lpstr>Conseil de la Sécurité Alimentaire Mondiale</vt:lpstr>
    </vt:vector>
  </TitlesOfParts>
  <Company>CIRAD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fouilleux</dc:creator>
  <cp:lastModifiedBy>fouilleux</cp:lastModifiedBy>
  <cp:revision>89</cp:revision>
  <dcterms:created xsi:type="dcterms:W3CDTF">2018-06-18T09:59:46Z</dcterms:created>
  <dcterms:modified xsi:type="dcterms:W3CDTF">2018-06-21T11:18:37Z</dcterms:modified>
</cp:coreProperties>
</file>