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0" r:id="rId2"/>
    <p:sldMasterId id="2147483660" r:id="rId3"/>
    <p:sldMasterId id="2147483675" r:id="rId4"/>
    <p:sldMasterId id="2147483687" r:id="rId5"/>
  </p:sldMasterIdLst>
  <p:notesMasterIdLst>
    <p:notesMasterId r:id="rId22"/>
  </p:notesMasterIdLst>
  <p:sldIdLst>
    <p:sldId id="256" r:id="rId6"/>
    <p:sldId id="274" r:id="rId7"/>
    <p:sldId id="275" r:id="rId8"/>
    <p:sldId id="260" r:id="rId9"/>
    <p:sldId id="263" r:id="rId10"/>
    <p:sldId id="276" r:id="rId11"/>
    <p:sldId id="262" r:id="rId12"/>
    <p:sldId id="264" r:id="rId13"/>
    <p:sldId id="266" r:id="rId14"/>
    <p:sldId id="265" r:id="rId15"/>
    <p:sldId id="25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6"/>
  </p:normalViewPr>
  <p:slideViewPr>
    <p:cSldViewPr snapToGrid="0" snapToObjects="1" showGuides="1">
      <p:cViewPr varScale="1">
        <p:scale>
          <a:sx n="42" d="100"/>
          <a:sy n="42" d="100"/>
        </p:scale>
        <p:origin x="184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9522-EC85-4F41-90DE-CD648013E835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1A5F8-9C2A-E44B-98EB-17A03F185E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60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1A5F8-9C2A-E44B-98EB-17A03F185E8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1A5F8-9C2A-E44B-98EB-17A03F185E8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81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1A5F8-9C2A-E44B-98EB-17A03F185E8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00" b="1">
                <a:solidFill>
                  <a:srgbClr val="014694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C79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429" y="6415865"/>
            <a:ext cx="220287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0D4089-9869-CD43-BE28-01E106F7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FA0073-8076-D146-8BE5-EAB396CB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B97CDC-6E5A-754F-A21A-C605EDC5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96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0952B-3F5F-2F4C-9193-4CDF6B69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CF795B-F3D2-224C-90FF-455CA1E6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3E11A5-B298-CC47-B1FD-03DCED971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1FFD19-876E-4541-9EAD-355389B4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0C3DE-6C2E-224B-BAB4-88BB7BA0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1732C0-2E0E-5442-B203-33D09473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2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AF005-CBDD-5D44-91F0-0BF74347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DAFB38-0116-7448-AAC7-02A809B4F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5C1CF2-EFD3-114F-8EDA-15213C6EA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DC4E1F-1AD7-F44F-94B4-40A0F8F6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66874-79C8-714E-B08C-C4543A9E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B40278-9CFF-8047-9049-397A57F2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9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86067-67DD-4944-998F-A0603890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CF55F3-F55C-FC4B-9B2B-C071070BE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B35F1-C8A2-B54D-A2CD-C222068A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6F103-126B-2341-8A66-87EFD286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6D20-C29F-0749-997A-A5428A0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1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D01EA7-DADA-A44A-B7AA-4334DD6F3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99A190-3AE7-6445-B001-B01EA5E4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2A77B1-5DB6-6240-9FF5-13F206AD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6B278-ACA3-964F-AEE2-200E57DD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B17B1-1606-4343-A7BB-D41C1E7A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7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F7BF4-61E3-C949-B313-382D9476F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0C3B8E-EBA4-3340-B317-14C4EC5BD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9455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DFECB-B298-3E42-8C6C-1685C6A9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5B087-86BA-0C45-9361-2AEBDF10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905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9C22D-0F37-C44E-AA19-84D65765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F852B7-F0CF-914D-9BC7-AC30BF47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1590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9D63F-696F-DA47-BC38-87E28063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0032F-4B05-CD4D-83B4-6C152CECC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B46FBF-89E8-854C-A354-5E3688E9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1813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1052C-713F-3A44-B6AE-36E82B56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910C46-0EA5-5741-83D1-96CE6261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9296EE-C798-7847-8026-7B5136708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B7FC18-4F81-934C-8FA6-C980AF91F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7AAD02-95A2-BA46-9F94-28D538650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080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007"/>
            <a:ext cx="10515600" cy="44090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7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18283-7D44-664B-A677-306C785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09654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64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85A2D-C88C-6441-8E5E-498D6FA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2B18F-4B4D-E34D-9400-EE8E4295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97F5A5-8C67-B54A-B7F0-C702D17A6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4977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0317F-7AAF-5A43-B713-DFA08447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A8BF5-5106-B441-A83E-2F4F9EFD2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E75B20-3DF2-694B-B9C2-274D859D6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483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693DF-B47F-F749-9167-9DF0F103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74593-8F63-594C-BEAE-39FE130CE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5061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947E39-77FB-F943-925F-838F7CEA6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D74231-8E70-D740-8BC8-953060CAA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154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F7BF4-61E3-C949-B313-382D9476F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0C3B8E-EBA4-3340-B317-14C4EC5BD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50560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DFECB-B298-3E42-8C6C-1685C6A9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5B087-86BA-0C45-9361-2AEBDF10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6981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9C22D-0F37-C44E-AA19-84D65765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F852B7-F0CF-914D-9BC7-AC30BF47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7435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9D63F-696F-DA47-BC38-87E28063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0032F-4B05-CD4D-83B4-6C152CECC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B46FBF-89E8-854C-A354-5E3688E9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620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23A55-7E9A-2F49-814E-19C7EB5F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254E5A-253F-B44A-8F8F-B12B4ACB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87C1-8A67-4C24-99A8-ED148EA83AB9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80BA3B-33E8-B54C-9D1B-598BEC35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307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1052C-713F-3A44-B6AE-36E82B56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910C46-0EA5-5741-83D1-96CE6261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9296EE-C798-7847-8026-7B5136708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B7FC18-4F81-934C-8FA6-C980AF91F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7AAD02-95A2-BA46-9F94-28D538650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376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18283-7D44-664B-A677-306C785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3412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40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85A2D-C88C-6441-8E5E-498D6FA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2B18F-4B4D-E34D-9400-EE8E4295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97F5A5-8C67-B54A-B7F0-C702D17A6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6141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0317F-7AAF-5A43-B713-DFA08447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A8BF5-5106-B441-A83E-2F4F9EFD2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E75B20-3DF2-694B-B9C2-274D859D6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5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693DF-B47F-F749-9167-9DF0F103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74593-8F63-594C-BEAE-39FE130CE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293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947E39-77FB-F943-925F-838F7CEA6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D74231-8E70-D740-8BC8-953060CAA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86262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00" b="1">
                <a:solidFill>
                  <a:srgbClr val="014694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C79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429" y="6415865"/>
            <a:ext cx="220287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4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007"/>
            <a:ext cx="10515600" cy="44090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2015F-94E9-2F40-8546-36279988A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BE30A4-4747-9641-AB57-CCAC988EB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D0E2F-7348-B44D-96A8-07852445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F88199-D4E8-4240-9A34-384ACFD5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D0784D-7999-4442-A5E2-B0C164B5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93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68301-9F16-E24F-9F8E-7B820317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62005-8C96-DE41-A90C-15FAE9DF0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6157E-2961-4B4C-BFCD-39BCA238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626A8-7A13-F34C-BE60-880EBDEB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0FAE56-01B2-1940-86D3-2D9DEAD6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C2B23-63B9-D141-B584-5F87356D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CC3B1-A383-A340-993A-B499765E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6A1CD2-6855-304C-AF55-23C61BD6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31AD85-C06D-8446-B42F-2A5CF7B3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813368-6A03-5544-A9BA-E2437332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3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D3EAA-ADF5-7048-B1E4-A4827D4D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A83E3-A82D-FB4D-92AE-55C4742E4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FA0651-5E83-DE4C-9178-C6983C2C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32396D-DBEB-B543-B883-A1CAFA37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40083D-F8DE-6845-A76F-323E3FBB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D6A808-6F88-634D-8FA9-1292B234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C9B6A-7E40-1041-B27B-F6E5B409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BA2BFC-2871-B34E-AEED-72C296D5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1B8C6F-AEDB-DD41-A0C0-E98CFC1C1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505EB-8729-6C44-9053-CF538BFC0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87C470-241B-3D47-ADEE-00D2CCB77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B2D870-AC07-AC4E-93C4-6E86CECB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A32A28-3B6D-F248-9A5C-2EBF0973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A5951D-5432-CE46-B07B-BC3D9504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9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7AADE-D817-A84F-B446-E933D8A7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CF57DD-7422-1D4E-89FE-83F9A91B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C477B-E091-A346-B937-C2C5D357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7EBEB6-5E81-B146-B08C-A0093EF2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78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49605"/>
            <a:ext cx="10515600" cy="102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1008"/>
            <a:ext cx="10515600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87C1-8A67-4C24-99A8-ED148EA83AB9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2"/>
            <a:ext cx="12192000" cy="501649"/>
          </a:xfrm>
          <a:prstGeom prst="rect">
            <a:avLst/>
          </a:prstGeom>
          <a:solidFill>
            <a:srgbClr val="009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434028" y="6474013"/>
            <a:ext cx="9680969" cy="2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aseline="0" dirty="0">
                <a:solidFill>
                  <a:schemeClr val="bg1"/>
                </a:solidFill>
              </a:rPr>
              <a:t>Colloque « Financement des activités agricoles et alimentaires », 28 Juin 2022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3429" y="6415865"/>
            <a:ext cx="220287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46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08BF39-C1F1-544A-9124-ABEA49A5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614A70-CF4F-CF40-AC36-CE1FFF21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C7EBB-FF5B-5540-8F2D-4823E6D0D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0A08-8E90-4B41-9B6A-072DE0D325E7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448F9B-5503-5342-A6C6-35B97A53E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A5391-85B7-E247-B7C8-3CE5AF6B0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1A6DE-285D-6844-8AEB-771281731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9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83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3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49605"/>
            <a:ext cx="10515600" cy="102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1008"/>
            <a:ext cx="10515600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87C1-8A67-4C24-99A8-ED148EA83AB9}" type="datetimeFigureOut">
              <a:rPr lang="fr-FR" smtClean="0"/>
              <a:t>25/06/2022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2"/>
            <a:ext cx="12192000" cy="501649"/>
          </a:xfrm>
          <a:prstGeom prst="rect">
            <a:avLst/>
          </a:prstGeom>
          <a:solidFill>
            <a:srgbClr val="009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434028" y="6474013"/>
            <a:ext cx="9680969" cy="2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aseline="0" dirty="0">
                <a:solidFill>
                  <a:schemeClr val="bg1"/>
                </a:solidFill>
              </a:rPr>
              <a:t>Colloque « Financement des activités agricoles et alimentaires », 28 Juin 2022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429" y="6415865"/>
            <a:ext cx="220287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46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crdownload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7.jpg"/><Relationship Id="rId10" Type="http://schemas.openxmlformats.org/officeDocument/2006/relationships/image" Target="../media/image15.tiff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crdownload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eronie.jm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14400" y="2098849"/>
            <a:ext cx="10363200" cy="1537203"/>
          </a:xfrm>
          <a:ln w="19050"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200" dirty="0"/>
              <a:t>Financer les exploitations agricoles par un fonds d’investissements</a:t>
            </a:r>
            <a:br>
              <a:rPr lang="fr-FR" sz="3200" b="1" dirty="0"/>
            </a:br>
            <a:endParaRPr lang="fr-FR" sz="3200" b="1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495125" y="4226507"/>
            <a:ext cx="9144000" cy="1655762"/>
          </a:xfrm>
        </p:spPr>
        <p:txBody>
          <a:bodyPr>
            <a:noAutofit/>
          </a:bodyPr>
          <a:lstStyle/>
          <a:p>
            <a:r>
              <a:rPr lang="fr-FR" sz="4400" b="1" baseline="30000" dirty="0">
                <a:solidFill>
                  <a:schemeClr val="accent5">
                    <a:lumMod val="75000"/>
                  </a:schemeClr>
                </a:solidFill>
              </a:rPr>
              <a:t>Jean-Marie </a:t>
            </a:r>
            <a:r>
              <a:rPr lang="fr-FR" sz="4400" b="1" baseline="30000" dirty="0" err="1">
                <a:solidFill>
                  <a:schemeClr val="accent5">
                    <a:lumMod val="75000"/>
                  </a:schemeClr>
                </a:solidFill>
              </a:rPr>
              <a:t>Séronie</a:t>
            </a:r>
            <a:endParaRPr lang="fr-FR" sz="4400" b="1" baseline="30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Agroéconomiste indépendant</a:t>
            </a:r>
          </a:p>
          <a:p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Académie d’Agriculture de France</a:t>
            </a:r>
          </a:p>
          <a:p>
            <a:pPr algn="r"/>
            <a:r>
              <a:rPr lang="fr-FR" sz="3200" b="1" baseline="30000" dirty="0" err="1">
                <a:solidFill>
                  <a:srgbClr val="C00000"/>
                </a:solidFill>
              </a:rPr>
              <a:t>Agroeconomie.com</a:t>
            </a:r>
            <a:endParaRPr lang="fr-FR" sz="3200" b="1" baseline="30000" dirty="0">
              <a:solidFill>
                <a:srgbClr val="C00000"/>
              </a:solidFill>
            </a:endParaRPr>
          </a:p>
          <a:p>
            <a:endParaRPr lang="fr-FR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543251" y="862337"/>
            <a:ext cx="9095874" cy="687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79B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Colloque de la SFER : « Financement des activités agricoles et alimentaires » </a:t>
            </a:r>
            <a:br>
              <a:rPr lang="fr-FR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- Ecole d’Ingénieurs de Purpan, 28 Juin 2022 - </a:t>
            </a:r>
            <a:endParaRPr lang="fr-FR" sz="1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456" y="29835"/>
            <a:ext cx="3301465" cy="7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C747D-1E85-534E-A59F-0784DF5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Rémunérer des investisseurs et dégager plus de revenu disponible … c’est possible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73BF6-1891-2142-95F7-7905CD37C6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7913" y="1825625"/>
            <a:ext cx="111140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Une exploitation française en moyenne (hors foncier)</a:t>
            </a:r>
          </a:p>
          <a:p>
            <a:pPr lvl="1"/>
            <a:r>
              <a:rPr lang="fr-FR" dirty="0"/>
              <a:t>165 000 € de capitaux personnels et 110 000 € de dette bancaire</a:t>
            </a:r>
          </a:p>
          <a:p>
            <a:pPr lvl="1"/>
            <a:r>
              <a:rPr lang="fr-FR" dirty="0"/>
              <a:t>Rembourse </a:t>
            </a:r>
            <a:r>
              <a:rPr lang="fr-FR" b="1" dirty="0">
                <a:solidFill>
                  <a:srgbClr val="C00000"/>
                </a:solidFill>
              </a:rPr>
              <a:t>30 000 euros </a:t>
            </a:r>
            <a:r>
              <a:rPr lang="fr-FR" dirty="0"/>
              <a:t>d’emprunt par an  dont plus de 25 000 de capital</a:t>
            </a:r>
          </a:p>
          <a:p>
            <a:pPr lvl="1"/>
            <a:r>
              <a:rPr lang="fr-FR" dirty="0"/>
              <a:t>Dégage 30 000 euros pour vivre et autofinancer ( 20 000 par UTH)</a:t>
            </a:r>
          </a:p>
          <a:p>
            <a:pPr lvl="1"/>
            <a:endParaRPr lang="fr-FR" dirty="0"/>
          </a:p>
          <a:p>
            <a:pPr lvl="1"/>
            <a:r>
              <a:rPr lang="fr-FR" sz="3200" b="1" dirty="0">
                <a:solidFill>
                  <a:srgbClr val="C00000"/>
                </a:solidFill>
              </a:rPr>
              <a:t>100 000 euros de capital </a:t>
            </a:r>
            <a:r>
              <a:rPr lang="fr-FR" sz="3200" dirty="0"/>
              <a:t>rémunéré à 5% … 5000 euros </a:t>
            </a:r>
            <a:r>
              <a:rPr lang="fr-FR" sz="3200" b="1" dirty="0">
                <a:solidFill>
                  <a:srgbClr val="C00000"/>
                </a:solidFill>
              </a:rPr>
              <a:t>dégage 20 000 euros </a:t>
            </a:r>
            <a:r>
              <a:rPr lang="fr-FR" sz="3200" dirty="0"/>
              <a:t>de flux de trésorerie supplémentaire.</a:t>
            </a:r>
          </a:p>
        </p:txBody>
      </p:sp>
    </p:spTree>
    <p:extLst>
      <p:ext uri="{BB962C8B-B14F-4D97-AF65-F5344CB8AC3E}">
        <p14:creationId xmlns:p14="http://schemas.microsoft.com/office/powerpoint/2010/main" val="28132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9AFBF-6CFF-5D49-B6BF-6ACE775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06998B-6FE9-434C-AECE-1B338EBF2C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92325"/>
            <a:ext cx="12192000" cy="165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Quels sont les </a:t>
            </a:r>
            <a:r>
              <a:rPr lang="fr-FR" sz="4800" b="1" dirty="0">
                <a:solidFill>
                  <a:srgbClr val="C00000"/>
                </a:solidFill>
              </a:rPr>
              <a:t>freins </a:t>
            </a: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à lever ?</a:t>
            </a:r>
          </a:p>
        </p:txBody>
      </p:sp>
    </p:spTree>
    <p:extLst>
      <p:ext uri="{BB962C8B-B14F-4D97-AF65-F5344CB8AC3E}">
        <p14:creationId xmlns:p14="http://schemas.microsoft.com/office/powerpoint/2010/main" val="277394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07872C-9F00-294D-911F-629319D1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extérieur, arbre, ciel, maison&#10;&#10;Description générée automatiquement">
            <a:extLst>
              <a:ext uri="{FF2B5EF4-FFF2-40B4-BE49-F238E27FC236}">
                <a16:creationId xmlns:a16="http://schemas.microsoft.com/office/drawing/2014/main" id="{C088B5A7-DDD7-EF41-B29D-35527426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37" y="1751085"/>
            <a:ext cx="2270125" cy="1329113"/>
          </a:xfrm>
          <a:prstGeom prst="rect">
            <a:avLst/>
          </a:prstGeom>
        </p:spPr>
      </p:pic>
      <p:pic>
        <p:nvPicPr>
          <p:cNvPr id="7" name="Image 6" descr="Une image contenant extérieur, ciel, personne, terrain&#10;&#10;Description générée automatiquement">
            <a:extLst>
              <a:ext uri="{FF2B5EF4-FFF2-40B4-BE49-F238E27FC236}">
                <a16:creationId xmlns:a16="http://schemas.microsoft.com/office/drawing/2014/main" id="{AE77B2B9-1414-4C4E-BDAA-AF3A02B6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53" y="4607901"/>
            <a:ext cx="2572546" cy="1446591"/>
          </a:xfrm>
          <a:prstGeom prst="rect">
            <a:avLst/>
          </a:prstGeom>
        </p:spPr>
      </p:pic>
      <p:pic>
        <p:nvPicPr>
          <p:cNvPr id="9" name="Image 8" descr="Une image contenant herbe, extérieur, arbre, ciel&#10;&#10;Description générée automatiquement">
            <a:extLst>
              <a:ext uri="{FF2B5EF4-FFF2-40B4-BE49-F238E27FC236}">
                <a16:creationId xmlns:a16="http://schemas.microsoft.com/office/drawing/2014/main" id="{A7B3B68F-C44B-F34F-8B38-670BA74D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673" y="4484326"/>
            <a:ext cx="2572544" cy="1535993"/>
          </a:xfrm>
          <a:prstGeom prst="rect">
            <a:avLst/>
          </a:prstGeom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321201C7-123A-B54D-97F1-3E0967AFF8EA}"/>
              </a:ext>
            </a:extLst>
          </p:cNvPr>
          <p:cNvSpPr/>
          <p:nvPr/>
        </p:nvSpPr>
        <p:spPr>
          <a:xfrm>
            <a:off x="4528459" y="3080198"/>
            <a:ext cx="3063770" cy="2959962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5DC00E5F-B630-9E47-BC57-B7158E0BC28B}"/>
              </a:ext>
            </a:extLst>
          </p:cNvPr>
          <p:cNvSpPr/>
          <p:nvPr/>
        </p:nvSpPr>
        <p:spPr>
          <a:xfrm rot="705385">
            <a:off x="4927990" y="5212647"/>
            <a:ext cx="663679" cy="747587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7706004-0714-6140-9B7F-BB59E8D50C23}"/>
              </a:ext>
            </a:extLst>
          </p:cNvPr>
          <p:cNvCxnSpPr>
            <a:cxnSpLocks/>
          </p:cNvCxnSpPr>
          <p:nvPr/>
        </p:nvCxnSpPr>
        <p:spPr>
          <a:xfrm flipH="1">
            <a:off x="5289637" y="3204537"/>
            <a:ext cx="811102" cy="2126659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11623F0-1915-1744-8DC2-697C02DD4314}"/>
              </a:ext>
            </a:extLst>
          </p:cNvPr>
          <p:cNvCxnSpPr>
            <a:cxnSpLocks/>
          </p:cNvCxnSpPr>
          <p:nvPr/>
        </p:nvCxnSpPr>
        <p:spPr>
          <a:xfrm flipH="1" flipV="1">
            <a:off x="5500914" y="5739226"/>
            <a:ext cx="1960691" cy="204902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A5263E3-8B3E-764C-8D59-3BB94318E3B9}"/>
              </a:ext>
            </a:extLst>
          </p:cNvPr>
          <p:cNvSpPr txBox="1"/>
          <p:nvPr/>
        </p:nvSpPr>
        <p:spPr>
          <a:xfrm>
            <a:off x="1925353" y="4190847"/>
            <a:ext cx="26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Exploitation   »familiale »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644A749-6037-A548-A652-F8884561FCDD}"/>
              </a:ext>
            </a:extLst>
          </p:cNvPr>
          <p:cNvSpPr txBox="1"/>
          <p:nvPr/>
        </p:nvSpPr>
        <p:spPr>
          <a:xfrm>
            <a:off x="7622789" y="4006181"/>
            <a:ext cx="26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Salariés agricoles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327FFAE-7F6D-4B4E-8667-C394B51FA70A}"/>
              </a:ext>
            </a:extLst>
          </p:cNvPr>
          <p:cNvSpPr txBox="1"/>
          <p:nvPr/>
        </p:nvSpPr>
        <p:spPr>
          <a:xfrm>
            <a:off x="4989123" y="1305874"/>
            <a:ext cx="26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« grande » propriété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9247877-059C-B345-80ED-7415264E4993}"/>
              </a:ext>
            </a:extLst>
          </p:cNvPr>
          <p:cNvSpPr txBox="1"/>
          <p:nvPr/>
        </p:nvSpPr>
        <p:spPr>
          <a:xfrm>
            <a:off x="1129347" y="290553"/>
            <a:ext cx="9872482" cy="70788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 b="1">
                <a:solidFill>
                  <a:srgbClr val="00B050"/>
                </a:solidFill>
              </a:defRPr>
            </a:lvl1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pas réveiller les vieux fantômes</a:t>
            </a:r>
          </a:p>
        </p:txBody>
      </p:sp>
    </p:spTree>
    <p:extLst>
      <p:ext uri="{BB962C8B-B14F-4D97-AF65-F5344CB8AC3E}">
        <p14:creationId xmlns:p14="http://schemas.microsoft.com/office/powerpoint/2010/main" val="217617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49247877-059C-B345-80ED-7415264E4993}"/>
              </a:ext>
            </a:extLst>
          </p:cNvPr>
          <p:cNvSpPr txBox="1"/>
          <p:nvPr/>
        </p:nvSpPr>
        <p:spPr>
          <a:xfrm>
            <a:off x="528784" y="290553"/>
            <a:ext cx="11070065" cy="70788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Accepter de nouveaux schémas … symboliques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F5AE0-F5AD-8142-92ED-2F139DFD7654}"/>
              </a:ext>
            </a:extLst>
          </p:cNvPr>
          <p:cNvSpPr/>
          <p:nvPr/>
        </p:nvSpPr>
        <p:spPr>
          <a:xfrm>
            <a:off x="3851881" y="1035718"/>
            <a:ext cx="1465943" cy="523126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7B9E93-9468-014D-8112-2355AE1DABB6}"/>
              </a:ext>
            </a:extLst>
          </p:cNvPr>
          <p:cNvSpPr txBox="1"/>
          <p:nvPr/>
        </p:nvSpPr>
        <p:spPr>
          <a:xfrm>
            <a:off x="4309996" y="2246173"/>
            <a:ext cx="6096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2">
                    <a:lumMod val="50000"/>
                  </a:schemeClr>
                </a:solidFill>
              </a:rPr>
              <a:t>FONDS</a:t>
            </a:r>
          </a:p>
        </p:txBody>
      </p:sp>
      <p:pic>
        <p:nvPicPr>
          <p:cNvPr id="12" name="Image 11" descr="Une image contenant herbe&#10;&#10;Description générée automatiquement">
            <a:extLst>
              <a:ext uri="{FF2B5EF4-FFF2-40B4-BE49-F238E27FC236}">
                <a16:creationId xmlns:a16="http://schemas.microsoft.com/office/drawing/2014/main" id="{74B019B1-9FDA-0940-AA43-043ED86C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52" y="1459851"/>
            <a:ext cx="2133569" cy="1485900"/>
          </a:xfrm>
          <a:prstGeom prst="rect">
            <a:avLst/>
          </a:prstGeom>
          <a:ln w="63500">
            <a:noFill/>
          </a:ln>
        </p:spPr>
      </p:pic>
      <p:pic>
        <p:nvPicPr>
          <p:cNvPr id="16" name="Image 15" descr="Une image contenant ciel, extérieur, personne, posant&#10;&#10;Description générée automatiquement">
            <a:extLst>
              <a:ext uri="{FF2B5EF4-FFF2-40B4-BE49-F238E27FC236}">
                <a16:creationId xmlns:a16="http://schemas.microsoft.com/office/drawing/2014/main" id="{89323E06-1614-6B4C-AC95-AC09848F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84" y="1018784"/>
            <a:ext cx="2539966" cy="1189079"/>
          </a:xfrm>
          <a:prstGeom prst="rect">
            <a:avLst/>
          </a:prstGeom>
          <a:ln w="63500">
            <a:noFill/>
          </a:ln>
        </p:spPr>
      </p:pic>
      <p:pic>
        <p:nvPicPr>
          <p:cNvPr id="23" name="Image 22" descr="Une image contenant extérieur, ciel, personne, terrain&#10;&#10;Description générée automatiquement">
            <a:extLst>
              <a:ext uri="{FF2B5EF4-FFF2-40B4-BE49-F238E27FC236}">
                <a16:creationId xmlns:a16="http://schemas.microsoft.com/office/drawing/2014/main" id="{28DDA460-6390-1747-8130-8164A242C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442" y="4544416"/>
            <a:ext cx="2707524" cy="1522492"/>
          </a:xfrm>
          <a:prstGeom prst="rect">
            <a:avLst/>
          </a:prstGeom>
          <a:ln w="63500">
            <a:noFill/>
          </a:ln>
        </p:spPr>
      </p:pic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6340A712-DAE5-3841-B184-F4E8617ED10A}"/>
              </a:ext>
            </a:extLst>
          </p:cNvPr>
          <p:cNvSpPr/>
          <p:nvPr/>
        </p:nvSpPr>
        <p:spPr>
          <a:xfrm>
            <a:off x="3249858" y="1597048"/>
            <a:ext cx="420914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2B23C7F5-59AC-5B42-9A2A-43257C098164}"/>
              </a:ext>
            </a:extLst>
          </p:cNvPr>
          <p:cNvSpPr/>
          <p:nvPr/>
        </p:nvSpPr>
        <p:spPr>
          <a:xfrm rot="10800000">
            <a:off x="8536444" y="2148458"/>
            <a:ext cx="420914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46F4E190-0353-4A49-BAF8-4C630F22F488}"/>
              </a:ext>
            </a:extLst>
          </p:cNvPr>
          <p:cNvSpPr/>
          <p:nvPr/>
        </p:nvSpPr>
        <p:spPr>
          <a:xfrm>
            <a:off x="3237579" y="2643553"/>
            <a:ext cx="420914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DAE0A444-F391-C64E-AC74-CB074936C1E8}"/>
              </a:ext>
            </a:extLst>
          </p:cNvPr>
          <p:cNvSpPr/>
          <p:nvPr/>
        </p:nvSpPr>
        <p:spPr>
          <a:xfrm>
            <a:off x="3238129" y="5320853"/>
            <a:ext cx="420914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66B90660-9032-364F-A55F-C97F1A0B73BF}"/>
              </a:ext>
            </a:extLst>
          </p:cNvPr>
          <p:cNvSpPr/>
          <p:nvPr/>
        </p:nvSpPr>
        <p:spPr>
          <a:xfrm>
            <a:off x="3232214" y="4087967"/>
            <a:ext cx="420914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marché, scène, intérieur&#10;&#10;Description générée automatiquement">
            <a:extLst>
              <a:ext uri="{FF2B5EF4-FFF2-40B4-BE49-F238E27FC236}">
                <a16:creationId xmlns:a16="http://schemas.microsoft.com/office/drawing/2014/main" id="{168AE635-AE5C-634F-BAE0-A0EC0A651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59" y="3785689"/>
            <a:ext cx="2448885" cy="1189079"/>
          </a:xfrm>
          <a:prstGeom prst="rect">
            <a:avLst/>
          </a:prstGeom>
        </p:spPr>
      </p:pic>
      <p:sp>
        <p:nvSpPr>
          <p:cNvPr id="26" name="Flèche vers la droite 25">
            <a:extLst>
              <a:ext uri="{FF2B5EF4-FFF2-40B4-BE49-F238E27FC236}">
                <a16:creationId xmlns:a16="http://schemas.microsoft.com/office/drawing/2014/main" id="{37D23569-65DF-AF43-852E-8656D143629C}"/>
              </a:ext>
            </a:extLst>
          </p:cNvPr>
          <p:cNvSpPr/>
          <p:nvPr/>
        </p:nvSpPr>
        <p:spPr>
          <a:xfrm rot="10800000">
            <a:off x="8535112" y="4869489"/>
            <a:ext cx="420914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herbe, extérieur, ciel, route&#10;&#10;Description générée automatiquement">
            <a:extLst>
              <a:ext uri="{FF2B5EF4-FFF2-40B4-BE49-F238E27FC236}">
                <a16:creationId xmlns:a16="http://schemas.microsoft.com/office/drawing/2014/main" id="{324F4392-D9C1-B443-8742-8FFC218D2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59" y="5054546"/>
            <a:ext cx="2448885" cy="1304549"/>
          </a:xfrm>
          <a:prstGeom prst="rect">
            <a:avLst/>
          </a:prstGeom>
        </p:spPr>
      </p:pic>
      <p:pic>
        <p:nvPicPr>
          <p:cNvPr id="24" name="Image 23" descr="Une image contenant personne, extérieur, debout, foule&#10;&#10;Description générée automatiquement">
            <a:extLst>
              <a:ext uri="{FF2B5EF4-FFF2-40B4-BE49-F238E27FC236}">
                <a16:creationId xmlns:a16="http://schemas.microsoft.com/office/drawing/2014/main" id="{E53C653A-B600-294B-97BE-BE9BBAA67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42" y="2271911"/>
            <a:ext cx="2524408" cy="1406123"/>
          </a:xfrm>
          <a:prstGeom prst="rect">
            <a:avLst/>
          </a:prstGeom>
        </p:spPr>
      </p:pic>
      <p:pic>
        <p:nvPicPr>
          <p:cNvPr id="30" name="Image 29" descr="Une image contenant herbe&#10;&#10;Description générée automatiquement">
            <a:extLst>
              <a:ext uri="{FF2B5EF4-FFF2-40B4-BE49-F238E27FC236}">
                <a16:creationId xmlns:a16="http://schemas.microsoft.com/office/drawing/2014/main" id="{4635F7C3-82AB-AD44-A620-CA3438D83C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5132" y="2967207"/>
            <a:ext cx="2458395" cy="1524000"/>
          </a:xfrm>
          <a:prstGeom prst="rect">
            <a:avLst/>
          </a:prstGeom>
        </p:spPr>
      </p:pic>
      <p:sp>
        <p:nvSpPr>
          <p:cNvPr id="37" name="Flèche vers la droite 36">
            <a:extLst>
              <a:ext uri="{FF2B5EF4-FFF2-40B4-BE49-F238E27FC236}">
                <a16:creationId xmlns:a16="http://schemas.microsoft.com/office/drawing/2014/main" id="{55F5AE00-229D-8C49-B82B-A975D74E510A}"/>
              </a:ext>
            </a:extLst>
          </p:cNvPr>
          <p:cNvSpPr/>
          <p:nvPr/>
        </p:nvSpPr>
        <p:spPr>
          <a:xfrm>
            <a:off x="5253294" y="3501719"/>
            <a:ext cx="1087217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27AEB59-1ED2-C64D-99CC-02D79ECCDB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9378" y="4569641"/>
            <a:ext cx="2082743" cy="1449085"/>
          </a:xfrm>
          <a:prstGeom prst="rect">
            <a:avLst/>
          </a:prstGeom>
        </p:spPr>
      </p:pic>
      <p:pic>
        <p:nvPicPr>
          <p:cNvPr id="34" name="Image 33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513AEC31-AF43-3D4A-A617-44B890F5BE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4442" y="1459851"/>
            <a:ext cx="2707524" cy="1522492"/>
          </a:xfrm>
          <a:prstGeom prst="rect">
            <a:avLst/>
          </a:prstGeom>
        </p:spPr>
      </p:pic>
      <p:sp>
        <p:nvSpPr>
          <p:cNvPr id="46" name="Flèche vers la droite 45">
            <a:extLst>
              <a:ext uri="{FF2B5EF4-FFF2-40B4-BE49-F238E27FC236}">
                <a16:creationId xmlns:a16="http://schemas.microsoft.com/office/drawing/2014/main" id="{A786A316-FF1B-D745-B436-50A4BA304BE9}"/>
              </a:ext>
            </a:extLst>
          </p:cNvPr>
          <p:cNvSpPr/>
          <p:nvPr/>
        </p:nvSpPr>
        <p:spPr>
          <a:xfrm rot="10800000">
            <a:off x="8535778" y="3582773"/>
            <a:ext cx="420914" cy="3701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 descr="Une image contenant personne, extérieur, ciel, homme&#10;&#10;Description générée automatiquement">
            <a:extLst>
              <a:ext uri="{FF2B5EF4-FFF2-40B4-BE49-F238E27FC236}">
                <a16:creationId xmlns:a16="http://schemas.microsoft.com/office/drawing/2014/main" id="{560C8B09-1D64-3A45-8EB8-9F8C9414FA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4442" y="2982381"/>
            <a:ext cx="2707524" cy="1526059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9F9D7A9-6D8A-CF40-B292-B8DFFE431E3F}"/>
              </a:ext>
            </a:extLst>
          </p:cNvPr>
          <p:cNvCxnSpPr>
            <a:cxnSpLocks/>
          </p:cNvCxnSpPr>
          <p:nvPr/>
        </p:nvCxnSpPr>
        <p:spPr>
          <a:xfrm>
            <a:off x="5023048" y="1529264"/>
            <a:ext cx="0" cy="5231267"/>
          </a:xfrm>
          <a:prstGeom prst="line">
            <a:avLst/>
          </a:prstGeom>
          <a:ln w="698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53A6E50-95E2-9843-803A-E1B2CFCBB418}"/>
              </a:ext>
            </a:extLst>
          </p:cNvPr>
          <p:cNvCxnSpPr>
            <a:cxnSpLocks/>
          </p:cNvCxnSpPr>
          <p:nvPr/>
        </p:nvCxnSpPr>
        <p:spPr>
          <a:xfrm>
            <a:off x="5317824" y="1018784"/>
            <a:ext cx="39389" cy="5340311"/>
          </a:xfrm>
          <a:prstGeom prst="line">
            <a:avLst/>
          </a:prstGeom>
          <a:ln w="984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6F781CBF-A448-AF4D-97F8-B4D3CF02BDC9}"/>
              </a:ext>
            </a:extLst>
          </p:cNvPr>
          <p:cNvSpPr/>
          <p:nvPr/>
        </p:nvSpPr>
        <p:spPr>
          <a:xfrm rot="2491959" flipV="1">
            <a:off x="5127067" y="3981847"/>
            <a:ext cx="1482815" cy="46672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a droite 34">
            <a:extLst>
              <a:ext uri="{FF2B5EF4-FFF2-40B4-BE49-F238E27FC236}">
                <a16:creationId xmlns:a16="http://schemas.microsoft.com/office/drawing/2014/main" id="{CFF658A3-1551-244F-9E4F-0992D6A41DC7}"/>
              </a:ext>
            </a:extLst>
          </p:cNvPr>
          <p:cNvSpPr/>
          <p:nvPr/>
        </p:nvSpPr>
        <p:spPr>
          <a:xfrm rot="19347691">
            <a:off x="5134785" y="3059089"/>
            <a:ext cx="1590720" cy="400427"/>
          </a:xfrm>
          <a:prstGeom prst="rightArrow">
            <a:avLst>
              <a:gd name="adj1" fmla="val 492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428981-B758-3C41-8DD0-E16CB714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6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49247877-059C-B345-80ED-7415264E4993}"/>
              </a:ext>
            </a:extLst>
          </p:cNvPr>
          <p:cNvSpPr txBox="1"/>
          <p:nvPr/>
        </p:nvSpPr>
        <p:spPr>
          <a:xfrm>
            <a:off x="861248" y="300276"/>
            <a:ext cx="10469503" cy="70788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Affiner les bons réglages de gouvernance</a:t>
            </a:r>
          </a:p>
        </p:txBody>
      </p:sp>
      <p:pic>
        <p:nvPicPr>
          <p:cNvPr id="12" name="Image 11" descr="Une image contenant herbe&#10;&#10;Description générée automatiquement">
            <a:extLst>
              <a:ext uri="{FF2B5EF4-FFF2-40B4-BE49-F238E27FC236}">
                <a16:creationId xmlns:a16="http://schemas.microsoft.com/office/drawing/2014/main" id="{74B019B1-9FDA-0940-AA43-043ED86C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82" y="2220416"/>
            <a:ext cx="2133569" cy="1485682"/>
          </a:xfrm>
          <a:prstGeom prst="rect">
            <a:avLst/>
          </a:prstGeom>
          <a:ln w="63500">
            <a:noFill/>
          </a:ln>
        </p:spPr>
      </p:pic>
      <p:pic>
        <p:nvPicPr>
          <p:cNvPr id="16" name="Image 15" descr="Une image contenant ciel, extérieur, personne, posant&#10;&#10;Description générée automatiquement">
            <a:extLst>
              <a:ext uri="{FF2B5EF4-FFF2-40B4-BE49-F238E27FC236}">
                <a16:creationId xmlns:a16="http://schemas.microsoft.com/office/drawing/2014/main" id="{89323E06-1614-6B4C-AC95-AC09848F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46" y="2220198"/>
            <a:ext cx="2238948" cy="1485900"/>
          </a:xfrm>
          <a:prstGeom prst="rect">
            <a:avLst/>
          </a:prstGeom>
          <a:ln w="63500">
            <a:noFill/>
          </a:ln>
        </p:spPr>
      </p:pic>
      <p:pic>
        <p:nvPicPr>
          <p:cNvPr id="23" name="Image 22" descr="Une image contenant extérieur, ciel, personne, terrain&#10;&#10;Description générée automatiquement">
            <a:extLst>
              <a:ext uri="{FF2B5EF4-FFF2-40B4-BE49-F238E27FC236}">
                <a16:creationId xmlns:a16="http://schemas.microsoft.com/office/drawing/2014/main" id="{28DDA460-6390-1747-8130-8164A242C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199"/>
          <a:stretch/>
        </p:blipFill>
        <p:spPr>
          <a:xfrm>
            <a:off x="8823708" y="2220198"/>
            <a:ext cx="2133568" cy="1483986"/>
          </a:xfrm>
          <a:prstGeom prst="rect">
            <a:avLst/>
          </a:prstGeom>
          <a:ln w="63500">
            <a:noFill/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39D94DCF-6176-3648-A065-70F540F4E6BE}"/>
              </a:ext>
            </a:extLst>
          </p:cNvPr>
          <p:cNvSpPr txBox="1"/>
          <p:nvPr/>
        </p:nvSpPr>
        <p:spPr>
          <a:xfrm>
            <a:off x="6303582" y="4066655"/>
            <a:ext cx="251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Forme juridique</a:t>
            </a:r>
          </a:p>
          <a:p>
            <a:r>
              <a:rPr lang="fr-FR" dirty="0"/>
              <a:t>% de K possible</a:t>
            </a:r>
          </a:p>
          <a:p>
            <a:r>
              <a:rPr lang="fr-FR" dirty="0">
                <a:solidFill>
                  <a:srgbClr val="C00000"/>
                </a:solidFill>
              </a:rPr>
              <a:t>Critères pour bénéficier</a:t>
            </a:r>
          </a:p>
          <a:p>
            <a:r>
              <a:rPr lang="fr-FR" dirty="0"/>
              <a:t>Droit rural: bail…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F0F8159-6F20-5E42-AA24-F9CED01994AD}"/>
              </a:ext>
            </a:extLst>
          </p:cNvPr>
          <p:cNvSpPr txBox="1"/>
          <p:nvPr/>
        </p:nvSpPr>
        <p:spPr>
          <a:xfrm>
            <a:off x="3754851" y="4066655"/>
            <a:ext cx="2255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Forme juridique</a:t>
            </a:r>
          </a:p>
          <a:p>
            <a:r>
              <a:rPr lang="fr-FR" dirty="0"/>
              <a:t>Gouvernance</a:t>
            </a:r>
          </a:p>
          <a:p>
            <a:r>
              <a:rPr lang="fr-FR" dirty="0"/>
              <a:t>Agrément</a:t>
            </a:r>
          </a:p>
          <a:p>
            <a:r>
              <a:rPr lang="fr-FR" dirty="0"/>
              <a:t>Garantie publique</a:t>
            </a:r>
          </a:p>
          <a:p>
            <a:r>
              <a:rPr lang="fr-FR" dirty="0">
                <a:solidFill>
                  <a:srgbClr val="C00000"/>
                </a:solidFill>
              </a:rPr>
              <a:t>Mandat d’actionnaire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BD1CE7C-ADBD-1341-B372-838C44256216}"/>
              </a:ext>
            </a:extLst>
          </p:cNvPr>
          <p:cNvSpPr txBox="1"/>
          <p:nvPr/>
        </p:nvSpPr>
        <p:spPr>
          <a:xfrm>
            <a:off x="1129346" y="4066655"/>
            <a:ext cx="2159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Fiscalité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Liquidité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Durée de détention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4D09783-1B37-6D40-992E-CC10F3EA36FF}"/>
              </a:ext>
            </a:extLst>
          </p:cNvPr>
          <p:cNvSpPr txBox="1"/>
          <p:nvPr/>
        </p:nvSpPr>
        <p:spPr>
          <a:xfrm>
            <a:off x="8822838" y="4066655"/>
            <a:ext cx="2707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Gouvernance : Droits de regards du fonds, Audits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Ré-achat des parts, valeur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Sortie</a:t>
            </a:r>
          </a:p>
          <a:p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B1D597-6D8B-F14B-9FB6-0F594CA9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51" y="2220416"/>
            <a:ext cx="213356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11F1BD-1720-434C-A089-A92F0988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67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83919-0883-1F41-A428-67377EA9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06998B-6FE9-434C-AECE-1B338EBF2C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35087" y="422275"/>
            <a:ext cx="10515599" cy="55737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</a:t>
            </a:r>
            <a:r>
              <a:rPr lang="fr-FR" sz="4800" dirty="0">
                <a:solidFill>
                  <a:srgbClr val="C00000"/>
                </a:solidFill>
              </a:rPr>
              <a:t>perspective</a:t>
            </a: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porteuse</a:t>
            </a:r>
          </a:p>
          <a:p>
            <a:pPr marL="0" indent="0" algn="l">
              <a:buNone/>
            </a:pP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soutien du </a:t>
            </a:r>
            <a:r>
              <a:rPr lang="fr-FR" sz="4800" dirty="0">
                <a:solidFill>
                  <a:srgbClr val="C00000"/>
                </a:solidFill>
              </a:rPr>
              <a:t>modèle agricole français</a:t>
            </a:r>
          </a:p>
          <a:p>
            <a:pPr marL="0" indent="0" algn="l">
              <a:buNone/>
            </a:pP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vision agricole </a:t>
            </a:r>
            <a:r>
              <a:rPr lang="fr-FR" sz="4800" dirty="0">
                <a:solidFill>
                  <a:srgbClr val="C00000"/>
                </a:solidFill>
              </a:rPr>
              <a:t>moins patrimoniale</a:t>
            </a:r>
          </a:p>
          <a:p>
            <a:pPr marL="0" indent="0" algn="l">
              <a:buNone/>
            </a:pPr>
            <a:endParaRPr lang="fr-FR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l">
              <a:buNone/>
            </a:pP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4800" dirty="0">
                <a:solidFill>
                  <a:srgbClr val="C00000"/>
                </a:solidFill>
              </a:rPr>
              <a:t>réglages techniques</a:t>
            </a: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à ajuster</a:t>
            </a:r>
          </a:p>
          <a:p>
            <a:pPr marL="0" indent="0" algn="l">
              <a:buNone/>
            </a:pP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4800" dirty="0">
                <a:solidFill>
                  <a:srgbClr val="C00000"/>
                </a:solidFill>
              </a:rPr>
              <a:t>freins psychologiques </a:t>
            </a: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dépasser</a:t>
            </a:r>
          </a:p>
        </p:txBody>
      </p:sp>
    </p:spTree>
    <p:extLst>
      <p:ext uri="{BB962C8B-B14F-4D97-AF65-F5344CB8AC3E}">
        <p14:creationId xmlns:p14="http://schemas.microsoft.com/office/powerpoint/2010/main" val="200784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79C62-9697-6149-8645-69125E17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29" y="2650977"/>
            <a:ext cx="10515600" cy="102140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 aux échanges</a:t>
            </a: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7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Merci</a:t>
            </a: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seronie.jm@gmail.com</a:t>
            </a: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agroeconomie.com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3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C687F-E657-0444-9544-5CD9AA66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06998B-6FE9-434C-AECE-1B338EBF2C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6912" y="2114628"/>
            <a:ext cx="10798175" cy="2119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Le financement des entreprises agricoles </a:t>
            </a:r>
            <a:r>
              <a:rPr lang="fr-FR" sz="4800" b="1" dirty="0">
                <a:solidFill>
                  <a:srgbClr val="C00000"/>
                </a:solidFill>
              </a:rPr>
              <a:t>un sujet capital</a:t>
            </a:r>
            <a:r>
              <a:rPr lang="fr-FR" sz="4800" b="1" dirty="0">
                <a:solidFill>
                  <a:srgbClr val="0070C0"/>
                </a:solidFill>
              </a:rPr>
              <a:t> </a:t>
            </a:r>
            <a:r>
              <a:rPr lang="fr-FR" sz="4800" b="1" dirty="0">
                <a:solidFill>
                  <a:srgbClr val="C00000"/>
                </a:solidFill>
              </a:rPr>
              <a:t>!</a:t>
            </a:r>
            <a:endParaRPr lang="fr-F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2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483EC-1C61-E445-B129-B9FD7CC8A3AC}"/>
              </a:ext>
            </a:extLst>
          </p:cNvPr>
          <p:cNvSpPr txBox="1"/>
          <p:nvPr/>
        </p:nvSpPr>
        <p:spPr>
          <a:xfrm>
            <a:off x="1074058" y="502186"/>
            <a:ext cx="3523840" cy="646331"/>
          </a:xfrm>
          <a:prstGeom prst="rect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La Relève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3DB268-73B5-5246-B10E-760762CE4686}"/>
              </a:ext>
            </a:extLst>
          </p:cNvPr>
          <p:cNvSpPr txBox="1"/>
          <p:nvPr/>
        </p:nvSpPr>
        <p:spPr>
          <a:xfrm>
            <a:off x="2835978" y="1743157"/>
            <a:ext cx="3523840" cy="646331"/>
          </a:xfrm>
          <a:prstGeom prst="rect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rgbClr val="C00000"/>
                </a:solidFill>
              </a:rPr>
              <a:t>100% Dette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766C0B-842E-684E-9A87-80A80EDD1A40}"/>
              </a:ext>
            </a:extLst>
          </p:cNvPr>
          <p:cNvSpPr txBox="1"/>
          <p:nvPr/>
        </p:nvSpPr>
        <p:spPr>
          <a:xfrm>
            <a:off x="4597898" y="2851743"/>
            <a:ext cx="3523840" cy="646331"/>
          </a:xfrm>
          <a:prstGeom prst="rect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Capitalisation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26CA36-444E-0D4F-9A1B-345AB21FD890}"/>
              </a:ext>
            </a:extLst>
          </p:cNvPr>
          <p:cNvSpPr txBox="1"/>
          <p:nvPr/>
        </p:nvSpPr>
        <p:spPr>
          <a:xfrm>
            <a:off x="6359818" y="4092714"/>
            <a:ext cx="4793286" cy="646331"/>
          </a:xfrm>
          <a:prstGeom prst="rect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rgbClr val="C00000"/>
                </a:solidFill>
              </a:rPr>
              <a:t>Concurrence entre flux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87FCC5-B47E-3646-9E22-6CA25A3E6384}"/>
              </a:ext>
            </a:extLst>
          </p:cNvPr>
          <p:cNvSpPr txBox="1"/>
          <p:nvPr/>
        </p:nvSpPr>
        <p:spPr>
          <a:xfrm>
            <a:off x="8121738" y="5333685"/>
            <a:ext cx="3838033" cy="646331"/>
          </a:xfrm>
          <a:prstGeom prst="rect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Besoins croissants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488A8E-FC2F-0642-9405-2A65A05E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18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4C2F76F-2D0A-244A-9A2F-73584C7C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AE671E-D97E-2D49-A15A-E231A980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136696"/>
            <a:ext cx="7483297" cy="61302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CA5BF2-C56F-D744-AA98-C1C19A9D0017}"/>
              </a:ext>
            </a:extLst>
          </p:cNvPr>
          <p:cNvSpPr txBox="1"/>
          <p:nvPr/>
        </p:nvSpPr>
        <p:spPr>
          <a:xfrm>
            <a:off x="8737601" y="461864"/>
            <a:ext cx="3018971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2">
                    <a:lumMod val="50000"/>
                  </a:schemeClr>
                </a:solidFill>
              </a:rPr>
              <a:t>35 à 40% de la valeur créée sert à rémunérer les investissements</a:t>
            </a:r>
          </a:p>
          <a:p>
            <a:endParaRPr lang="fr-FR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3200" b="1" dirty="0">
                <a:solidFill>
                  <a:schemeClr val="bg2">
                    <a:lumMod val="50000"/>
                  </a:schemeClr>
                </a:solidFill>
              </a:rPr>
              <a:t>4 fois plus qu’en 1960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12EC48-77FF-1543-8C03-3B2DECCD7150}"/>
              </a:ext>
            </a:extLst>
          </p:cNvPr>
          <p:cNvSpPr txBox="1"/>
          <p:nvPr/>
        </p:nvSpPr>
        <p:spPr>
          <a:xfrm>
            <a:off x="2242457" y="365125"/>
            <a:ext cx="631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Part de la Valeur « consommée » par les investissements</a:t>
            </a:r>
          </a:p>
        </p:txBody>
      </p:sp>
    </p:spTree>
    <p:extLst>
      <p:ext uri="{BB962C8B-B14F-4D97-AF65-F5344CB8AC3E}">
        <p14:creationId xmlns:p14="http://schemas.microsoft.com/office/powerpoint/2010/main" val="143013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581DB4E-BE6D-E242-BCF7-CAF6C766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CA5BF2-C56F-D744-AA98-C1C19A9D0017}"/>
              </a:ext>
            </a:extLst>
          </p:cNvPr>
          <p:cNvSpPr txBox="1"/>
          <p:nvPr/>
        </p:nvSpPr>
        <p:spPr>
          <a:xfrm>
            <a:off x="8971777" y="386676"/>
            <a:ext cx="3018971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2">
                    <a:lumMod val="50000"/>
                  </a:schemeClr>
                </a:solidFill>
              </a:rPr>
              <a:t>Pendant le même temps la productivité du travail a été multipliée par 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59551-A013-974B-BF9E-585FD0302036}"/>
              </a:ext>
            </a:extLst>
          </p:cNvPr>
          <p:cNvSpPr txBox="1"/>
          <p:nvPr/>
        </p:nvSpPr>
        <p:spPr>
          <a:xfrm>
            <a:off x="2242457" y="365125"/>
            <a:ext cx="631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Part de la Valeur « consommée » par les investissements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7E1B28-B870-9847-9709-EB2FC14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136696"/>
            <a:ext cx="7483297" cy="613029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0EAE3C2-0195-A84C-B426-C99639E16AE1}"/>
              </a:ext>
            </a:extLst>
          </p:cNvPr>
          <p:cNvSpPr txBox="1"/>
          <p:nvPr/>
        </p:nvSpPr>
        <p:spPr>
          <a:xfrm>
            <a:off x="2114691" y="365125"/>
            <a:ext cx="631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Part de la Valeur « consommée » par les investissements</a:t>
            </a:r>
          </a:p>
        </p:txBody>
      </p:sp>
    </p:spTree>
    <p:extLst>
      <p:ext uri="{BB962C8B-B14F-4D97-AF65-F5344CB8AC3E}">
        <p14:creationId xmlns:p14="http://schemas.microsoft.com/office/powerpoint/2010/main" val="13431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DDDA904-E6C0-B743-B88B-41B8B195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12EC48-77FF-1543-8C03-3B2DECCD7150}"/>
              </a:ext>
            </a:extLst>
          </p:cNvPr>
          <p:cNvSpPr txBox="1"/>
          <p:nvPr/>
        </p:nvSpPr>
        <p:spPr>
          <a:xfrm>
            <a:off x="2242457" y="365125"/>
            <a:ext cx="631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Part de la Valeur « consommée » par les investissements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8BFB95-67F0-A441-8D95-6052618F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136696"/>
            <a:ext cx="7483297" cy="613029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54267B5-3F5B-6844-9D02-89E83F2AF562}"/>
              </a:ext>
            </a:extLst>
          </p:cNvPr>
          <p:cNvSpPr txBox="1"/>
          <p:nvPr/>
        </p:nvSpPr>
        <p:spPr>
          <a:xfrm>
            <a:off x="8314743" y="591014"/>
            <a:ext cx="3527502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Il faut 5 €  pour créer 1€ de valeur</a:t>
            </a:r>
          </a:p>
          <a:p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220 000 € pour 1 UTH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054A31-CF1C-154F-8B02-861D9B8E6BB6}"/>
              </a:ext>
            </a:extLst>
          </p:cNvPr>
          <p:cNvSpPr txBox="1"/>
          <p:nvPr/>
        </p:nvSpPr>
        <p:spPr>
          <a:xfrm>
            <a:off x="1954617" y="300978"/>
            <a:ext cx="631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Part de la Valeur « consommée » par les investissements</a:t>
            </a:r>
          </a:p>
        </p:txBody>
      </p:sp>
    </p:spTree>
    <p:extLst>
      <p:ext uri="{BB962C8B-B14F-4D97-AF65-F5344CB8AC3E}">
        <p14:creationId xmlns:p14="http://schemas.microsoft.com/office/powerpoint/2010/main" val="95579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FB8B8AF-A535-C845-8D26-B2A852C2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06998B-6FE9-434C-AECE-1B338EBF2C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866775"/>
            <a:ext cx="10534650" cy="6213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Quelles sont  </a:t>
            </a:r>
            <a:r>
              <a:rPr lang="fr-FR" sz="4800" b="1" dirty="0">
                <a:solidFill>
                  <a:srgbClr val="C00000"/>
                </a:solidFill>
              </a:rPr>
              <a:t>les voies </a:t>
            </a: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envisageables ?</a:t>
            </a:r>
          </a:p>
          <a:p>
            <a:endParaRPr lang="fr-FR" sz="4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4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i="1" dirty="0">
                <a:solidFill>
                  <a:schemeClr val="bg2">
                    <a:lumMod val="50000"/>
                  </a:schemeClr>
                </a:solidFill>
              </a:rPr>
              <a:t>(Réflexions travaillées en 2021 dans le cadre </a:t>
            </a:r>
          </a:p>
          <a:p>
            <a:pPr marL="0" indent="0" algn="ctr">
              <a:buNone/>
            </a:pPr>
            <a:r>
              <a:rPr lang="fr-FR" sz="3600" i="1" dirty="0">
                <a:solidFill>
                  <a:schemeClr val="bg2">
                    <a:lumMod val="50000"/>
                  </a:schemeClr>
                </a:solidFill>
              </a:rPr>
              <a:t>du TT Agro Alimentaire des Echos)</a:t>
            </a:r>
          </a:p>
        </p:txBody>
      </p:sp>
      <p:pic>
        <p:nvPicPr>
          <p:cNvPr id="1028" name="Picture 4" descr="Fidal | Indeed.com">
            <a:extLst>
              <a:ext uri="{FF2B5EF4-FFF2-40B4-BE49-F238E27FC236}">
                <a16:creationId xmlns:a16="http://schemas.microsoft.com/office/drawing/2014/main" id="{F2F602CE-5EDF-874E-8AAB-8D101E47D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6" b="31399"/>
          <a:stretch/>
        </p:blipFill>
        <p:spPr bwMode="auto">
          <a:xfrm>
            <a:off x="8923283" y="5522649"/>
            <a:ext cx="2176226" cy="7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Echos Events - Think Tank Agroalimentaire - Présentation de la  recommandation annuelle - Edition n°2">
            <a:extLst>
              <a:ext uri="{FF2B5EF4-FFF2-40B4-BE49-F238E27FC236}">
                <a16:creationId xmlns:a16="http://schemas.microsoft.com/office/drawing/2014/main" id="{CC788F9E-1769-BB47-B70A-59C89C83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1" y="5522649"/>
            <a:ext cx="1906822" cy="8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483EC-1C61-E445-B129-B9FD7CC8A3AC}"/>
              </a:ext>
            </a:extLst>
          </p:cNvPr>
          <p:cNvSpPr txBox="1"/>
          <p:nvPr/>
        </p:nvSpPr>
        <p:spPr>
          <a:xfrm>
            <a:off x="827315" y="981157"/>
            <a:ext cx="10537370" cy="175432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Libérer les agriculteurs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qui le souhaitent de l’obligation de capitaliser dès le début de leur carrière pour augmenter leur revenu disponible pour vivre.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C7D38F-B04A-7946-BB3E-3F10E2892873}"/>
              </a:ext>
            </a:extLst>
          </p:cNvPr>
          <p:cNvSpPr txBox="1"/>
          <p:nvPr/>
        </p:nvSpPr>
        <p:spPr>
          <a:xfrm>
            <a:off x="827315" y="3096615"/>
            <a:ext cx="10537370" cy="1200329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chemeClr val="bg2">
                    <a:lumMod val="50000"/>
                  </a:schemeClr>
                </a:solidFill>
              </a:rPr>
              <a:t>		en finançant ( capital d’exploitation et foncier) par des </a:t>
            </a:r>
            <a:r>
              <a:rPr lang="fr-FR" sz="3600" b="1" i="1" dirty="0">
                <a:solidFill>
                  <a:srgbClr val="C00000"/>
                </a:solidFill>
              </a:rPr>
              <a:t>capitaux extérieurs </a:t>
            </a:r>
            <a:r>
              <a:rPr lang="fr-FR" sz="3600" i="1" dirty="0">
                <a:solidFill>
                  <a:schemeClr val="bg2">
                    <a:lumMod val="50000"/>
                  </a:schemeClr>
                </a:solidFill>
              </a:rPr>
              <a:t>investis dans l’exploitation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C3EBE9-F7E8-9D46-BA34-5404CDA1037D}"/>
              </a:ext>
            </a:extLst>
          </p:cNvPr>
          <p:cNvSpPr txBox="1"/>
          <p:nvPr/>
        </p:nvSpPr>
        <p:spPr>
          <a:xfrm>
            <a:off x="827315" y="4708384"/>
            <a:ext cx="10537370" cy="1200329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chemeClr val="bg2">
                    <a:lumMod val="50000"/>
                  </a:schemeClr>
                </a:solidFill>
              </a:rPr>
              <a:t>		en préservant le modèle agricole français </a:t>
            </a:r>
            <a:r>
              <a:rPr lang="fr-FR" sz="3600" b="1" i="1" dirty="0">
                <a:solidFill>
                  <a:srgbClr val="C00000"/>
                </a:solidFill>
              </a:rPr>
              <a:t>« d’exploitations   indépendantes »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BA5828-0AD2-0342-BBE4-995DAE03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7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483EC-1C61-E445-B129-B9FD7CC8A3AC}"/>
              </a:ext>
            </a:extLst>
          </p:cNvPr>
          <p:cNvSpPr txBox="1"/>
          <p:nvPr/>
        </p:nvSpPr>
        <p:spPr>
          <a:xfrm>
            <a:off x="827315" y="981157"/>
            <a:ext cx="10537370" cy="646331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En créant des </a:t>
            </a:r>
            <a:r>
              <a:rPr lang="fr-FR" sz="3600" b="1" dirty="0">
                <a:solidFill>
                  <a:srgbClr val="C00000"/>
                </a:solidFill>
              </a:rPr>
              <a:t>fonds d’investissements dédiés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C7D38F-B04A-7946-BB3E-3F10E2892873}"/>
              </a:ext>
            </a:extLst>
          </p:cNvPr>
          <p:cNvSpPr txBox="1"/>
          <p:nvPr/>
        </p:nvSpPr>
        <p:spPr>
          <a:xfrm>
            <a:off x="827315" y="2572843"/>
            <a:ext cx="10537370" cy="1200329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		avec une garantie en capital du Trésor</a:t>
            </a:r>
          </a:p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et un </a:t>
            </a:r>
            <a:r>
              <a:rPr lang="fr-FR" sz="3600" b="1" dirty="0">
                <a:solidFill>
                  <a:srgbClr val="C00000"/>
                </a:solidFill>
              </a:rPr>
              <a:t>avantage fiscal à l’entrée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pour les investisseurs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C3EBE9-F7E8-9D46-BA34-5404CDA1037D}"/>
              </a:ext>
            </a:extLst>
          </p:cNvPr>
          <p:cNvSpPr txBox="1"/>
          <p:nvPr/>
        </p:nvSpPr>
        <p:spPr>
          <a:xfrm>
            <a:off x="827315" y="4017008"/>
            <a:ext cx="10537370" cy="1754326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		les fonds pourraient prendre des participations dans des exploitations agricoles </a:t>
            </a:r>
            <a:r>
              <a:rPr lang="fr-FR" sz="3600" b="1" dirty="0">
                <a:solidFill>
                  <a:srgbClr val="C00000"/>
                </a:solidFill>
              </a:rPr>
              <a:t>respectant certains critères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environnementaux, ….)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7F9D36-B963-CB4D-A583-DAE3DD77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40498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489</Words>
  <Application>Microsoft Macintosh PowerPoint</Application>
  <PresentationFormat>Grand écran</PresentationFormat>
  <Paragraphs>77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2_Thème Office</vt:lpstr>
      <vt:lpstr>Conception personnalisée</vt:lpstr>
      <vt:lpstr>1_Thème Office</vt:lpstr>
      <vt:lpstr>3_Thème Office</vt:lpstr>
      <vt:lpstr>4_Thème Office</vt:lpstr>
      <vt:lpstr>Financer les exploitations agricoles par un fonds d’investissements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Rémunérer des investisseurs et dégager plus de revenu disponible … c’est possible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Place aux échanges  Merci  seronie.jm@gmail.com  agroeconomie.com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jean-marie Séronie</dc:creator>
  <cp:lastModifiedBy>jean-marie Séronie</cp:lastModifiedBy>
  <cp:revision>22</cp:revision>
  <dcterms:created xsi:type="dcterms:W3CDTF">2021-06-28T13:04:09Z</dcterms:created>
  <dcterms:modified xsi:type="dcterms:W3CDTF">2022-06-25T12:29:09Z</dcterms:modified>
</cp:coreProperties>
</file>