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91" r:id="rId4"/>
    <p:sldId id="261" r:id="rId5"/>
    <p:sldId id="293" r:id="rId6"/>
    <p:sldId id="292" r:id="rId7"/>
    <p:sldId id="290" r:id="rId8"/>
    <p:sldId id="295" r:id="rId9"/>
    <p:sldId id="294" r:id="rId10"/>
    <p:sldId id="296" r:id="rId11"/>
    <p:sldId id="328" r:id="rId12"/>
    <p:sldId id="297" r:id="rId13"/>
    <p:sldId id="286" r:id="rId14"/>
    <p:sldId id="28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694"/>
    <a:srgbClr val="EDEAE4"/>
    <a:srgbClr val="00FFFF"/>
    <a:srgbClr val="FABDBC"/>
    <a:srgbClr val="F9A7A5"/>
    <a:srgbClr val="5C79BB"/>
    <a:srgbClr val="009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C1653-2A4B-4AA8-A3FC-28D257C418E9}" type="datetimeFigureOut">
              <a:rPr lang="fr-FR" smtClean="0"/>
              <a:t>27/06/2022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C526A-30DA-4436-B6BF-B48E90A0FD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27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2B9A9-28B9-43CF-AE5E-C824D4BF4D25}" type="datetimeFigureOut">
              <a:rPr lang="fr-FR" smtClean="0"/>
              <a:t>27/06/2022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EA201-9131-48E4-BE63-736970080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33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400" b="1">
                <a:solidFill>
                  <a:srgbClr val="014694"/>
                </a:solidFill>
              </a:defRPr>
            </a:lvl1pPr>
          </a:lstStyle>
          <a:p>
            <a:r>
              <a:rPr lang="fr-FR" dirty="0"/>
              <a:t>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C79B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Auteur</a:t>
            </a:r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71" y="6415864"/>
            <a:ext cx="165215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1007"/>
            <a:ext cx="7886700" cy="44090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6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49604"/>
            <a:ext cx="7886700" cy="1021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71007"/>
            <a:ext cx="7886700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87C1-8A67-4C24-99A8-ED148EA83AB9}" type="datetimeFigureOut">
              <a:rPr lang="fr-FR" smtClean="0"/>
              <a:t>27/06/2022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6356351"/>
            <a:ext cx="9144000" cy="501649"/>
          </a:xfrm>
          <a:prstGeom prst="rect">
            <a:avLst/>
          </a:prstGeom>
          <a:solidFill>
            <a:srgbClr val="009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 userDrawn="1"/>
        </p:nvSpPr>
        <p:spPr>
          <a:xfrm>
            <a:off x="1825520" y="6474012"/>
            <a:ext cx="7260727" cy="282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aseline="0" dirty="0">
                <a:solidFill>
                  <a:schemeClr val="bg1"/>
                </a:solidFill>
              </a:rPr>
              <a:t>Colloque « Financement des activités agricoles et alimentaires », 28 Juin 2022</a:t>
            </a:r>
            <a:endParaRPr lang="fr-FR" sz="1200" dirty="0">
              <a:solidFill>
                <a:schemeClr val="bg1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571" y="6415864"/>
            <a:ext cx="165215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4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1469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ccitane.banquepopulaire.f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file:///C:\Users\oc02435\AppData\Roaming\Microsoft\Signatures\Logo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oc02435\AppData\Roaming\Microsoft\Signatures\Logo.jpg" TargetMode="External"/><Relationship Id="rId2" Type="http://schemas.openxmlformats.org/officeDocument/2006/relationships/hyperlink" Target="https://www.occitane.banquepopulaire.fr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oc02435\AppData\Roaming\Microsoft\Signatures\Logo.jpg" TargetMode="External"/><Relationship Id="rId2" Type="http://schemas.openxmlformats.org/officeDocument/2006/relationships/hyperlink" Target="https://www.occitane.banquepopulaire.f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xlo8BRZVQo" TargetMode="External"/><Relationship Id="rId2" Type="http://schemas.openxmlformats.org/officeDocument/2006/relationships/hyperlink" Target="https://www.google.com/url?sa=t&amp;rct=j&amp;q=&amp;esrc=s&amp;source=web&amp;cd=&amp;cad=rja&amp;uact=8&amp;ved=2ahUKEwjsovTo5MP4AhVMh_0HHRkXA3EQtwJ6BAgfEAI&amp;url=https%3A%2F%2Fwww.youtube.com%2Fwatch%3Fv%3D7xlo8BRZVQo&amp;usg=AOvVaw2gP3X4ZOLdLqrGnya95l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275619" y="1776684"/>
            <a:ext cx="8579624" cy="1775038"/>
          </a:xfrm>
          <a:ln w="19050"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3200" dirty="0"/>
              <a:t>Financements / Nouveaux Enjeux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-19250" y="4128669"/>
            <a:ext cx="9150221" cy="464347"/>
          </a:xfrm>
        </p:spPr>
        <p:txBody>
          <a:bodyPr/>
          <a:lstStyle/>
          <a:p>
            <a:r>
              <a:rPr lang="fr-FR" sz="1800" dirty="0">
                <a:solidFill>
                  <a:schemeClr val="accent5">
                    <a:lumMod val="75000"/>
                  </a:schemeClr>
                </a:solidFill>
              </a:rPr>
              <a:t>OLIVIER TARBOURIECH</a:t>
            </a:r>
            <a:endParaRPr lang="fr-FR" sz="1800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19251" y="5001786"/>
            <a:ext cx="9095874" cy="792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01469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highlight>
                  <a:srgbClr val="FFFF00"/>
                </a:highlight>
              </a:rPr>
              <a:t>BANQUE POPULAIRE OCCITANE</a:t>
            </a:r>
          </a:p>
          <a:p>
            <a:endParaRPr lang="fr-FR" sz="1400" dirty="0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19251" y="862336"/>
            <a:ext cx="9095874" cy="687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5C79B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>
                <a:solidFill>
                  <a:schemeClr val="accent5">
                    <a:lumMod val="75000"/>
                  </a:schemeClr>
                </a:solidFill>
              </a:rPr>
              <a:t>Colloque de la SFER : « Financement des activités agricoles et alimentaires » </a:t>
            </a:r>
            <a:br>
              <a:rPr lang="fr-FR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sz="1800" dirty="0">
                <a:solidFill>
                  <a:schemeClr val="accent5">
                    <a:lumMod val="75000"/>
                  </a:schemeClr>
                </a:solidFill>
              </a:rPr>
              <a:t>- Ecole d’Ingénieurs de Purpan, 28 Juin 2022 - </a:t>
            </a:r>
            <a:endParaRPr lang="fr-FR" sz="1800" baseline="30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455" y="29835"/>
            <a:ext cx="3301465" cy="719386"/>
          </a:xfrm>
          <a:prstGeom prst="rect">
            <a:avLst/>
          </a:prstGeom>
        </p:spPr>
      </p:pic>
      <p:pic>
        <p:nvPicPr>
          <p:cNvPr id="7" name="Image 6" descr="C:\Users\oc02435\AppData\Roaming\Microsoft\Signatures\Logo.jpg">
            <a:hlinkClick r:id="rId3"/>
            <a:extLst>
              <a:ext uri="{FF2B5EF4-FFF2-40B4-BE49-F238E27FC236}">
                <a16:creationId xmlns:a16="http://schemas.microsoft.com/office/drawing/2014/main" id="{BE9A6BB0-16D2-45AB-AD14-C65D540C920A}"/>
              </a:ext>
            </a:extLst>
          </p:cNvPr>
          <p:cNvPicPr/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343" y="5555431"/>
            <a:ext cx="2284446" cy="6733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0777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ED3A35-EDF3-4CAE-8478-01CD961ED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772" y="1116489"/>
            <a:ext cx="7886700" cy="4409076"/>
          </a:xfrm>
        </p:spPr>
        <p:txBody>
          <a:bodyPr/>
          <a:lstStyle/>
          <a:p>
            <a:r>
              <a:rPr lang="fr-FR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fr-FR" sz="180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ermettre aux acteurs d’évoluer et capter ces potentiels de croissance. </a:t>
            </a:r>
          </a:p>
          <a:p>
            <a:pPr marL="0" indent="0">
              <a:buNone/>
            </a:pPr>
            <a:endParaRPr lang="fr-FR" sz="1800" i="1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 financement d’ENR (photovoltaïque, méthanisation, hydraulique, etc.) par différentes solutions qui peuvent permettre d’accompagner individuellement des exploitants ou entreprises, mais aussi des collectifs, tel que par le mécanisme particulier dit de « financement de projet ». </a:t>
            </a: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69AC1080-4D33-4A3B-8447-B5A5D3F6AEE9}"/>
              </a:ext>
            </a:extLst>
          </p:cNvPr>
          <p:cNvSpPr txBox="1">
            <a:spLocks/>
          </p:cNvSpPr>
          <p:nvPr/>
        </p:nvSpPr>
        <p:spPr>
          <a:xfrm>
            <a:off x="13940" y="81628"/>
            <a:ext cx="9130059" cy="521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1469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dirty="0"/>
              <a:t>La méthode</a:t>
            </a:r>
          </a:p>
        </p:txBody>
      </p:sp>
    </p:spTree>
    <p:extLst>
      <p:ext uri="{BB962C8B-B14F-4D97-AF65-F5344CB8AC3E}">
        <p14:creationId xmlns:p14="http://schemas.microsoft.com/office/powerpoint/2010/main" val="1233206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552870" y="5544256"/>
            <a:ext cx="594099" cy="383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ctr" defTabSz="810707" rtl="0" eaLnBrk="1" latinLnBrk="0" hangingPunct="1">
              <a:defRPr sz="1244" b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05354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707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061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21414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6768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32121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7475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2828" algn="l" defTabSz="810707" rtl="0" eaLnBrk="1" latinLnBrk="0" hangingPunct="1">
              <a:defRPr sz="15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CAF4E23-B189-48C0-9AD1-FF3817D8C7A5}" type="slidenum">
              <a:rPr lang="fr-FR" altLang="fr-FR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fr-FR" altLang="fr-FR" sz="1054" b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96" name="Rectangle 8"/>
          <p:cNvSpPr>
            <a:spLocks noChangeArrowheads="1"/>
          </p:cNvSpPr>
          <p:nvPr/>
        </p:nvSpPr>
        <p:spPr bwMode="auto">
          <a:xfrm>
            <a:off x="1364530" y="602347"/>
            <a:ext cx="7712037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108" dirty="0">
                <a:solidFill>
                  <a:schemeClr val="accent6"/>
                </a:solidFill>
              </a:rPr>
              <a:t>Financement de Projets :Process de structuration</a:t>
            </a:r>
          </a:p>
        </p:txBody>
      </p:sp>
      <p:sp>
        <p:nvSpPr>
          <p:cNvPr id="8198" name="AutoShape 14"/>
          <p:cNvSpPr>
            <a:spLocks noChangeArrowheads="1"/>
          </p:cNvSpPr>
          <p:nvPr/>
        </p:nvSpPr>
        <p:spPr bwMode="auto">
          <a:xfrm>
            <a:off x="1643530" y="2420173"/>
            <a:ext cx="541469" cy="1332753"/>
          </a:xfrm>
          <a:prstGeom prst="roundRect">
            <a:avLst>
              <a:gd name="adj" fmla="val 16667"/>
            </a:avLst>
          </a:prstGeom>
          <a:solidFill>
            <a:schemeClr val="accent2">
              <a:alpha val="65097"/>
            </a:schemeClr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 dirty="0">
                <a:solidFill>
                  <a:srgbClr val="FFFFFF"/>
                </a:solidFill>
              </a:rPr>
              <a:t>Client</a:t>
            </a:r>
          </a:p>
        </p:txBody>
      </p:sp>
      <p:sp>
        <p:nvSpPr>
          <p:cNvPr id="8199" name="AutoShape 16"/>
          <p:cNvSpPr>
            <a:spLocks noChangeArrowheads="1"/>
          </p:cNvSpPr>
          <p:nvPr/>
        </p:nvSpPr>
        <p:spPr bwMode="auto">
          <a:xfrm>
            <a:off x="5926270" y="3048897"/>
            <a:ext cx="541468" cy="54146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Banque1</a:t>
            </a:r>
          </a:p>
        </p:txBody>
      </p:sp>
      <p:sp>
        <p:nvSpPr>
          <p:cNvPr id="8200" name="AutoShape 17"/>
          <p:cNvSpPr>
            <a:spLocks noChangeArrowheads="1"/>
          </p:cNvSpPr>
          <p:nvPr/>
        </p:nvSpPr>
        <p:spPr bwMode="auto">
          <a:xfrm>
            <a:off x="5927463" y="3645349"/>
            <a:ext cx="541469" cy="54146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Banque 2</a:t>
            </a:r>
          </a:p>
        </p:txBody>
      </p:sp>
      <p:sp>
        <p:nvSpPr>
          <p:cNvPr id="8201" name="AutoShape 18"/>
          <p:cNvSpPr>
            <a:spLocks noChangeArrowheads="1"/>
          </p:cNvSpPr>
          <p:nvPr/>
        </p:nvSpPr>
        <p:spPr bwMode="auto">
          <a:xfrm>
            <a:off x="5926270" y="4241799"/>
            <a:ext cx="541468" cy="54146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accent2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Banque 3</a:t>
            </a:r>
          </a:p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Et +</a:t>
            </a:r>
          </a:p>
        </p:txBody>
      </p:sp>
      <p:sp>
        <p:nvSpPr>
          <p:cNvPr id="8202" name="AutoShape 21"/>
          <p:cNvSpPr>
            <a:spLocks noChangeArrowheads="1"/>
          </p:cNvSpPr>
          <p:nvPr/>
        </p:nvSpPr>
        <p:spPr bwMode="auto">
          <a:xfrm>
            <a:off x="2890223" y="3214065"/>
            <a:ext cx="1843143" cy="542663"/>
          </a:xfrm>
          <a:prstGeom prst="roundRect">
            <a:avLst>
              <a:gd name="adj" fmla="val 16667"/>
            </a:avLst>
          </a:prstGeom>
          <a:solidFill>
            <a:schemeClr val="accent2">
              <a:alpha val="65097"/>
            </a:schemeClr>
          </a:solidFill>
          <a:ln w="9525" algn="ctr">
            <a:solidFill>
              <a:srgbClr val="77777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 dirty="0">
                <a:solidFill>
                  <a:srgbClr val="FFFFFF"/>
                </a:solidFill>
              </a:rPr>
              <a:t>BPOC</a:t>
            </a:r>
          </a:p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endParaRPr lang="fr-FR" altLang="fr-FR" sz="753" dirty="0">
              <a:solidFill>
                <a:srgbClr val="FFFFFF"/>
              </a:solidFill>
            </a:endParaRPr>
          </a:p>
        </p:txBody>
      </p:sp>
      <p:sp>
        <p:nvSpPr>
          <p:cNvPr id="8203" name="AutoShape 22"/>
          <p:cNvSpPr>
            <a:spLocks noChangeArrowheads="1"/>
          </p:cNvSpPr>
          <p:nvPr/>
        </p:nvSpPr>
        <p:spPr bwMode="auto">
          <a:xfrm>
            <a:off x="2890224" y="4123187"/>
            <a:ext cx="2005703" cy="16256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 dirty="0">
                <a:solidFill>
                  <a:srgbClr val="808080"/>
                </a:solidFill>
              </a:rPr>
              <a:t>Audits</a:t>
            </a:r>
          </a:p>
        </p:txBody>
      </p:sp>
      <p:sp>
        <p:nvSpPr>
          <p:cNvPr id="8204" name="AutoShape 23"/>
          <p:cNvSpPr>
            <a:spLocks noChangeArrowheads="1"/>
          </p:cNvSpPr>
          <p:nvPr/>
        </p:nvSpPr>
        <p:spPr bwMode="auto">
          <a:xfrm>
            <a:off x="2900781" y="3847093"/>
            <a:ext cx="2005703" cy="16256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Centralise les informations</a:t>
            </a:r>
          </a:p>
        </p:txBody>
      </p:sp>
      <p:sp>
        <p:nvSpPr>
          <p:cNvPr id="8205" name="AutoShape 24"/>
          <p:cNvSpPr>
            <a:spLocks noChangeArrowheads="1"/>
          </p:cNvSpPr>
          <p:nvPr/>
        </p:nvSpPr>
        <p:spPr bwMode="auto">
          <a:xfrm>
            <a:off x="3050392" y="4367789"/>
            <a:ext cx="2005703" cy="16256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Gestion des engagements et garanties</a:t>
            </a:r>
          </a:p>
        </p:txBody>
      </p:sp>
      <p:sp>
        <p:nvSpPr>
          <p:cNvPr id="8206" name="AutoShape 25"/>
          <p:cNvSpPr>
            <a:spLocks noChangeArrowheads="1"/>
          </p:cNvSpPr>
          <p:nvPr/>
        </p:nvSpPr>
        <p:spPr bwMode="auto">
          <a:xfrm>
            <a:off x="3434081" y="4565087"/>
            <a:ext cx="2005703" cy="16256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Coordination des banques participantes</a:t>
            </a:r>
          </a:p>
        </p:txBody>
      </p:sp>
      <p:sp>
        <p:nvSpPr>
          <p:cNvPr id="8207" name="AutoShape 26"/>
          <p:cNvSpPr>
            <a:spLocks noChangeArrowheads="1"/>
          </p:cNvSpPr>
          <p:nvPr/>
        </p:nvSpPr>
        <p:spPr bwMode="auto">
          <a:xfrm>
            <a:off x="5763710" y="2831353"/>
            <a:ext cx="867784" cy="2060687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7777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0"/>
              </a:spcBef>
              <a:spcAft>
                <a:spcPct val="0"/>
              </a:spcAft>
            </a:pPr>
            <a:endParaRPr lang="fr-FR" altLang="fr-FR" sz="2108">
              <a:solidFill>
                <a:srgbClr val="FFFFFF"/>
              </a:solidFill>
            </a:endParaRPr>
          </a:p>
        </p:txBody>
      </p:sp>
      <p:sp>
        <p:nvSpPr>
          <p:cNvPr id="8208" name="Line 28"/>
          <p:cNvSpPr>
            <a:spLocks noChangeShapeType="1"/>
          </p:cNvSpPr>
          <p:nvPr/>
        </p:nvSpPr>
        <p:spPr bwMode="auto">
          <a:xfrm>
            <a:off x="2186193" y="3482788"/>
            <a:ext cx="704029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10" name="Text Box 32"/>
          <p:cNvSpPr txBox="1">
            <a:spLocks noChangeArrowheads="1"/>
          </p:cNvSpPr>
          <p:nvPr/>
        </p:nvSpPr>
        <p:spPr bwMode="auto">
          <a:xfrm>
            <a:off x="5005892" y="3266440"/>
            <a:ext cx="705224" cy="2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invite</a:t>
            </a:r>
          </a:p>
        </p:txBody>
      </p:sp>
      <p:sp>
        <p:nvSpPr>
          <p:cNvPr id="8211" name="Text Box 33"/>
          <p:cNvSpPr txBox="1">
            <a:spLocks noChangeArrowheads="1"/>
          </p:cNvSpPr>
          <p:nvPr/>
        </p:nvSpPr>
        <p:spPr bwMode="auto">
          <a:xfrm>
            <a:off x="2208905" y="2358017"/>
            <a:ext cx="1496508" cy="2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Présentation projet</a:t>
            </a:r>
          </a:p>
        </p:txBody>
      </p:sp>
      <p:sp>
        <p:nvSpPr>
          <p:cNvPr id="8212" name="AutoShape 34"/>
          <p:cNvSpPr>
            <a:spLocks noChangeArrowheads="1"/>
          </p:cNvSpPr>
          <p:nvPr/>
        </p:nvSpPr>
        <p:spPr bwMode="auto">
          <a:xfrm>
            <a:off x="1644726" y="4025453"/>
            <a:ext cx="541468" cy="1084131"/>
          </a:xfrm>
          <a:prstGeom prst="roundRect">
            <a:avLst>
              <a:gd name="adj" fmla="val 16667"/>
            </a:avLst>
          </a:prstGeom>
          <a:solidFill>
            <a:srgbClr val="808000">
              <a:alpha val="65097"/>
            </a:srgbClr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FFFFFF"/>
                </a:solidFill>
              </a:rPr>
              <a:t>projet</a:t>
            </a:r>
          </a:p>
        </p:txBody>
      </p:sp>
      <p:sp>
        <p:nvSpPr>
          <p:cNvPr id="8213" name="Line 35"/>
          <p:cNvSpPr>
            <a:spLocks noChangeShapeType="1"/>
          </p:cNvSpPr>
          <p:nvPr/>
        </p:nvSpPr>
        <p:spPr bwMode="auto">
          <a:xfrm>
            <a:off x="3811793" y="3752925"/>
            <a:ext cx="0" cy="10877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14" name="Line 36"/>
          <p:cNvSpPr>
            <a:spLocks noChangeShapeType="1"/>
          </p:cNvSpPr>
          <p:nvPr/>
        </p:nvSpPr>
        <p:spPr bwMode="auto">
          <a:xfrm flipH="1">
            <a:off x="2186194" y="4295589"/>
            <a:ext cx="595256" cy="0"/>
          </a:xfrm>
          <a:prstGeom prst="line">
            <a:avLst/>
          </a:prstGeom>
          <a:noFill/>
          <a:ln w="28575">
            <a:solidFill>
              <a:srgbClr val="8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15" name="Line 37"/>
          <p:cNvSpPr>
            <a:spLocks noChangeShapeType="1"/>
          </p:cNvSpPr>
          <p:nvPr/>
        </p:nvSpPr>
        <p:spPr bwMode="auto">
          <a:xfrm>
            <a:off x="2782645" y="3970469"/>
            <a:ext cx="0" cy="812800"/>
          </a:xfrm>
          <a:prstGeom prst="line">
            <a:avLst/>
          </a:prstGeom>
          <a:noFill/>
          <a:ln w="28575">
            <a:solidFill>
              <a:srgbClr val="777777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16" name="Text Box 39"/>
          <p:cNvSpPr txBox="1">
            <a:spLocks noChangeArrowheads="1"/>
          </p:cNvSpPr>
          <p:nvPr/>
        </p:nvSpPr>
        <p:spPr bwMode="auto">
          <a:xfrm>
            <a:off x="1754692" y="3786394"/>
            <a:ext cx="325120" cy="231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904">
                <a:solidFill>
                  <a:srgbClr val="808080"/>
                </a:solidFill>
              </a:rPr>
              <a:t>+</a:t>
            </a:r>
          </a:p>
        </p:txBody>
      </p:sp>
      <p:sp>
        <p:nvSpPr>
          <p:cNvPr id="8217" name="Text Box 40"/>
          <p:cNvSpPr txBox="1">
            <a:spLocks noChangeArrowheads="1"/>
          </p:cNvSpPr>
          <p:nvPr/>
        </p:nvSpPr>
        <p:spPr bwMode="auto">
          <a:xfrm>
            <a:off x="4952104" y="3482789"/>
            <a:ext cx="705224" cy="2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coordonne</a:t>
            </a:r>
          </a:p>
        </p:txBody>
      </p:sp>
      <p:sp>
        <p:nvSpPr>
          <p:cNvPr id="8218" name="AutoShape 41"/>
          <p:cNvSpPr>
            <a:spLocks noChangeArrowheads="1"/>
          </p:cNvSpPr>
          <p:nvPr/>
        </p:nvSpPr>
        <p:spPr bwMode="auto">
          <a:xfrm>
            <a:off x="6849037" y="3429000"/>
            <a:ext cx="541468" cy="54146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Private</a:t>
            </a:r>
          </a:p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equity</a:t>
            </a:r>
          </a:p>
        </p:txBody>
      </p:sp>
      <p:sp>
        <p:nvSpPr>
          <p:cNvPr id="8219" name="AutoShape 42"/>
          <p:cNvSpPr>
            <a:spLocks noChangeArrowheads="1"/>
          </p:cNvSpPr>
          <p:nvPr/>
        </p:nvSpPr>
        <p:spPr bwMode="auto">
          <a:xfrm>
            <a:off x="6849037" y="4025453"/>
            <a:ext cx="541468" cy="54146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Mezzanine</a:t>
            </a:r>
          </a:p>
        </p:txBody>
      </p:sp>
      <p:sp>
        <p:nvSpPr>
          <p:cNvPr id="8220" name="AutoShape 43"/>
          <p:cNvSpPr>
            <a:spLocks noChangeArrowheads="1"/>
          </p:cNvSpPr>
          <p:nvPr/>
        </p:nvSpPr>
        <p:spPr bwMode="auto">
          <a:xfrm>
            <a:off x="6849037" y="4621904"/>
            <a:ext cx="541468" cy="541469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Dette </a:t>
            </a:r>
          </a:p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privée</a:t>
            </a:r>
          </a:p>
        </p:txBody>
      </p:sp>
      <p:sp>
        <p:nvSpPr>
          <p:cNvPr id="8221" name="AutoShape 44"/>
          <p:cNvSpPr>
            <a:spLocks noChangeArrowheads="1"/>
          </p:cNvSpPr>
          <p:nvPr/>
        </p:nvSpPr>
        <p:spPr bwMode="auto">
          <a:xfrm>
            <a:off x="6740264" y="3211457"/>
            <a:ext cx="759012" cy="2060687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rgbClr val="77777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0"/>
              </a:spcBef>
              <a:spcAft>
                <a:spcPct val="0"/>
              </a:spcAft>
            </a:pPr>
            <a:endParaRPr lang="fr-FR" altLang="fr-FR" sz="2108">
              <a:solidFill>
                <a:srgbClr val="FFFFFF"/>
              </a:solidFill>
            </a:endParaRPr>
          </a:p>
        </p:txBody>
      </p:sp>
      <p:sp>
        <p:nvSpPr>
          <p:cNvPr id="8222" name="Line 45"/>
          <p:cNvSpPr>
            <a:spLocks noChangeShapeType="1"/>
          </p:cNvSpPr>
          <p:nvPr/>
        </p:nvSpPr>
        <p:spPr bwMode="auto">
          <a:xfrm flipH="1">
            <a:off x="5493573" y="4241800"/>
            <a:ext cx="216348" cy="0"/>
          </a:xfrm>
          <a:prstGeom prst="line">
            <a:avLst/>
          </a:prstGeom>
          <a:noFill/>
          <a:ln w="28575">
            <a:solidFill>
              <a:srgbClr val="8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24" name="Text Box 47"/>
          <p:cNvSpPr txBox="1">
            <a:spLocks noChangeArrowheads="1"/>
          </p:cNvSpPr>
          <p:nvPr/>
        </p:nvSpPr>
        <p:spPr bwMode="auto">
          <a:xfrm>
            <a:off x="3487869" y="3005866"/>
            <a:ext cx="704028" cy="2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Arrangeur</a:t>
            </a:r>
          </a:p>
        </p:txBody>
      </p:sp>
      <p:sp>
        <p:nvSpPr>
          <p:cNvPr id="8225" name="Line 48"/>
          <p:cNvSpPr>
            <a:spLocks noChangeShapeType="1"/>
          </p:cNvSpPr>
          <p:nvPr/>
        </p:nvSpPr>
        <p:spPr bwMode="auto">
          <a:xfrm>
            <a:off x="4734560" y="3482788"/>
            <a:ext cx="97655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26" name="Line 49"/>
          <p:cNvSpPr>
            <a:spLocks noChangeShapeType="1"/>
          </p:cNvSpPr>
          <p:nvPr/>
        </p:nvSpPr>
        <p:spPr bwMode="auto">
          <a:xfrm>
            <a:off x="5439784" y="3971663"/>
            <a:ext cx="0" cy="812800"/>
          </a:xfrm>
          <a:prstGeom prst="line">
            <a:avLst/>
          </a:prstGeom>
          <a:noFill/>
          <a:ln w="28575">
            <a:solidFill>
              <a:srgbClr val="777777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28" name="Line 51"/>
          <p:cNvSpPr>
            <a:spLocks noChangeShapeType="1"/>
          </p:cNvSpPr>
          <p:nvPr/>
        </p:nvSpPr>
        <p:spPr bwMode="auto">
          <a:xfrm>
            <a:off x="6632687" y="4784464"/>
            <a:ext cx="216349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29" name="Line 28"/>
          <p:cNvSpPr>
            <a:spLocks noChangeShapeType="1"/>
          </p:cNvSpPr>
          <p:nvPr/>
        </p:nvSpPr>
        <p:spPr bwMode="auto">
          <a:xfrm>
            <a:off x="2186193" y="2507429"/>
            <a:ext cx="1625600" cy="95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30" name="AutoShape 21"/>
          <p:cNvSpPr>
            <a:spLocks noChangeArrowheads="1"/>
          </p:cNvSpPr>
          <p:nvPr/>
        </p:nvSpPr>
        <p:spPr bwMode="auto">
          <a:xfrm>
            <a:off x="3812990" y="2368776"/>
            <a:ext cx="1843143" cy="542663"/>
          </a:xfrm>
          <a:prstGeom prst="roundRect">
            <a:avLst>
              <a:gd name="adj" fmla="val 16667"/>
            </a:avLst>
          </a:prstGeom>
          <a:solidFill>
            <a:schemeClr val="accent2">
              <a:alpha val="65097"/>
            </a:schemeClr>
          </a:solidFill>
          <a:ln w="9525" algn="ctr">
            <a:solidFill>
              <a:srgbClr val="77777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53" dirty="0">
                <a:solidFill>
                  <a:srgbClr val="FFFFFF"/>
                </a:solidFill>
              </a:rPr>
              <a:t>BPOC </a:t>
            </a:r>
          </a:p>
          <a:p>
            <a:pPr algn="ctr" defTabSz="688531" fontAlgn="base">
              <a:spcBef>
                <a:spcPct val="0"/>
              </a:spcBef>
              <a:spcAft>
                <a:spcPct val="0"/>
              </a:spcAft>
            </a:pPr>
            <a:endParaRPr lang="fr-FR" altLang="fr-FR" sz="753" dirty="0">
              <a:solidFill>
                <a:srgbClr val="FFFFFF"/>
              </a:solidFill>
            </a:endParaRPr>
          </a:p>
        </p:txBody>
      </p:sp>
      <p:sp>
        <p:nvSpPr>
          <p:cNvPr id="8231" name="Line 28"/>
          <p:cNvSpPr>
            <a:spLocks noChangeShapeType="1"/>
          </p:cNvSpPr>
          <p:nvPr/>
        </p:nvSpPr>
        <p:spPr bwMode="auto">
          <a:xfrm flipH="1" flipV="1">
            <a:off x="2184999" y="2831353"/>
            <a:ext cx="161962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8232" name="Text Box 33"/>
          <p:cNvSpPr txBox="1">
            <a:spLocks noChangeArrowheads="1"/>
          </p:cNvSpPr>
          <p:nvPr/>
        </p:nvSpPr>
        <p:spPr bwMode="auto">
          <a:xfrm>
            <a:off x="2216076" y="3315448"/>
            <a:ext cx="704028" cy="2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753" dirty="0">
                <a:solidFill>
                  <a:srgbClr val="808080"/>
                </a:solidFill>
              </a:rPr>
              <a:t>mandate</a:t>
            </a:r>
          </a:p>
        </p:txBody>
      </p:sp>
      <p:sp>
        <p:nvSpPr>
          <p:cNvPr id="8233" name="Text Box 33"/>
          <p:cNvSpPr txBox="1">
            <a:spLocks noChangeArrowheads="1"/>
          </p:cNvSpPr>
          <p:nvPr/>
        </p:nvSpPr>
        <p:spPr bwMode="auto">
          <a:xfrm>
            <a:off x="2259108" y="2617986"/>
            <a:ext cx="1582569" cy="2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753">
                <a:solidFill>
                  <a:srgbClr val="808080"/>
                </a:solidFill>
              </a:rPr>
              <a:t>Validation technique</a:t>
            </a:r>
          </a:p>
        </p:txBody>
      </p:sp>
      <p:sp>
        <p:nvSpPr>
          <p:cNvPr id="8234" name="Line 28"/>
          <p:cNvSpPr>
            <a:spLocks noChangeShapeType="1"/>
          </p:cNvSpPr>
          <p:nvPr/>
        </p:nvSpPr>
        <p:spPr bwMode="auto">
          <a:xfrm>
            <a:off x="4515823" y="2907852"/>
            <a:ext cx="1195" cy="328706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defTabSz="68853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108" b="1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47" name="Image 46" descr="C:\Users\oc02435\AppData\Roaming\Microsoft\Signatures\Logo.jpg">
            <a:hlinkClick r:id="rId2"/>
          </p:cNvPr>
          <p:cNvPicPr/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343" y="5555431"/>
            <a:ext cx="2284446" cy="67330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Text Box 33">
            <a:extLst>
              <a:ext uri="{FF2B5EF4-FFF2-40B4-BE49-F238E27FC236}">
                <a16:creationId xmlns:a16="http://schemas.microsoft.com/office/drawing/2014/main" id="{BF207F5F-DFC4-4C6E-B650-9F630B9D5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108" y="2846893"/>
            <a:ext cx="1582569" cy="20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1pPr>
            <a:lvl2pPr marL="742950" indent="-28575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2pPr>
            <a:lvl3pPr marL="11430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3pPr>
            <a:lvl4pPr marL="16002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4pPr>
            <a:lvl5pPr marL="2057400" indent="-228600"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Tahoma" panose="020B0604030504040204" pitchFamily="34" charset="0"/>
              </a:defRPr>
            </a:lvl9pPr>
          </a:lstStyle>
          <a:p>
            <a:pPr defTabSz="688531" fontAlgn="base">
              <a:spcBef>
                <a:spcPct val="50000"/>
              </a:spcBef>
              <a:spcAft>
                <a:spcPct val="0"/>
              </a:spcAft>
            </a:pPr>
            <a:r>
              <a:rPr lang="fr-FR" altLang="fr-FR" sz="753" dirty="0" err="1">
                <a:solidFill>
                  <a:srgbClr val="808080"/>
                </a:solidFill>
              </a:rPr>
              <a:t>Term</a:t>
            </a:r>
            <a:r>
              <a:rPr lang="fr-FR" altLang="fr-FR" sz="753" dirty="0">
                <a:solidFill>
                  <a:srgbClr val="808080"/>
                </a:solidFill>
              </a:rPr>
              <a:t> </a:t>
            </a:r>
            <a:r>
              <a:rPr lang="fr-FR" altLang="fr-FR" sz="753" dirty="0" err="1">
                <a:solidFill>
                  <a:srgbClr val="808080"/>
                </a:solidFill>
              </a:rPr>
              <a:t>Sheet</a:t>
            </a:r>
            <a:r>
              <a:rPr lang="fr-FR" altLang="fr-FR" sz="753" dirty="0">
                <a:solidFill>
                  <a:srgbClr val="808080"/>
                </a:solidFill>
              </a:rPr>
              <a:t> (avant contrat)</a:t>
            </a:r>
          </a:p>
        </p:txBody>
      </p:sp>
    </p:spTree>
    <p:extLst>
      <p:ext uri="{BB962C8B-B14F-4D97-AF65-F5344CB8AC3E}">
        <p14:creationId xmlns:p14="http://schemas.microsoft.com/office/powerpoint/2010/main" val="826221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0B50E7-CC98-4DE6-A953-8C1A38240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financement et l’accompagnement d’agriculteurs qui sont fournisseurs de matière première durable (bio plastiques, bio isolation via la production de chanvre, éthanol par exemple). A noter que le réseau Banque Populaire fait partie du club des financeurs de l’agence bio.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participation aux prix de la dynamique agricole, l’offre circuits courts, les interventions et accompagnements des foires et salons (Tech &amp; bio, Comice agricole, </a:t>
            </a:r>
            <a:r>
              <a:rPr lang="fr-FR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Innovagri</a:t>
            </a: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 exemple), des partenariats locaux avec la Chambre d’Agriculture pour l’aide à l’installation et la transmission, les jeunes agriculteurs, l’interprofession, etc.. font partie des actions que mènent notre banque au service des exploitations et entreprises agroalimentaires</a:t>
            </a: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5B1A1EE1-BEB4-4558-BF21-352B84C930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9518" y="0"/>
            <a:ext cx="7886700" cy="1022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1469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 dirty="0"/>
              <a:t>La méthode : Autres actions</a:t>
            </a:r>
          </a:p>
        </p:txBody>
      </p:sp>
    </p:spTree>
    <p:extLst>
      <p:ext uri="{BB962C8B-B14F-4D97-AF65-F5344CB8AC3E}">
        <p14:creationId xmlns:p14="http://schemas.microsoft.com/office/powerpoint/2010/main" val="841126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499534" y="426797"/>
            <a:ext cx="9144000" cy="994172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chemeClr val="accent5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13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EF6AEF7-F97C-49F5-893B-27A76AB10E53}"/>
              </a:ext>
            </a:extLst>
          </p:cNvPr>
          <p:cNvSpPr txBox="1"/>
          <p:nvPr/>
        </p:nvSpPr>
        <p:spPr>
          <a:xfrm>
            <a:off x="304799" y="1762667"/>
            <a:ext cx="3564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Enjeux Transition Environnementale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7F45596-3FAF-4353-8B13-1CACED996402}"/>
              </a:ext>
            </a:extLst>
          </p:cNvPr>
          <p:cNvSpPr txBox="1"/>
          <p:nvPr/>
        </p:nvSpPr>
        <p:spPr>
          <a:xfrm>
            <a:off x="3335865" y="379199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Nécessité d’évoluer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F3E3F81-AB6C-40D7-8F45-7436F061ADF4}"/>
              </a:ext>
            </a:extLst>
          </p:cNvPr>
          <p:cNvSpPr txBox="1"/>
          <p:nvPr/>
        </p:nvSpPr>
        <p:spPr>
          <a:xfrm>
            <a:off x="2963332" y="2740522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Menaces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F6C09DC-E045-4ED8-AED6-53678A2ACB0D}"/>
              </a:ext>
            </a:extLst>
          </p:cNvPr>
          <p:cNvSpPr txBox="1"/>
          <p:nvPr/>
        </p:nvSpPr>
        <p:spPr>
          <a:xfrm>
            <a:off x="4783666" y="2740522"/>
            <a:ext cx="348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Opportunités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55499D2-737F-4A47-A69F-A057E7E3C20C}"/>
              </a:ext>
            </a:extLst>
          </p:cNvPr>
          <p:cNvSpPr txBox="1"/>
          <p:nvPr/>
        </p:nvSpPr>
        <p:spPr>
          <a:xfrm>
            <a:off x="1189565" y="5061466"/>
            <a:ext cx="779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Des solutions de financement sur mesures pour chaque besoin </a:t>
            </a:r>
          </a:p>
        </p:txBody>
      </p:sp>
      <p:pic>
        <p:nvPicPr>
          <p:cNvPr id="9" name="Image 8" descr="C:\Users\oc02435\AppData\Roaming\Microsoft\Signatures\Logo.jpg">
            <a:hlinkClick r:id="rId2"/>
            <a:extLst>
              <a:ext uri="{FF2B5EF4-FFF2-40B4-BE49-F238E27FC236}">
                <a16:creationId xmlns:a16="http://schemas.microsoft.com/office/drawing/2014/main" id="{8881FBA3-6822-44CE-8F10-7E7407242C0F}"/>
              </a:ext>
            </a:extLst>
          </p:cNvPr>
          <p:cNvPicPr/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343" y="5555431"/>
            <a:ext cx="2284446" cy="6733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5708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40" y="81628"/>
            <a:ext cx="9130059" cy="521287"/>
          </a:xfrm>
        </p:spPr>
        <p:txBody>
          <a:bodyPr>
            <a:normAutofit/>
          </a:bodyPr>
          <a:lstStyle/>
          <a:p>
            <a:pPr algn="ctr"/>
            <a:r>
              <a:rPr lang="fr-FR" sz="2600" b="1" dirty="0"/>
              <a:t>Conclusion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17789" y="988474"/>
            <a:ext cx="86512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2200" dirty="0" err="1"/>
              <a:t>Abcdefg</a:t>
            </a:r>
            <a:r>
              <a:rPr lang="fr-FR" sz="2200" dirty="0"/>
              <a:t>…</a:t>
            </a:r>
          </a:p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2200" dirty="0" err="1"/>
              <a:t>Abcdefg</a:t>
            </a:r>
            <a:r>
              <a:rPr lang="fr-FR" sz="2200" dirty="0"/>
              <a:t>…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fr-FR" sz="2000" dirty="0" err="1"/>
              <a:t>Abcdefg</a:t>
            </a:r>
            <a:endParaRPr lang="fr-FR" sz="2000" dirty="0"/>
          </a:p>
          <a:p>
            <a:pPr marL="800100" lvl="1" indent="-342900" algn="just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fr-FR" sz="2000" dirty="0" err="1"/>
              <a:t>Abcdefg</a:t>
            </a:r>
            <a:endParaRPr lang="fr-FR" sz="2000" dirty="0"/>
          </a:p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2000" dirty="0" err="1"/>
              <a:t>Abcdefg</a:t>
            </a:r>
            <a:r>
              <a:rPr lang="fr-FR" sz="2000" dirty="0"/>
              <a:t>…</a:t>
            </a:r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383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9546" y="575627"/>
            <a:ext cx="9130059" cy="521287"/>
          </a:xfrm>
        </p:spPr>
        <p:txBody>
          <a:bodyPr>
            <a:normAutofit/>
          </a:bodyPr>
          <a:lstStyle/>
          <a:p>
            <a:pPr algn="ctr"/>
            <a:r>
              <a:rPr lang="fr-FR" sz="2600" b="1" dirty="0"/>
              <a:t>Introduction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46380" y="2450748"/>
            <a:ext cx="865124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2200" dirty="0"/>
              <a:t>Enjeux Retenus :</a:t>
            </a:r>
          </a:p>
          <a:p>
            <a:pPr marL="800100" lvl="1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2400" dirty="0"/>
              <a:t>Risques Climatiques : Futur critère de risque financier</a:t>
            </a:r>
            <a:endParaRPr lang="fr-FR" sz="2200" dirty="0"/>
          </a:p>
          <a:p>
            <a:pPr marL="800100" lvl="1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2000" dirty="0"/>
              <a:t>Transition Environnementale : modèles plus durables qui allient rentabilité, respect des ressources naturelles et biodiversité</a:t>
            </a:r>
          </a:p>
          <a:p>
            <a:pPr marL="800100" lvl="1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2000" dirty="0"/>
              <a:t>Diversification et accroissement des revenus : Production d’Energie Renouvelable</a:t>
            </a:r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2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41D26C-64BD-4635-A748-07F847F88804}"/>
              </a:ext>
            </a:extLst>
          </p:cNvPr>
          <p:cNvSpPr txBox="1"/>
          <p:nvPr/>
        </p:nvSpPr>
        <p:spPr>
          <a:xfrm>
            <a:off x="567890" y="1450665"/>
            <a:ext cx="7690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exploitations agricoles et les entreprises agroalimentaires vivent une transformation profonde qui nécessite leur adaptation à différents enjeux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196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BA88FF4-3BAF-4996-A0F9-9E5FEC48C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14" y="703816"/>
            <a:ext cx="8142972" cy="573143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6FFBE0D-0CDB-42C8-B5BC-681CAAABB4D1}"/>
              </a:ext>
            </a:extLst>
          </p:cNvPr>
          <p:cNvSpPr txBox="1"/>
          <p:nvPr/>
        </p:nvSpPr>
        <p:spPr>
          <a:xfrm>
            <a:off x="500514" y="703816"/>
            <a:ext cx="3830855" cy="5775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B24A5F7-15DC-4840-BBD7-6E9D95CD3C40}"/>
              </a:ext>
            </a:extLst>
          </p:cNvPr>
          <p:cNvSpPr txBox="1"/>
          <p:nvPr/>
        </p:nvSpPr>
        <p:spPr>
          <a:xfrm>
            <a:off x="315226" y="218838"/>
            <a:ext cx="45768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>
                <a:solidFill>
                  <a:srgbClr val="C00000"/>
                </a:solidFill>
              </a:rPr>
              <a:t>1-</a:t>
            </a:r>
            <a:r>
              <a:rPr lang="fr-FR" sz="1800" b="1" dirty="0"/>
              <a:t> La Banque Populaire Occitane : 8 départements – 199 Agences</a:t>
            </a:r>
          </a:p>
          <a:p>
            <a:endParaRPr lang="fr-FR" b="1" dirty="0"/>
          </a:p>
          <a:p>
            <a:r>
              <a:rPr lang="fr-FR" b="1" dirty="0"/>
              <a:t>Une banque régionale</a:t>
            </a:r>
          </a:p>
          <a:p>
            <a:endParaRPr lang="fr-FR" b="1" dirty="0"/>
          </a:p>
          <a:p>
            <a:r>
              <a:rPr lang="fr-FR" b="1" dirty="0"/>
              <a:t>Groupe BPCE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67CA11-6ED1-44FD-81E5-12C45C084B44}"/>
              </a:ext>
            </a:extLst>
          </p:cNvPr>
          <p:cNvSpPr txBox="1"/>
          <p:nvPr/>
        </p:nvSpPr>
        <p:spPr>
          <a:xfrm>
            <a:off x="5101389" y="5230854"/>
            <a:ext cx="382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Objectif : Neutralité Carbone à 2050 :</a:t>
            </a:r>
          </a:p>
          <a:p>
            <a:pPr marL="285750" indent="-285750">
              <a:buFontTx/>
              <a:buChar char="-"/>
            </a:pPr>
            <a:r>
              <a:rPr lang="fr-FR" dirty="0"/>
              <a:t>Interne</a:t>
            </a:r>
          </a:p>
          <a:p>
            <a:pPr marL="285750" indent="-285750">
              <a:buFontTx/>
              <a:buChar char="-"/>
            </a:pPr>
            <a:r>
              <a:rPr lang="fr-FR" dirty="0"/>
              <a:t>Financements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886C9EF-FCBD-4D2C-902B-AA30B4FC4956}"/>
              </a:ext>
            </a:extLst>
          </p:cNvPr>
          <p:cNvSpPr/>
          <p:nvPr/>
        </p:nvSpPr>
        <p:spPr>
          <a:xfrm>
            <a:off x="4745255" y="4996206"/>
            <a:ext cx="4177363" cy="128909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27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558265" y="697106"/>
            <a:ext cx="91440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rgbClr val="C00000"/>
                </a:solidFill>
              </a:rPr>
              <a:t>2-</a:t>
            </a:r>
            <a:r>
              <a:rPr lang="fr-FR" sz="3200" b="1" dirty="0"/>
              <a:t> La Banque Populaire Occitane</a:t>
            </a: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/>
              <a:t> </a:t>
            </a:r>
            <a:br>
              <a:rPr lang="fr-FR" sz="3200" b="1" dirty="0"/>
            </a:br>
            <a:endParaRPr lang="fr-FR" sz="3200" b="1" dirty="0"/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4</a:t>
            </a:fld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09F8157-6742-4349-929F-42FC16843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12" y="1289785"/>
            <a:ext cx="8438487" cy="466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0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93291D6-A73A-43B0-8857-E5248CCBF8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648" y="815481"/>
            <a:ext cx="7886700" cy="2124211"/>
          </a:xfrm>
        </p:spPr>
      </p:pic>
    </p:spTree>
    <p:extLst>
      <p:ext uri="{BB962C8B-B14F-4D97-AF65-F5344CB8AC3E}">
        <p14:creationId xmlns:p14="http://schemas.microsoft.com/office/powerpoint/2010/main" val="332174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ED95685-F153-4183-99F0-942F3DDD80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644" y="938143"/>
            <a:ext cx="7886700" cy="4400706"/>
          </a:xfrm>
        </p:spPr>
      </p:pic>
    </p:spTree>
    <p:extLst>
      <p:ext uri="{BB962C8B-B14F-4D97-AF65-F5344CB8AC3E}">
        <p14:creationId xmlns:p14="http://schemas.microsoft.com/office/powerpoint/2010/main" val="3792570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40" y="81628"/>
            <a:ext cx="9130059" cy="521287"/>
          </a:xfrm>
        </p:spPr>
        <p:txBody>
          <a:bodyPr>
            <a:normAutofit/>
          </a:bodyPr>
          <a:lstStyle/>
          <a:p>
            <a:pPr algn="ctr"/>
            <a:r>
              <a:rPr lang="fr-FR" sz="2600" b="1" dirty="0"/>
              <a:t>La méthode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8913" y="682469"/>
            <a:ext cx="865124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b="1" dirty="0"/>
              <a:t>La Banque Populaire Occitane, via différents leviers, a la capacité d’adopter une position différenciante et de proposer des offres pour accompagner ces transformations:</a:t>
            </a:r>
            <a:endParaRPr lang="fr-FR" b="1" i="1" dirty="0"/>
          </a:p>
          <a:p>
            <a:pPr marL="342900" indent="-342900" algn="just">
              <a:spcAft>
                <a:spcPts val="1800"/>
              </a:spcAft>
              <a:buFont typeface="Wingdings" panose="05000000000000000000" pitchFamily="2" charset="2"/>
              <a:buChar char="q"/>
            </a:pPr>
            <a:endParaRPr lang="fr-FR" sz="2000" dirty="0"/>
          </a:p>
        </p:txBody>
      </p:sp>
      <p:sp>
        <p:nvSpPr>
          <p:cNvPr id="5" name="Espace réservé du numéro de diapositive 3"/>
          <p:cNvSpPr txBox="1">
            <a:spLocks/>
          </p:cNvSpPr>
          <p:nvPr/>
        </p:nvSpPr>
        <p:spPr>
          <a:xfrm>
            <a:off x="7053113" y="207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E11F9F44-45EE-4CCD-BD21-4F0087ED59B9}" type="slidenum">
              <a:rPr lang="fr-FR" smtClean="0"/>
              <a:pPr algn="r"/>
              <a:t>7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C00B34-B18C-4C52-AE5D-019C7AE664A9}"/>
              </a:ext>
            </a:extLst>
          </p:cNvPr>
          <p:cNvSpPr txBox="1"/>
          <p:nvPr/>
        </p:nvSpPr>
        <p:spPr>
          <a:xfrm>
            <a:off x="789271" y="1822659"/>
            <a:ext cx="7603958" cy="3693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gamme de prêts spécifiques en terme de durée, franchises, taux, modularités des remboursements a été crée pour s’adapter et mieux répondre aux besoins de financement de ce type de projets.</a:t>
            </a: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changements de pratiques (matériel « vert » et/ou d’innovation) bénéficient aussi de prêts dédiés dits « verts »</a:t>
            </a: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A8EF14E-839C-43E0-B7DA-A8C095760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595" y="3285291"/>
            <a:ext cx="6198670" cy="258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10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61B18E09-7FA8-450F-94B3-F0B0409BD775}"/>
              </a:ext>
            </a:extLst>
          </p:cNvPr>
          <p:cNvSpPr txBox="1"/>
          <p:nvPr/>
        </p:nvSpPr>
        <p:spPr>
          <a:xfrm>
            <a:off x="694524" y="1303304"/>
            <a:ext cx="7369944" cy="2398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participation aux dispositifs Foster sur les départements de l’Occitanie permet à nos clients de bénéficier d’un accès facilité aux financements, par le soutien du FEI (Fonds Européen d’Investissement) notamment pour accompagner la transition écologique des exploitations.</a:t>
            </a: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=&gt; Mécanisme de contre garantie :</a:t>
            </a: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13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B19C4B54-F141-433F-BB85-8181B6B7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0" y="81628"/>
            <a:ext cx="9130059" cy="521287"/>
          </a:xfrm>
        </p:spPr>
        <p:txBody>
          <a:bodyPr>
            <a:normAutofit/>
          </a:bodyPr>
          <a:lstStyle/>
          <a:p>
            <a:pPr algn="ctr"/>
            <a:r>
              <a:rPr lang="fr-FR" sz="2600" b="1" dirty="0"/>
              <a:t>La méthode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188E2FF-B883-4584-BE05-04A54F7294DE}"/>
              </a:ext>
            </a:extLst>
          </p:cNvPr>
          <p:cNvSpPr txBox="1"/>
          <p:nvPr/>
        </p:nvSpPr>
        <p:spPr>
          <a:xfrm>
            <a:off x="1026595" y="3362916"/>
            <a:ext cx="758470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br>
              <a:rPr lang="fr-FR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2"/>
              </a:rPr>
            </a:br>
            <a:r>
              <a:rPr lang="fr-FR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2"/>
              </a:rPr>
              <a:t>FOSTER accompagne les agriculteurs - YouTube</a:t>
            </a:r>
          </a:p>
          <a:p>
            <a:pPr algn="l"/>
            <a:r>
              <a:rPr lang="fr-FR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  <a:hlinkClick r:id="rId2"/>
              </a:rPr>
              <a:t>https://www.youtube.com</a:t>
            </a:r>
            <a:r>
              <a:rPr lang="fr-FR" b="0" i="0" u="sng" dirty="0">
                <a:solidFill>
                  <a:srgbClr val="5F6368"/>
                </a:solidFill>
                <a:effectLst/>
                <a:latin typeface="arial" panose="020B0604020202020204" pitchFamily="34" charset="0"/>
                <a:hlinkClick r:id="rId2"/>
              </a:rPr>
              <a:t> › </a:t>
            </a:r>
            <a:r>
              <a:rPr lang="fr-FR" b="0" i="0" u="sng" dirty="0" err="1">
                <a:solidFill>
                  <a:srgbClr val="5F6368"/>
                </a:solidFill>
                <a:effectLst/>
                <a:latin typeface="arial" panose="020B0604020202020204" pitchFamily="34" charset="0"/>
                <a:hlinkClick r:id="rId2"/>
              </a:rPr>
              <a:t>watch</a:t>
            </a:r>
            <a:endParaRPr lang="fr-FR" b="0" i="0" u="sng" dirty="0">
              <a:solidFill>
                <a:srgbClr val="1A0DAB"/>
              </a:solidFill>
              <a:effectLst/>
              <a:latin typeface="arial" panose="020B0604020202020204" pitchFamily="34" charset="0"/>
              <a:hlinkClick r:id="rId2"/>
            </a:endParaRPr>
          </a:p>
          <a:p>
            <a:br>
              <a:rPr lang="fr-FR" b="0" i="0" u="none" strike="noStrike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3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673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ED3A35-EDF3-4CAE-8478-01CD961ED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05" y="1530554"/>
            <a:ext cx="7886700" cy="4409076"/>
          </a:xfrm>
        </p:spPr>
        <p:txBody>
          <a:bodyPr/>
          <a:lstStyle/>
          <a:p>
            <a:r>
              <a:rPr lang="fr-FR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fr-FR" sz="1800" i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ermettre aux acteurs d’évoluer et capter ces potentiels de croissance. </a:t>
            </a:r>
          </a:p>
          <a:p>
            <a:pPr marL="0" indent="0">
              <a:buNone/>
            </a:pPr>
            <a:endParaRPr lang="fr-FR" sz="1800" i="1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 financement d’ENR (photovoltaïque, méthanisation, hydraulique, etc.) par différentes solutions qui peuvent permettre d’accompagner individuellement des exploitants ou entreprises, mais aussi des collectifs, tel que par le mécanisme particulier dit de « financement de projet ». </a:t>
            </a: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69AC1080-4D33-4A3B-8447-B5A5D3F6AEE9}"/>
              </a:ext>
            </a:extLst>
          </p:cNvPr>
          <p:cNvSpPr txBox="1">
            <a:spLocks/>
          </p:cNvSpPr>
          <p:nvPr/>
        </p:nvSpPr>
        <p:spPr>
          <a:xfrm>
            <a:off x="13940" y="81628"/>
            <a:ext cx="9130059" cy="521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1469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600" b="1"/>
              <a:t>La méthode</a:t>
            </a:r>
            <a:endParaRPr lang="fr-FR" sz="26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5F57E8-B017-410B-B114-B270A92C6F39}"/>
              </a:ext>
            </a:extLst>
          </p:cNvPr>
          <p:cNvSpPr txBox="1"/>
          <p:nvPr/>
        </p:nvSpPr>
        <p:spPr>
          <a:xfrm>
            <a:off x="537634" y="835902"/>
            <a:ext cx="4660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Production d’Energie Renouvelable</a:t>
            </a:r>
          </a:p>
        </p:txBody>
      </p:sp>
    </p:spTree>
    <p:extLst>
      <p:ext uri="{BB962C8B-B14F-4D97-AF65-F5344CB8AC3E}">
        <p14:creationId xmlns:p14="http://schemas.microsoft.com/office/powerpoint/2010/main" val="1772439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2049</TotalTime>
  <Words>597</Words>
  <Application>Microsoft Office PowerPoint</Application>
  <PresentationFormat>Affichage à l'écran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Arial</vt:lpstr>
      <vt:lpstr>Calibri</vt:lpstr>
      <vt:lpstr>Calibri Light</vt:lpstr>
      <vt:lpstr>Symbol</vt:lpstr>
      <vt:lpstr>Tahoma</vt:lpstr>
      <vt:lpstr>Verdana</vt:lpstr>
      <vt:lpstr>Wingdings</vt:lpstr>
      <vt:lpstr>Thème Office</vt:lpstr>
      <vt:lpstr>Financements / Nouveaux Enjeux </vt:lpstr>
      <vt:lpstr>Introduction</vt:lpstr>
      <vt:lpstr>Présentation PowerPoint</vt:lpstr>
      <vt:lpstr>2- La Banque Populaire Occitane    </vt:lpstr>
      <vt:lpstr>Présentation PowerPoint</vt:lpstr>
      <vt:lpstr>Présentation PowerPoint</vt:lpstr>
      <vt:lpstr>La méthode</vt:lpstr>
      <vt:lpstr>La méthode</vt:lpstr>
      <vt:lpstr>Présentation PowerPoint</vt:lpstr>
      <vt:lpstr>Présentation PowerPoint</vt:lpstr>
      <vt:lpstr>Présentation PowerPoint</vt:lpstr>
      <vt:lpstr>La méthode : Autres actions</vt:lpstr>
      <vt:lpstr>Conclusion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Florence</dc:creator>
  <cp:lastModifiedBy>Mairie Castelnau d'Arbieu</cp:lastModifiedBy>
  <cp:revision>237</cp:revision>
  <dcterms:created xsi:type="dcterms:W3CDTF">2020-09-24T09:59:57Z</dcterms:created>
  <dcterms:modified xsi:type="dcterms:W3CDTF">2022-06-27T10:04:23Z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8a19f0c-bea1-442e-a475-ed109d9ec508_Enabled">
    <vt:lpwstr>True</vt:lpwstr>
  </property>
  <property fmtid="{D5CDD505-2E9C-101B-9397-08002B2CF9AE}" pid="3" name="MSIP_Label_48a19f0c-bea1-442e-a475-ed109d9ec508_SiteId">
    <vt:lpwstr>d5bb6d35-8a82-4329-b49a-5030bd6497ab</vt:lpwstr>
  </property>
  <property fmtid="{D5CDD505-2E9C-101B-9397-08002B2CF9AE}" pid="4" name="MSIP_Label_48a19f0c-bea1-442e-a475-ed109d9ec508_Owner">
    <vt:lpwstr>OLIVIER.TARBOURIECH@bpoc.fr</vt:lpwstr>
  </property>
  <property fmtid="{D5CDD505-2E9C-101B-9397-08002B2CF9AE}" pid="5" name="MSIP_Label_48a19f0c-bea1-442e-a475-ed109d9ec508_SetDate">
    <vt:lpwstr>2022-06-23T12:41:34.6308958Z</vt:lpwstr>
  </property>
  <property fmtid="{D5CDD505-2E9C-101B-9397-08002B2CF9AE}" pid="6" name="MSIP_Label_48a19f0c-bea1-442e-a475-ed109d9ec508_Name">
    <vt:lpwstr>C2 - Interne BPCE</vt:lpwstr>
  </property>
  <property fmtid="{D5CDD505-2E9C-101B-9397-08002B2CF9AE}" pid="7" name="MSIP_Label_48a19f0c-bea1-442e-a475-ed109d9ec508_Application">
    <vt:lpwstr>Microsoft Azure Information Protection</vt:lpwstr>
  </property>
  <property fmtid="{D5CDD505-2E9C-101B-9397-08002B2CF9AE}" pid="8" name="MSIP_Label_48a19f0c-bea1-442e-a475-ed109d9ec508_Extended_MSFT_Method">
    <vt:lpwstr>Automatic</vt:lpwstr>
  </property>
  <property fmtid="{D5CDD505-2E9C-101B-9397-08002B2CF9AE}" pid="9" name="Sensitivity">
    <vt:lpwstr>C2 - Interne BPCE</vt:lpwstr>
  </property>
</Properties>
</file>