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256" r:id="rId2"/>
    <p:sldId id="287" r:id="rId3"/>
    <p:sldId id="291" r:id="rId4"/>
    <p:sldId id="325" r:id="rId5"/>
    <p:sldId id="324" r:id="rId6"/>
    <p:sldId id="261" r:id="rId7"/>
    <p:sldId id="284" r:id="rId8"/>
    <p:sldId id="307" r:id="rId9"/>
    <p:sldId id="308" r:id="rId10"/>
    <p:sldId id="309" r:id="rId11"/>
    <p:sldId id="313" r:id="rId12"/>
    <p:sldId id="321" r:id="rId13"/>
    <p:sldId id="323" r:id="rId14"/>
    <p:sldId id="326" r:id="rId15"/>
    <p:sldId id="312" r:id="rId16"/>
    <p:sldId id="319" r:id="rId17"/>
    <p:sldId id="320" r:id="rId18"/>
    <p:sldId id="314" r:id="rId19"/>
    <p:sldId id="327" r:id="rId20"/>
    <p:sldId id="315" r:id="rId21"/>
    <p:sldId id="283" r:id="rId22"/>
    <p:sldId id="290" r:id="rId23"/>
    <p:sldId id="289" r:id="rId2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4694"/>
    <a:srgbClr val="EDEAE4"/>
    <a:srgbClr val="00FFFF"/>
    <a:srgbClr val="FABDBC"/>
    <a:srgbClr val="F9A7A5"/>
    <a:srgbClr val="5C79BB"/>
    <a:srgbClr val="00999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981" autoAdjust="0"/>
    <p:restoredTop sz="93979" autoAdjust="0"/>
  </p:normalViewPr>
  <p:slideViewPr>
    <p:cSldViewPr snapToGrid="0" showGuides="1">
      <p:cViewPr varScale="1">
        <p:scale>
          <a:sx n="61" d="100"/>
          <a:sy n="61" d="100"/>
        </p:scale>
        <p:origin x="1280" y="60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4188"/>
    </p:cViewPr>
  </p:sorterViewPr>
  <p:notesViewPr>
    <p:cSldViewPr snapToGrid="0">
      <p:cViewPr varScale="1">
        <p:scale>
          <a:sx n="50" d="100"/>
          <a:sy n="50" d="100"/>
        </p:scale>
        <p:origin x="2640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FC1653-2A4B-4AA8-A3FC-28D257C418E9}" type="datetimeFigureOut">
              <a:rPr lang="fr-FR" smtClean="0"/>
              <a:t>03/01/2023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5C526A-30DA-4436-B6BF-B48E90A0FD1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87272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42B9A9-28B9-43CF-AE5E-C824D4BF4D25}" type="datetimeFigureOut">
              <a:rPr lang="fr-FR" smtClean="0"/>
              <a:t>03/01/2023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DEA201-9131-48E4-BE63-73697008012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8335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400" b="1">
                <a:solidFill>
                  <a:srgbClr val="014694"/>
                </a:solidFill>
              </a:defRPr>
            </a:lvl1pPr>
          </a:lstStyle>
          <a:p>
            <a:r>
              <a:rPr lang="fr-FR" dirty="0" smtClean="0"/>
              <a:t>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5C79BB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Auteur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465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771007"/>
            <a:ext cx="7886700" cy="4409076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2618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749604"/>
            <a:ext cx="7886700" cy="10214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 smtClean="0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771007"/>
            <a:ext cx="7886700" cy="4440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F87C1-8A67-4C24-99A8-ED148EA83AB9}" type="datetimeFigureOut">
              <a:rPr lang="fr-FR" smtClean="0"/>
              <a:t>03/01/2023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Rectangle 6"/>
          <p:cNvSpPr/>
          <p:nvPr userDrawn="1"/>
        </p:nvSpPr>
        <p:spPr>
          <a:xfrm>
            <a:off x="0" y="6356351"/>
            <a:ext cx="9144000" cy="501649"/>
          </a:xfrm>
          <a:prstGeom prst="rect">
            <a:avLst/>
          </a:prstGeom>
          <a:solidFill>
            <a:srgbClr val="00999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 userDrawn="1"/>
        </p:nvSpPr>
        <p:spPr>
          <a:xfrm>
            <a:off x="1973180" y="6474011"/>
            <a:ext cx="68435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fr-FR" sz="1200" dirty="0" smtClean="0">
                <a:solidFill>
                  <a:schemeClr val="bg1"/>
                </a:solidFill>
              </a:rPr>
              <a:t>16</a:t>
            </a:r>
            <a:r>
              <a:rPr lang="fr-FR" sz="1200" baseline="30000" dirty="0" smtClean="0">
                <a:solidFill>
                  <a:schemeClr val="bg1"/>
                </a:solidFill>
              </a:rPr>
              <a:t>èmes</a:t>
            </a:r>
            <a:r>
              <a:rPr lang="fr-FR" sz="1200" dirty="0" smtClean="0">
                <a:solidFill>
                  <a:schemeClr val="bg1"/>
                </a:solidFill>
              </a:rPr>
              <a:t> JRSS</a:t>
            </a:r>
            <a:r>
              <a:rPr lang="fr-FR" sz="1200" baseline="0" dirty="0" smtClean="0">
                <a:solidFill>
                  <a:schemeClr val="bg1"/>
                </a:solidFill>
              </a:rPr>
              <a:t> - Clermont-Ferrand</a:t>
            </a:r>
            <a:r>
              <a:rPr lang="fr-FR" sz="1200" dirty="0" smtClean="0">
                <a:solidFill>
                  <a:schemeClr val="bg1"/>
                </a:solidFill>
              </a:rPr>
              <a:t> - 15 et 16 Décembre 2022</a:t>
            </a:r>
            <a:endParaRPr lang="fr-FR" sz="1200" dirty="0">
              <a:solidFill>
                <a:schemeClr val="bg1"/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2748" y="6477790"/>
            <a:ext cx="1914310" cy="274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1481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014694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/>
          <p:cNvSpPr>
            <a:spLocks noGrp="1"/>
          </p:cNvSpPr>
          <p:nvPr>
            <p:ph type="ctrTitle"/>
          </p:nvPr>
        </p:nvSpPr>
        <p:spPr>
          <a:xfrm>
            <a:off x="288758" y="2036566"/>
            <a:ext cx="8566483" cy="1775038"/>
          </a:xfrm>
          <a:ln w="19050">
            <a:solidFill>
              <a:schemeClr val="accent5"/>
            </a:solidFill>
          </a:ln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fr-FR" sz="3200" dirty="0" smtClean="0"/>
              <a:t/>
            </a:r>
            <a:br>
              <a:rPr lang="fr-FR" sz="3200" dirty="0" smtClean="0"/>
            </a:br>
            <a:r>
              <a:rPr lang="fr-FR" sz="3300" dirty="0" smtClean="0"/>
              <a:t>Le commerce extérieur de l’UE-27 </a:t>
            </a:r>
            <a:br>
              <a:rPr lang="fr-FR" sz="3300" dirty="0" smtClean="0"/>
            </a:br>
            <a:r>
              <a:rPr lang="fr-FR" sz="3300" dirty="0" smtClean="0"/>
              <a:t>en produits agricoles et agroalimentaires</a:t>
            </a:r>
            <a:r>
              <a:rPr lang="fr-FR" sz="3600" dirty="0" smtClean="0"/>
              <a:t/>
            </a:r>
            <a:br>
              <a:rPr lang="fr-FR" sz="3600" dirty="0" smtClean="0"/>
            </a:br>
            <a:endParaRPr lang="fr-FR" sz="3200" dirty="0"/>
          </a:p>
        </p:txBody>
      </p:sp>
      <p:sp>
        <p:nvSpPr>
          <p:cNvPr id="5" name="Sous-titre 2"/>
          <p:cNvSpPr>
            <a:spLocks noGrp="1"/>
          </p:cNvSpPr>
          <p:nvPr>
            <p:ph type="subTitle" idx="1"/>
          </p:nvPr>
        </p:nvSpPr>
        <p:spPr>
          <a:xfrm>
            <a:off x="15822" y="4540121"/>
            <a:ext cx="9150221" cy="464347"/>
          </a:xfrm>
        </p:spPr>
        <p:txBody>
          <a:bodyPr/>
          <a:lstStyle/>
          <a:p>
            <a:r>
              <a:rPr lang="fr-FR" sz="1800" dirty="0" smtClean="0">
                <a:solidFill>
                  <a:schemeClr val="accent5">
                    <a:lumMod val="75000"/>
                  </a:schemeClr>
                </a:solidFill>
              </a:rPr>
              <a:t>Vincent Chatellier</a:t>
            </a:r>
            <a:r>
              <a:rPr lang="fr-FR" sz="1800" baseline="30000" dirty="0" smtClean="0">
                <a:solidFill>
                  <a:schemeClr val="accent5">
                    <a:lumMod val="75000"/>
                  </a:schemeClr>
                </a:solidFill>
              </a:rPr>
              <a:t>1 </a:t>
            </a:r>
            <a:r>
              <a:rPr lang="fr-FR" sz="1800" dirty="0" smtClean="0">
                <a:solidFill>
                  <a:schemeClr val="accent5">
                    <a:lumMod val="75000"/>
                  </a:schemeClr>
                </a:solidFill>
              </a:rPr>
              <a:t>et Thierry Pouch</a:t>
            </a:r>
            <a:r>
              <a:rPr lang="fr-FR" sz="1800" baseline="30000" dirty="0" smtClean="0">
                <a:solidFill>
                  <a:schemeClr val="accent5">
                    <a:lumMod val="75000"/>
                  </a:schemeClr>
                </a:solidFill>
              </a:rPr>
              <a:t>2</a:t>
            </a:r>
          </a:p>
        </p:txBody>
      </p:sp>
      <p:sp>
        <p:nvSpPr>
          <p:cNvPr id="6" name="Sous-titre 2"/>
          <p:cNvSpPr txBox="1">
            <a:spLocks/>
          </p:cNvSpPr>
          <p:nvPr/>
        </p:nvSpPr>
        <p:spPr>
          <a:xfrm>
            <a:off x="1745603" y="5204629"/>
            <a:ext cx="5559087" cy="8072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kern="1200">
                <a:solidFill>
                  <a:srgbClr val="014694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AutoNum type="arabicParenBoth"/>
            </a:pPr>
            <a:r>
              <a:rPr lang="fr-FR" sz="1400" dirty="0" smtClean="0"/>
              <a:t>INRAE</a:t>
            </a:r>
            <a:r>
              <a:rPr lang="fr-FR" sz="1400" dirty="0"/>
              <a:t>, </a:t>
            </a:r>
            <a:r>
              <a:rPr lang="fr-FR" sz="1400" dirty="0" smtClean="0"/>
              <a:t>UMR SMART, 44000 Nantes</a:t>
            </a:r>
          </a:p>
          <a:p>
            <a:pPr marL="342900" indent="-342900">
              <a:buAutoNum type="arabicParenBoth"/>
            </a:pPr>
            <a:r>
              <a:rPr lang="fr-FR" sz="1400" dirty="0" smtClean="0"/>
              <a:t> APCA et Laboratoire </a:t>
            </a:r>
            <a:r>
              <a:rPr lang="fr-FR" sz="1400" dirty="0"/>
              <a:t>REGARDS, </a:t>
            </a:r>
            <a:r>
              <a:rPr lang="fr-FR" sz="1400" dirty="0" smtClean="0"/>
              <a:t/>
            </a:r>
            <a:br>
              <a:rPr lang="fr-FR" sz="1400" dirty="0" smtClean="0"/>
            </a:br>
            <a:r>
              <a:rPr lang="fr-FR" sz="1400" dirty="0" smtClean="0"/>
              <a:t>Université </a:t>
            </a:r>
            <a:r>
              <a:rPr lang="fr-FR" sz="1400" dirty="0"/>
              <a:t>de Reims Champagne-Ardenne, 51100 Reims</a:t>
            </a:r>
            <a:endParaRPr lang="fr-FR" sz="1400" dirty="0" smtClean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2922" y="174805"/>
            <a:ext cx="5849083" cy="141336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560" y="4225159"/>
            <a:ext cx="2120289" cy="143343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0256" y="4225159"/>
            <a:ext cx="2128946" cy="141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77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15" y="81628"/>
            <a:ext cx="9130059" cy="648000"/>
          </a:xfrm>
        </p:spPr>
        <p:txBody>
          <a:bodyPr>
            <a:normAutofit fontScale="90000"/>
          </a:bodyPr>
          <a:lstStyle/>
          <a:p>
            <a:pPr algn="ctr"/>
            <a:r>
              <a:rPr lang="fr-FR" sz="2900" b="1" dirty="0" smtClean="0"/>
              <a:t>Les 25 principaux importateurs mondiaux </a:t>
            </a:r>
            <a:br>
              <a:rPr lang="fr-FR" sz="2900" b="1" dirty="0" smtClean="0"/>
            </a:br>
            <a:r>
              <a:rPr lang="fr-FR" sz="2900" b="1" dirty="0" smtClean="0"/>
              <a:t>de produits agricoles et agroalimentaires </a:t>
            </a:r>
            <a:r>
              <a:rPr lang="fr-FR" sz="2000" i="1" dirty="0" smtClean="0"/>
              <a:t>(Milliards d’euros en 2020)</a:t>
            </a:r>
            <a:endParaRPr lang="fr-FR" sz="2000" i="1" dirty="0"/>
          </a:p>
        </p:txBody>
      </p:sp>
      <p:sp>
        <p:nvSpPr>
          <p:cNvPr id="5" name="Espace réservé du numéro de diapositive 3"/>
          <p:cNvSpPr txBox="1">
            <a:spLocks/>
          </p:cNvSpPr>
          <p:nvPr/>
        </p:nvSpPr>
        <p:spPr>
          <a:xfrm>
            <a:off x="7053113" y="2074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11F9F44-45EE-4CCD-BD21-4F0087ED59B9}" type="slidenum">
              <a:rPr lang="fr-FR" smtClean="0"/>
              <a:pPr algn="r"/>
              <a:t>10</a:t>
            </a:fld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346510" y="798184"/>
            <a:ext cx="8373979" cy="52753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6758152" y="6067041"/>
            <a:ext cx="207784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Clr>
                <a:srgbClr val="CC00FF"/>
              </a:buClr>
              <a:buNone/>
            </a:pPr>
            <a:r>
              <a:rPr lang="fr-FR" sz="800" dirty="0" smtClean="0"/>
              <a:t>BACI </a:t>
            </a:r>
            <a:r>
              <a:rPr lang="fr-FR" sz="800" dirty="0"/>
              <a:t>/ Traitement INRAE, </a:t>
            </a:r>
            <a:r>
              <a:rPr lang="fr-FR" sz="800" dirty="0" smtClean="0"/>
              <a:t>SMART</a:t>
            </a:r>
            <a:endParaRPr lang="fr-FR" altLang="fr-FR" sz="8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25973" y="6072296"/>
            <a:ext cx="207784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CC00FF"/>
              </a:buClr>
              <a:buNone/>
            </a:pPr>
            <a:r>
              <a:rPr lang="fr-FR" sz="800" dirty="0" smtClean="0"/>
              <a:t>(*) Hors commerce intra-UE-27</a:t>
            </a:r>
            <a:endParaRPr lang="fr-FR" altLang="fr-FR" sz="8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315" y="903288"/>
            <a:ext cx="8211700" cy="5098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 Box 11"/>
          <p:cNvSpPr txBox="1">
            <a:spLocks noChangeArrowheads="1"/>
          </p:cNvSpPr>
          <p:nvPr/>
        </p:nvSpPr>
        <p:spPr bwMode="auto">
          <a:xfrm>
            <a:off x="3410114" y="5008563"/>
            <a:ext cx="3767648" cy="46196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CC00FF"/>
              </a:buClr>
              <a:buFontTx/>
              <a:buNone/>
              <a:defRPr/>
            </a:pPr>
            <a:r>
              <a:rPr lang="fr-FR" altLang="fr-FR" sz="1200" b="0" dirty="0" smtClean="0">
                <a:solidFill>
                  <a:srgbClr val="000000"/>
                </a:solidFill>
              </a:rPr>
              <a:t>Les 10 premiers importateurs = 60% du total mondial</a:t>
            </a:r>
          </a:p>
          <a:p>
            <a:pPr algn="ctr" eaLnBrk="1" hangingPunct="1">
              <a:spcBef>
                <a:spcPct val="0"/>
              </a:spcBef>
              <a:buClr>
                <a:srgbClr val="CC00FF"/>
              </a:buClr>
              <a:buFont typeface="Arial" panose="020B0604020202020204" pitchFamily="34" charset="0"/>
              <a:buNone/>
              <a:defRPr/>
            </a:pPr>
            <a:r>
              <a:rPr lang="fr-FR" altLang="fr-FR" sz="1200" b="0" dirty="0" smtClean="0">
                <a:solidFill>
                  <a:srgbClr val="000000"/>
                </a:solidFill>
              </a:rPr>
              <a:t>Les 25 premiers importateurs = 80% du total mondial</a:t>
            </a:r>
          </a:p>
        </p:txBody>
      </p:sp>
      <p:pic>
        <p:nvPicPr>
          <p:cNvPr id="22" name="Imag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7501" y="1163638"/>
            <a:ext cx="912757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3002" y="1162050"/>
            <a:ext cx="489810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4" name="Connecteur droit avec flèche 23"/>
          <p:cNvCxnSpPr/>
          <p:nvPr/>
        </p:nvCxnSpPr>
        <p:spPr>
          <a:xfrm flipH="1">
            <a:off x="3556926" y="2390775"/>
            <a:ext cx="10351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5" name="Text Box 11"/>
          <p:cNvSpPr txBox="1">
            <a:spLocks noChangeArrowheads="1"/>
          </p:cNvSpPr>
          <p:nvPr/>
        </p:nvSpPr>
        <p:spPr bwMode="auto">
          <a:xfrm>
            <a:off x="3714914" y="2165350"/>
            <a:ext cx="2498807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CC00FF"/>
              </a:buClr>
              <a:buFontTx/>
              <a:buNone/>
              <a:defRPr/>
            </a:pPr>
            <a:r>
              <a:rPr lang="fr-FR" altLang="fr-FR" sz="1200" b="0" dirty="0">
                <a:solidFill>
                  <a:schemeClr val="accent2">
                    <a:lumMod val="75000"/>
                  </a:schemeClr>
                </a:solidFill>
              </a:rPr>
              <a:t>8</a:t>
            </a:r>
            <a:r>
              <a:rPr lang="fr-FR" altLang="fr-FR" sz="1200" b="0" baseline="30000" dirty="0" smtClean="0">
                <a:solidFill>
                  <a:schemeClr val="accent2">
                    <a:lumMod val="75000"/>
                  </a:schemeClr>
                </a:solidFill>
              </a:rPr>
              <a:t>ème</a:t>
            </a:r>
            <a:r>
              <a:rPr lang="fr-FR" altLang="fr-FR" sz="1200" b="0" dirty="0" smtClean="0">
                <a:solidFill>
                  <a:schemeClr val="accent2">
                    <a:lumMod val="75000"/>
                  </a:schemeClr>
                </a:solidFill>
              </a:rPr>
              <a:t> rang : 23,5 milliards d’euros</a:t>
            </a:r>
            <a:br>
              <a:rPr lang="fr-FR" altLang="fr-FR" sz="1200" b="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fr-FR" altLang="fr-FR" sz="1200" b="0" dirty="0" smtClean="0">
                <a:solidFill>
                  <a:schemeClr val="accent2">
                    <a:lumMod val="75000"/>
                  </a:schemeClr>
                </a:solidFill>
              </a:rPr>
              <a:t> (2,1% du total mondial)</a:t>
            </a:r>
          </a:p>
        </p:txBody>
      </p:sp>
      <p:sp>
        <p:nvSpPr>
          <p:cNvPr id="27" name="Text Box 11"/>
          <p:cNvSpPr txBox="1">
            <a:spLocks noChangeArrowheads="1"/>
          </p:cNvSpPr>
          <p:nvPr/>
        </p:nvSpPr>
        <p:spPr bwMode="auto">
          <a:xfrm>
            <a:off x="3640301" y="4214813"/>
            <a:ext cx="3141003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CC00FF"/>
              </a:buClr>
              <a:buFontTx/>
              <a:buNone/>
              <a:defRPr/>
            </a:pPr>
            <a:r>
              <a:rPr lang="fr-FR" altLang="fr-FR" sz="1200" b="0" dirty="0" smtClean="0">
                <a:solidFill>
                  <a:schemeClr val="accent2">
                    <a:lumMod val="75000"/>
                  </a:schemeClr>
                </a:solidFill>
              </a:rPr>
              <a:t>Ukraine = 34</a:t>
            </a:r>
            <a:r>
              <a:rPr lang="fr-FR" altLang="fr-FR" sz="1200" b="0" baseline="30000" dirty="0" smtClean="0">
                <a:solidFill>
                  <a:schemeClr val="accent2">
                    <a:lumMod val="75000"/>
                  </a:schemeClr>
                </a:solidFill>
              </a:rPr>
              <a:t>ème</a:t>
            </a:r>
            <a:r>
              <a:rPr lang="fr-FR" altLang="fr-FR" sz="1200" b="0" dirty="0" smtClean="0">
                <a:solidFill>
                  <a:schemeClr val="accent2">
                    <a:lumMod val="75000"/>
                  </a:schemeClr>
                </a:solidFill>
              </a:rPr>
              <a:t> rang : 5,8 milliards d’euros </a:t>
            </a:r>
            <a:br>
              <a:rPr lang="fr-FR" altLang="fr-FR" sz="1200" b="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fr-FR" altLang="fr-FR" sz="1200" b="0" dirty="0" smtClean="0">
                <a:solidFill>
                  <a:schemeClr val="accent2">
                    <a:lumMod val="75000"/>
                  </a:schemeClr>
                </a:solidFill>
              </a:rPr>
              <a:t>(0,5% du total mondial)</a:t>
            </a:r>
          </a:p>
        </p:txBody>
      </p:sp>
      <p:cxnSp>
        <p:nvCxnSpPr>
          <p:cNvPr id="15" name="Connecteur droit avec flèche 14"/>
          <p:cNvCxnSpPr/>
          <p:nvPr/>
        </p:nvCxnSpPr>
        <p:spPr>
          <a:xfrm flipH="1">
            <a:off x="2972238" y="2393896"/>
            <a:ext cx="504825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6" name="Imag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964" y="2259013"/>
            <a:ext cx="377853" cy="257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9527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15" y="81628"/>
            <a:ext cx="9130059" cy="648000"/>
          </a:xfrm>
        </p:spPr>
        <p:txBody>
          <a:bodyPr>
            <a:normAutofit fontScale="90000"/>
          </a:bodyPr>
          <a:lstStyle/>
          <a:p>
            <a:pPr algn="ctr"/>
            <a:r>
              <a:rPr lang="fr-FR" sz="2900" b="1" dirty="0" smtClean="0"/>
              <a:t>Le poids de l’UE-27 dans les exportations et les importations mondiales de produits agricoles et agroalimentaires </a:t>
            </a:r>
            <a:r>
              <a:rPr lang="fr-FR" sz="2000" i="1" dirty="0" smtClean="0"/>
              <a:t>(%)</a:t>
            </a:r>
            <a:endParaRPr lang="fr-FR" sz="2000" i="1" dirty="0"/>
          </a:p>
        </p:txBody>
      </p:sp>
      <p:sp>
        <p:nvSpPr>
          <p:cNvPr id="5" name="Espace réservé du numéro de diapositive 3"/>
          <p:cNvSpPr txBox="1">
            <a:spLocks/>
          </p:cNvSpPr>
          <p:nvPr/>
        </p:nvSpPr>
        <p:spPr>
          <a:xfrm>
            <a:off x="7053113" y="2074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11F9F44-45EE-4CCD-BD21-4F0087ED59B9}" type="slidenum">
              <a:rPr lang="fr-FR" smtClean="0"/>
              <a:pPr algn="r"/>
              <a:t>11</a:t>
            </a:fld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346510" y="798184"/>
            <a:ext cx="8373979" cy="52753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6758152" y="6067041"/>
            <a:ext cx="207784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Clr>
                <a:srgbClr val="CC00FF"/>
              </a:buClr>
              <a:buNone/>
            </a:pPr>
            <a:r>
              <a:rPr lang="fr-FR" sz="800" dirty="0" smtClean="0"/>
              <a:t>COMEXT </a:t>
            </a:r>
            <a:r>
              <a:rPr lang="fr-FR" sz="800" dirty="0"/>
              <a:t>/ Traitement INRAE, </a:t>
            </a:r>
            <a:r>
              <a:rPr lang="fr-FR" sz="800" dirty="0" smtClean="0"/>
              <a:t>SMART</a:t>
            </a:r>
            <a:endParaRPr lang="fr-FR" altLang="fr-FR" sz="8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25973" y="6072296"/>
            <a:ext cx="207784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CC00FF"/>
              </a:buClr>
              <a:buNone/>
            </a:pPr>
            <a:r>
              <a:rPr lang="fr-FR" sz="800" dirty="0" smtClean="0"/>
              <a:t>(*) Hors commerce intra-UE-27</a:t>
            </a:r>
            <a:endParaRPr lang="fr-FR" altLang="fr-FR" sz="8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24" name="Connecteur droit avec flèche 23"/>
          <p:cNvCxnSpPr/>
          <p:nvPr/>
        </p:nvCxnSpPr>
        <p:spPr>
          <a:xfrm flipH="1">
            <a:off x="3556926" y="2390775"/>
            <a:ext cx="10351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9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8" y="915988"/>
            <a:ext cx="830580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20902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15" y="81628"/>
            <a:ext cx="9130059" cy="648000"/>
          </a:xfrm>
        </p:spPr>
        <p:txBody>
          <a:bodyPr>
            <a:normAutofit fontScale="90000"/>
          </a:bodyPr>
          <a:lstStyle/>
          <a:p>
            <a:pPr algn="ctr"/>
            <a:r>
              <a:rPr lang="fr-FR" sz="2900" b="1" dirty="0" smtClean="0"/>
              <a:t>Le poids de l’UE-27 dans le commerce mondial</a:t>
            </a:r>
            <a:r>
              <a:rPr lang="fr-FR" sz="2900" b="1" dirty="0"/>
              <a:t/>
            </a:r>
            <a:br>
              <a:rPr lang="fr-FR" sz="2900" b="1" dirty="0"/>
            </a:br>
            <a:r>
              <a:rPr lang="fr-FR" sz="2000" i="1" dirty="0" smtClean="0"/>
              <a:t>(% en 2021)</a:t>
            </a:r>
            <a:endParaRPr lang="fr-FR" sz="2000" i="1" dirty="0"/>
          </a:p>
        </p:txBody>
      </p:sp>
      <p:sp>
        <p:nvSpPr>
          <p:cNvPr id="5" name="Espace réservé du numéro de diapositive 3"/>
          <p:cNvSpPr txBox="1">
            <a:spLocks/>
          </p:cNvSpPr>
          <p:nvPr/>
        </p:nvSpPr>
        <p:spPr>
          <a:xfrm>
            <a:off x="7053113" y="2074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11F9F44-45EE-4CCD-BD21-4F0087ED59B9}" type="slidenum">
              <a:rPr lang="fr-FR" smtClean="0"/>
              <a:pPr algn="r"/>
              <a:t>12</a:t>
            </a:fld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346510" y="798184"/>
            <a:ext cx="8373979" cy="52753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6758152" y="6067041"/>
            <a:ext cx="207784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Clr>
                <a:srgbClr val="CC00FF"/>
              </a:buClr>
              <a:buNone/>
            </a:pPr>
            <a:r>
              <a:rPr lang="fr-FR" sz="800" dirty="0" smtClean="0"/>
              <a:t>BACI </a:t>
            </a:r>
            <a:r>
              <a:rPr lang="fr-FR" sz="800" dirty="0"/>
              <a:t>/ Traitement INRAE, </a:t>
            </a:r>
            <a:r>
              <a:rPr lang="fr-FR" sz="800" dirty="0" smtClean="0"/>
              <a:t>SMART</a:t>
            </a:r>
            <a:endParaRPr lang="fr-FR" altLang="fr-FR" sz="8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25973" y="6072296"/>
            <a:ext cx="207784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CC00FF"/>
              </a:buClr>
              <a:buNone/>
            </a:pPr>
            <a:r>
              <a:rPr lang="fr-FR" sz="800" dirty="0" smtClean="0"/>
              <a:t>(*) Hors commerce intra-UE-27</a:t>
            </a:r>
            <a:endParaRPr lang="fr-FR" altLang="fr-FR" sz="8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35" y="896938"/>
            <a:ext cx="8229600" cy="5083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931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15" y="81628"/>
            <a:ext cx="9130059" cy="648000"/>
          </a:xfrm>
        </p:spPr>
        <p:txBody>
          <a:bodyPr>
            <a:normAutofit fontScale="90000"/>
          </a:bodyPr>
          <a:lstStyle/>
          <a:p>
            <a:pPr algn="ctr"/>
            <a:r>
              <a:rPr lang="fr-FR" sz="2900" b="1" dirty="0" smtClean="0"/>
              <a:t>Le solde commercial en produits agricoles et agroalimentaires</a:t>
            </a:r>
            <a:br>
              <a:rPr lang="fr-FR" sz="2900" b="1" dirty="0" smtClean="0"/>
            </a:br>
            <a:r>
              <a:rPr lang="fr-FR" sz="2900" b="1" dirty="0" smtClean="0"/>
              <a:t> dans plusieurs pays du monde </a:t>
            </a:r>
            <a:r>
              <a:rPr lang="fr-FR" sz="2000" i="1" dirty="0" smtClean="0"/>
              <a:t>(Milliards d’euros en 2020)</a:t>
            </a:r>
            <a:endParaRPr lang="fr-FR" sz="2000" i="1" dirty="0"/>
          </a:p>
        </p:txBody>
      </p:sp>
      <p:sp>
        <p:nvSpPr>
          <p:cNvPr id="5" name="Espace réservé du numéro de diapositive 3"/>
          <p:cNvSpPr txBox="1">
            <a:spLocks/>
          </p:cNvSpPr>
          <p:nvPr/>
        </p:nvSpPr>
        <p:spPr>
          <a:xfrm>
            <a:off x="7053113" y="2074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11F9F44-45EE-4CCD-BD21-4F0087ED59B9}" type="slidenum">
              <a:rPr lang="fr-FR" smtClean="0"/>
              <a:pPr algn="r"/>
              <a:t>13</a:t>
            </a:fld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346510" y="798184"/>
            <a:ext cx="8373979" cy="52753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6758152" y="6067041"/>
            <a:ext cx="207784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Clr>
                <a:srgbClr val="CC00FF"/>
              </a:buClr>
              <a:buNone/>
            </a:pPr>
            <a:r>
              <a:rPr lang="fr-FR" sz="800" dirty="0" smtClean="0"/>
              <a:t>BACI </a:t>
            </a:r>
            <a:r>
              <a:rPr lang="fr-FR" sz="800" dirty="0"/>
              <a:t>/ Traitement INRAE, </a:t>
            </a:r>
            <a:r>
              <a:rPr lang="fr-FR" sz="800" dirty="0" smtClean="0"/>
              <a:t>SMART</a:t>
            </a:r>
            <a:endParaRPr lang="fr-FR" altLang="fr-FR" sz="8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25973" y="6072296"/>
            <a:ext cx="207784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CC00FF"/>
              </a:buClr>
              <a:buNone/>
            </a:pPr>
            <a:r>
              <a:rPr lang="fr-FR" sz="800" dirty="0" smtClean="0"/>
              <a:t>(*) Hors commerce intra-UE-27</a:t>
            </a:r>
            <a:endParaRPr lang="fr-FR" altLang="fr-FR" sz="8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5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41" y="868034"/>
            <a:ext cx="8186737" cy="5091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Connecteur droit avec flèche 15"/>
          <p:cNvCxnSpPr/>
          <p:nvPr/>
        </p:nvCxnSpPr>
        <p:spPr>
          <a:xfrm flipH="1">
            <a:off x="7637791" y="1210935"/>
            <a:ext cx="379412" cy="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7" name="Imag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503" y="1146230"/>
            <a:ext cx="350838" cy="242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Connecteur droit avec flèche 17"/>
          <p:cNvCxnSpPr/>
          <p:nvPr/>
        </p:nvCxnSpPr>
        <p:spPr>
          <a:xfrm flipH="1">
            <a:off x="6128080" y="3131810"/>
            <a:ext cx="504825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9" name="Imag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003" y="3000047"/>
            <a:ext cx="387350" cy="26839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8" name="Connecteur droit avec flèche 27"/>
          <p:cNvCxnSpPr/>
          <p:nvPr/>
        </p:nvCxnSpPr>
        <p:spPr>
          <a:xfrm flipH="1">
            <a:off x="6550355" y="2130097"/>
            <a:ext cx="504825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29" name="Imag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2291" y="2014210"/>
            <a:ext cx="400050" cy="27498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2189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179397"/>
            <a:ext cx="9144000" cy="994172"/>
          </a:xfrm>
        </p:spPr>
        <p:txBody>
          <a:bodyPr>
            <a:normAutofit/>
          </a:bodyPr>
          <a:lstStyle/>
          <a:p>
            <a:pPr algn="ctr"/>
            <a:r>
              <a:rPr lang="fr-FR" sz="2800" b="1" dirty="0" smtClean="0">
                <a:solidFill>
                  <a:srgbClr val="C00000"/>
                </a:solidFill>
              </a:rPr>
              <a:t>3-</a:t>
            </a:r>
            <a:r>
              <a:rPr lang="fr-FR" sz="2800" b="1" dirty="0" smtClean="0"/>
              <a:t> Les échanges de l’UE-27 </a:t>
            </a:r>
            <a:br>
              <a:rPr lang="fr-FR" sz="2800" b="1" dirty="0" smtClean="0"/>
            </a:br>
            <a:r>
              <a:rPr lang="fr-FR" sz="2800" b="1" dirty="0" smtClean="0"/>
              <a:t>en produits agricoles et agroalimentaires</a:t>
            </a:r>
            <a:endParaRPr lang="fr-FR" sz="2800" b="1" dirty="0"/>
          </a:p>
        </p:txBody>
      </p:sp>
      <p:sp>
        <p:nvSpPr>
          <p:cNvPr id="6" name="Espace réservé du numéro de diapositive 3"/>
          <p:cNvSpPr txBox="1">
            <a:spLocks/>
          </p:cNvSpPr>
          <p:nvPr/>
        </p:nvSpPr>
        <p:spPr>
          <a:xfrm>
            <a:off x="7053113" y="2074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11F9F44-45EE-4CCD-BD21-4F0087ED59B9}" type="slidenum">
              <a:rPr lang="fr-FR" smtClean="0"/>
              <a:pPr algn="r"/>
              <a:t>14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150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15" y="81628"/>
            <a:ext cx="9130059" cy="648000"/>
          </a:xfrm>
        </p:spPr>
        <p:txBody>
          <a:bodyPr>
            <a:normAutofit fontScale="90000"/>
          </a:bodyPr>
          <a:lstStyle/>
          <a:p>
            <a:pPr algn="ctr"/>
            <a:r>
              <a:rPr lang="fr-FR" sz="2900" b="1" dirty="0" smtClean="0"/>
              <a:t>Les échanges de l’UE-27 en produits agricoles et agroalimentaires </a:t>
            </a:r>
            <a:r>
              <a:rPr lang="fr-FR" sz="2000" i="1" dirty="0" smtClean="0"/>
              <a:t>(Milliards d’euros courants entre 2000 et 2021)</a:t>
            </a:r>
            <a:endParaRPr lang="fr-FR" sz="2000" i="1" dirty="0"/>
          </a:p>
        </p:txBody>
      </p:sp>
      <p:sp>
        <p:nvSpPr>
          <p:cNvPr id="5" name="Espace réservé du numéro de diapositive 3"/>
          <p:cNvSpPr txBox="1">
            <a:spLocks/>
          </p:cNvSpPr>
          <p:nvPr/>
        </p:nvSpPr>
        <p:spPr>
          <a:xfrm>
            <a:off x="7053113" y="2074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11F9F44-45EE-4CCD-BD21-4F0087ED59B9}" type="slidenum">
              <a:rPr lang="fr-FR" smtClean="0"/>
              <a:pPr algn="r"/>
              <a:t>15</a:t>
            </a:fld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346510" y="798184"/>
            <a:ext cx="8373979" cy="52753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6758152" y="6067041"/>
            <a:ext cx="207784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Clr>
                <a:srgbClr val="CC00FF"/>
              </a:buClr>
              <a:buNone/>
            </a:pPr>
            <a:r>
              <a:rPr lang="fr-FR" sz="800" dirty="0" smtClean="0"/>
              <a:t>COMEXT </a:t>
            </a:r>
            <a:r>
              <a:rPr lang="fr-FR" sz="800" dirty="0"/>
              <a:t>/ Traitement INRAE, </a:t>
            </a:r>
            <a:r>
              <a:rPr lang="fr-FR" sz="800" dirty="0" smtClean="0"/>
              <a:t>SMART</a:t>
            </a:r>
            <a:endParaRPr lang="fr-FR" altLang="fr-FR" sz="8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25973" y="6072296"/>
            <a:ext cx="207784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CC00FF"/>
              </a:buClr>
              <a:buNone/>
            </a:pPr>
            <a:r>
              <a:rPr lang="fr-FR" sz="800" dirty="0" smtClean="0"/>
              <a:t>(*) Hors commerce intra-UE-27</a:t>
            </a:r>
            <a:endParaRPr lang="fr-FR" altLang="fr-FR" sz="8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24" name="Connecteur droit avec flèche 23"/>
          <p:cNvCxnSpPr/>
          <p:nvPr/>
        </p:nvCxnSpPr>
        <p:spPr>
          <a:xfrm flipH="1">
            <a:off x="3556926" y="2390775"/>
            <a:ext cx="10351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5" name="Imag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496" y="863655"/>
            <a:ext cx="8135007" cy="5116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091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15" y="81628"/>
            <a:ext cx="9130059" cy="648000"/>
          </a:xfrm>
        </p:spPr>
        <p:txBody>
          <a:bodyPr>
            <a:normAutofit fontScale="90000"/>
          </a:bodyPr>
          <a:lstStyle/>
          <a:p>
            <a:pPr algn="ctr"/>
            <a:r>
              <a:rPr lang="fr-FR" sz="2900" b="1" dirty="0" smtClean="0"/>
              <a:t>Le </a:t>
            </a:r>
            <a:r>
              <a:rPr lang="fr-FR" sz="2900" b="1" dirty="0"/>
              <a:t>solde agroalimentaire de l’UE-27 </a:t>
            </a:r>
            <a:r>
              <a:rPr lang="fr-FR" sz="2900" b="1" dirty="0" smtClean="0"/>
              <a:t>selon les produits</a:t>
            </a:r>
            <a:r>
              <a:rPr lang="fr-FR" sz="2900" b="1" dirty="0"/>
              <a:t/>
            </a:r>
            <a:br>
              <a:rPr lang="fr-FR" sz="2900" b="1" dirty="0"/>
            </a:br>
            <a:r>
              <a:rPr lang="fr-FR" sz="2000" i="1" dirty="0" smtClean="0"/>
              <a:t>(Milliards d’euros en 2021)</a:t>
            </a:r>
            <a:endParaRPr lang="fr-FR" sz="2000" i="1" dirty="0"/>
          </a:p>
        </p:txBody>
      </p:sp>
      <p:sp>
        <p:nvSpPr>
          <p:cNvPr id="5" name="Espace réservé du numéro de diapositive 3"/>
          <p:cNvSpPr txBox="1">
            <a:spLocks/>
          </p:cNvSpPr>
          <p:nvPr/>
        </p:nvSpPr>
        <p:spPr>
          <a:xfrm>
            <a:off x="7053113" y="2074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11F9F44-45EE-4CCD-BD21-4F0087ED59B9}" type="slidenum">
              <a:rPr lang="fr-FR" smtClean="0"/>
              <a:pPr algn="r"/>
              <a:t>16</a:t>
            </a:fld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346510" y="798184"/>
            <a:ext cx="8373979" cy="52753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6758152" y="6067041"/>
            <a:ext cx="207784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Clr>
                <a:srgbClr val="CC00FF"/>
              </a:buClr>
              <a:buNone/>
            </a:pPr>
            <a:r>
              <a:rPr lang="fr-FR" sz="800" dirty="0" smtClean="0"/>
              <a:t>COMEXT </a:t>
            </a:r>
            <a:r>
              <a:rPr lang="fr-FR" sz="800" dirty="0"/>
              <a:t>/ Traitement INRAE, </a:t>
            </a:r>
            <a:r>
              <a:rPr lang="fr-FR" sz="800" dirty="0" smtClean="0"/>
              <a:t>SMART</a:t>
            </a:r>
            <a:endParaRPr lang="fr-FR" altLang="fr-FR" sz="8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25973" y="6072296"/>
            <a:ext cx="207784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CC00FF"/>
              </a:buClr>
              <a:buNone/>
            </a:pPr>
            <a:r>
              <a:rPr lang="fr-FR" sz="800" dirty="0" smtClean="0"/>
              <a:t>(*) Hors commerce intra-UE-27</a:t>
            </a:r>
            <a:endParaRPr lang="fr-FR" altLang="fr-FR" sz="8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9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24" y="903890"/>
            <a:ext cx="8229600" cy="5065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644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15" y="81628"/>
            <a:ext cx="9130059" cy="648000"/>
          </a:xfrm>
        </p:spPr>
        <p:txBody>
          <a:bodyPr>
            <a:normAutofit fontScale="90000"/>
          </a:bodyPr>
          <a:lstStyle/>
          <a:p>
            <a:pPr algn="ctr"/>
            <a:r>
              <a:rPr lang="fr-FR" sz="2900" b="1" dirty="0" smtClean="0"/>
              <a:t>Le </a:t>
            </a:r>
            <a:r>
              <a:rPr lang="fr-FR" sz="2900" b="1" dirty="0"/>
              <a:t>solde agroalimentaire de l’UE-27 </a:t>
            </a:r>
            <a:r>
              <a:rPr lang="fr-FR" sz="2900" b="1" dirty="0" smtClean="0"/>
              <a:t>en produits animaux</a:t>
            </a:r>
            <a:r>
              <a:rPr lang="fr-FR" sz="2900" b="1" dirty="0"/>
              <a:t/>
            </a:r>
            <a:br>
              <a:rPr lang="fr-FR" sz="2900" b="1" dirty="0"/>
            </a:br>
            <a:r>
              <a:rPr lang="fr-FR" sz="2000" i="1" dirty="0" smtClean="0"/>
              <a:t>(Milliards d’euros courants entre 2000 et 2021)</a:t>
            </a:r>
            <a:endParaRPr lang="fr-FR" sz="2000" i="1" dirty="0"/>
          </a:p>
        </p:txBody>
      </p:sp>
      <p:sp>
        <p:nvSpPr>
          <p:cNvPr id="5" name="Espace réservé du numéro de diapositive 3"/>
          <p:cNvSpPr txBox="1">
            <a:spLocks/>
          </p:cNvSpPr>
          <p:nvPr/>
        </p:nvSpPr>
        <p:spPr>
          <a:xfrm>
            <a:off x="7053113" y="2074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11F9F44-45EE-4CCD-BD21-4F0087ED59B9}" type="slidenum">
              <a:rPr lang="fr-FR" smtClean="0"/>
              <a:pPr algn="r"/>
              <a:t>17</a:t>
            </a:fld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346510" y="798184"/>
            <a:ext cx="8373979" cy="52753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6758152" y="6067041"/>
            <a:ext cx="207784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Clr>
                <a:srgbClr val="CC00FF"/>
              </a:buClr>
              <a:buNone/>
            </a:pPr>
            <a:r>
              <a:rPr lang="fr-FR" sz="800" dirty="0" smtClean="0"/>
              <a:t>COMEXT </a:t>
            </a:r>
            <a:r>
              <a:rPr lang="fr-FR" sz="800" dirty="0"/>
              <a:t>/ Traitement INRAE, </a:t>
            </a:r>
            <a:r>
              <a:rPr lang="fr-FR" sz="800" dirty="0" smtClean="0"/>
              <a:t>SMART</a:t>
            </a:r>
            <a:endParaRPr lang="fr-FR" altLang="fr-FR" sz="8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25973" y="6072296"/>
            <a:ext cx="207784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CC00FF"/>
              </a:buClr>
              <a:buNone/>
            </a:pPr>
            <a:r>
              <a:rPr lang="fr-FR" sz="800" dirty="0" smtClean="0"/>
              <a:t>(*) Hors commerce intra-UE-27</a:t>
            </a:r>
            <a:endParaRPr lang="fr-FR" altLang="fr-FR" sz="8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" y="946150"/>
            <a:ext cx="8335963" cy="501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3775" y="1174750"/>
            <a:ext cx="3054350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3056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15" y="81628"/>
            <a:ext cx="9130059" cy="648000"/>
          </a:xfrm>
        </p:spPr>
        <p:txBody>
          <a:bodyPr>
            <a:normAutofit fontScale="90000"/>
          </a:bodyPr>
          <a:lstStyle/>
          <a:p>
            <a:pPr algn="ctr"/>
            <a:r>
              <a:rPr lang="fr-FR" sz="2900" b="1" dirty="0" smtClean="0"/>
              <a:t>Le </a:t>
            </a:r>
            <a:r>
              <a:rPr lang="fr-FR" sz="2900" b="1" dirty="0"/>
              <a:t>solde agroalimentaire de l’UE-27 avec plusieurs pays</a:t>
            </a:r>
            <a:br>
              <a:rPr lang="fr-FR" sz="2900" b="1" dirty="0"/>
            </a:br>
            <a:r>
              <a:rPr lang="fr-FR" sz="2000" i="1" dirty="0" smtClean="0"/>
              <a:t>(Milliards d’euros courants entre 2010 et 2020)</a:t>
            </a:r>
            <a:endParaRPr lang="fr-FR" sz="2000" i="1" dirty="0"/>
          </a:p>
        </p:txBody>
      </p:sp>
      <p:sp>
        <p:nvSpPr>
          <p:cNvPr id="5" name="Espace réservé du numéro de diapositive 3"/>
          <p:cNvSpPr txBox="1">
            <a:spLocks/>
          </p:cNvSpPr>
          <p:nvPr/>
        </p:nvSpPr>
        <p:spPr>
          <a:xfrm>
            <a:off x="7053113" y="2074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11F9F44-45EE-4CCD-BD21-4F0087ED59B9}" type="slidenum">
              <a:rPr lang="fr-FR" smtClean="0"/>
              <a:pPr algn="r"/>
              <a:t>18</a:t>
            </a:fld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346510" y="798184"/>
            <a:ext cx="8373979" cy="52753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6758152" y="6067041"/>
            <a:ext cx="207784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Clr>
                <a:srgbClr val="CC00FF"/>
              </a:buClr>
              <a:buNone/>
            </a:pPr>
            <a:r>
              <a:rPr lang="fr-FR" sz="800" dirty="0" smtClean="0"/>
              <a:t>COMEXT </a:t>
            </a:r>
            <a:r>
              <a:rPr lang="fr-FR" sz="800" dirty="0"/>
              <a:t>/ Traitement INRAE, </a:t>
            </a:r>
            <a:r>
              <a:rPr lang="fr-FR" sz="800" dirty="0" smtClean="0"/>
              <a:t>SMART</a:t>
            </a:r>
            <a:endParaRPr lang="fr-FR" altLang="fr-FR" sz="8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25973" y="6072296"/>
            <a:ext cx="207784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CC00FF"/>
              </a:buClr>
              <a:buNone/>
            </a:pPr>
            <a:r>
              <a:rPr lang="fr-FR" sz="800" dirty="0" smtClean="0"/>
              <a:t>(*) Hors commerce intra-UE-27</a:t>
            </a:r>
            <a:endParaRPr lang="fr-FR" altLang="fr-FR" sz="8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24" name="Connecteur droit avec flèche 23"/>
          <p:cNvCxnSpPr/>
          <p:nvPr/>
        </p:nvCxnSpPr>
        <p:spPr>
          <a:xfrm flipH="1">
            <a:off x="3556926" y="2390775"/>
            <a:ext cx="10351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2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883" y="927613"/>
            <a:ext cx="8166921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2890838" y="1811338"/>
            <a:ext cx="4537075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CC00FF"/>
              </a:buClr>
              <a:buFontTx/>
              <a:buNone/>
            </a:pPr>
            <a:r>
              <a:rPr lang="fr-FR" altLang="fr-FR" sz="1600" dirty="0">
                <a:solidFill>
                  <a:schemeClr val="tx2"/>
                </a:solidFill>
              </a:rPr>
              <a:t>Les 10 pays avec lesquels l’UE-27 </a:t>
            </a:r>
            <a:br>
              <a:rPr lang="fr-FR" altLang="fr-FR" sz="1600" dirty="0">
                <a:solidFill>
                  <a:schemeClr val="tx2"/>
                </a:solidFill>
              </a:rPr>
            </a:br>
            <a:r>
              <a:rPr lang="fr-FR" altLang="fr-FR" sz="1600" dirty="0">
                <a:solidFill>
                  <a:schemeClr val="tx2"/>
                </a:solidFill>
              </a:rPr>
              <a:t>a le meilleur solde agroalimentaire en 2021</a:t>
            </a:r>
          </a:p>
        </p:txBody>
      </p:sp>
    </p:spTree>
    <p:extLst>
      <p:ext uri="{BB962C8B-B14F-4D97-AF65-F5344CB8AC3E}">
        <p14:creationId xmlns:p14="http://schemas.microsoft.com/office/powerpoint/2010/main" val="3934727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15" y="81628"/>
            <a:ext cx="9130059" cy="648000"/>
          </a:xfrm>
        </p:spPr>
        <p:txBody>
          <a:bodyPr>
            <a:normAutofit fontScale="90000"/>
          </a:bodyPr>
          <a:lstStyle/>
          <a:p>
            <a:pPr algn="ctr"/>
            <a:r>
              <a:rPr lang="fr-FR" sz="2900" b="1" dirty="0" smtClean="0"/>
              <a:t>Les exportations des Etats membres de l’UE-27 vers la Chine</a:t>
            </a:r>
            <a:br>
              <a:rPr lang="fr-FR" sz="2900" b="1" dirty="0" smtClean="0"/>
            </a:br>
            <a:r>
              <a:rPr lang="fr-FR" sz="2000" i="1" dirty="0" smtClean="0"/>
              <a:t>(Milliards d’euros courants entre 2000 et 2021)</a:t>
            </a:r>
            <a:endParaRPr lang="fr-FR" sz="2000" i="1" dirty="0"/>
          </a:p>
        </p:txBody>
      </p:sp>
      <p:sp>
        <p:nvSpPr>
          <p:cNvPr id="5" name="Espace réservé du numéro de diapositive 3"/>
          <p:cNvSpPr txBox="1">
            <a:spLocks/>
          </p:cNvSpPr>
          <p:nvPr/>
        </p:nvSpPr>
        <p:spPr>
          <a:xfrm>
            <a:off x="7053113" y="2074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11F9F44-45EE-4CCD-BD21-4F0087ED59B9}" type="slidenum">
              <a:rPr lang="fr-FR" smtClean="0"/>
              <a:pPr algn="r"/>
              <a:t>19</a:t>
            </a:fld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346510" y="798184"/>
            <a:ext cx="8373979" cy="52753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6758152" y="6067041"/>
            <a:ext cx="207784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Clr>
                <a:srgbClr val="CC00FF"/>
              </a:buClr>
              <a:buNone/>
            </a:pPr>
            <a:r>
              <a:rPr lang="fr-FR" sz="800" dirty="0" smtClean="0"/>
              <a:t>COMEXT </a:t>
            </a:r>
            <a:r>
              <a:rPr lang="fr-FR" sz="800" dirty="0"/>
              <a:t>/ Traitement INRAE, </a:t>
            </a:r>
            <a:r>
              <a:rPr lang="fr-FR" sz="800" dirty="0" smtClean="0"/>
              <a:t>SMART</a:t>
            </a:r>
            <a:endParaRPr lang="fr-FR" altLang="fr-FR" sz="8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cxnSp>
        <p:nvCxnSpPr>
          <p:cNvPr id="24" name="Connecteur droit avec flèche 23"/>
          <p:cNvCxnSpPr/>
          <p:nvPr/>
        </p:nvCxnSpPr>
        <p:spPr>
          <a:xfrm flipH="1">
            <a:off x="3556926" y="2390775"/>
            <a:ext cx="10351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513" y="882869"/>
            <a:ext cx="8168381" cy="5115616"/>
          </a:xfrm>
          <a:prstGeom prst="rect">
            <a:avLst/>
          </a:prstGeom>
        </p:spPr>
      </p:pic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203433" y="1384682"/>
            <a:ext cx="356826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CC00FF"/>
              </a:buClr>
              <a:buNone/>
            </a:pPr>
            <a:r>
              <a:rPr lang="fr-FR" sz="1400" dirty="0" smtClean="0"/>
              <a:t>Chine = 3</a:t>
            </a:r>
            <a:r>
              <a:rPr lang="fr-FR" sz="1400" baseline="30000" dirty="0" smtClean="0"/>
              <a:t>ème</a:t>
            </a:r>
            <a:r>
              <a:rPr lang="fr-FR" sz="1400" dirty="0" smtClean="0"/>
              <a:t> client de l’UE-27 (9,6%) derrière UK (21,1%) et USA (12,3%)</a:t>
            </a:r>
            <a:endParaRPr lang="fr-FR" altLang="fr-FR" sz="1400" b="0" dirty="0"/>
          </a:p>
        </p:txBody>
      </p:sp>
    </p:spTree>
    <p:extLst>
      <p:ext uri="{BB962C8B-B14F-4D97-AF65-F5344CB8AC3E}">
        <p14:creationId xmlns:p14="http://schemas.microsoft.com/office/powerpoint/2010/main" val="2285989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940" y="81628"/>
            <a:ext cx="9130059" cy="521287"/>
          </a:xfrm>
        </p:spPr>
        <p:txBody>
          <a:bodyPr>
            <a:normAutofit/>
          </a:bodyPr>
          <a:lstStyle/>
          <a:p>
            <a:pPr algn="ctr"/>
            <a:r>
              <a:rPr lang="fr-FR" sz="2600" b="1" dirty="0" smtClean="0"/>
              <a:t>Plan</a:t>
            </a:r>
            <a:endParaRPr lang="fr-FR" sz="26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567559" y="1257982"/>
            <a:ext cx="8345213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4200"/>
              </a:spcAft>
              <a:buClr>
                <a:srgbClr val="014694"/>
              </a:buClr>
            </a:pPr>
            <a:r>
              <a:rPr lang="fr-FR" sz="2400" dirty="0" smtClean="0">
                <a:solidFill>
                  <a:schemeClr val="accent5">
                    <a:lumMod val="75000"/>
                  </a:schemeClr>
                </a:solidFill>
              </a:rPr>
              <a:t>Introduction</a:t>
            </a:r>
            <a:endParaRPr lang="fr-FR" sz="2400" dirty="0" smtClean="0"/>
          </a:p>
          <a:p>
            <a:pPr algn="just">
              <a:spcAft>
                <a:spcPts val="4200"/>
              </a:spcAft>
              <a:buClr>
                <a:srgbClr val="014694"/>
              </a:buClr>
            </a:pPr>
            <a:r>
              <a:rPr lang="fr-FR" sz="2400" dirty="0" smtClean="0">
                <a:solidFill>
                  <a:schemeClr val="accent5">
                    <a:lumMod val="75000"/>
                  </a:schemeClr>
                </a:solidFill>
              </a:rPr>
              <a:t>1- </a:t>
            </a:r>
            <a:r>
              <a:rPr lang="fr-FR" sz="2400" dirty="0" smtClean="0"/>
              <a:t>Quelques éléments de méthode</a:t>
            </a:r>
          </a:p>
          <a:p>
            <a:pPr algn="just">
              <a:spcAft>
                <a:spcPts val="4200"/>
              </a:spcAft>
              <a:buClr>
                <a:srgbClr val="014694"/>
              </a:buClr>
            </a:pPr>
            <a:r>
              <a:rPr lang="fr-FR" sz="2400" dirty="0" smtClean="0">
                <a:solidFill>
                  <a:schemeClr val="accent5">
                    <a:lumMod val="75000"/>
                  </a:schemeClr>
                </a:solidFill>
              </a:rPr>
              <a:t>2-</a:t>
            </a:r>
            <a:r>
              <a:rPr lang="fr-FR" sz="2400" dirty="0" smtClean="0"/>
              <a:t> Le commerce mondial de produits agricoles et agroalimentaires</a:t>
            </a:r>
          </a:p>
          <a:p>
            <a:pPr algn="just">
              <a:spcAft>
                <a:spcPts val="4200"/>
              </a:spcAft>
              <a:buClr>
                <a:srgbClr val="014694"/>
              </a:buClr>
            </a:pPr>
            <a:r>
              <a:rPr lang="fr-FR" sz="2400" dirty="0" smtClean="0">
                <a:solidFill>
                  <a:schemeClr val="accent5">
                    <a:lumMod val="75000"/>
                  </a:schemeClr>
                </a:solidFill>
              </a:rPr>
              <a:t>3-</a:t>
            </a:r>
            <a:r>
              <a:rPr lang="fr-FR" sz="2400" dirty="0"/>
              <a:t> </a:t>
            </a:r>
            <a:r>
              <a:rPr lang="fr-FR" sz="2400" dirty="0" smtClean="0"/>
              <a:t>Les </a:t>
            </a:r>
            <a:r>
              <a:rPr lang="fr-FR" sz="2400" dirty="0"/>
              <a:t>échanges </a:t>
            </a:r>
            <a:r>
              <a:rPr lang="fr-FR" sz="2400" dirty="0" smtClean="0"/>
              <a:t>de l’UE-27 en produits agricoles et AA</a:t>
            </a:r>
            <a:endParaRPr lang="fr-FR" sz="2400" dirty="0"/>
          </a:p>
          <a:p>
            <a:pPr algn="just">
              <a:spcAft>
                <a:spcPts val="1200"/>
              </a:spcAft>
              <a:buClr>
                <a:srgbClr val="014694"/>
              </a:buClr>
            </a:pPr>
            <a:r>
              <a:rPr lang="fr-FR" sz="2400" dirty="0" smtClean="0">
                <a:solidFill>
                  <a:schemeClr val="accent5">
                    <a:lumMod val="75000"/>
                  </a:schemeClr>
                </a:solidFill>
              </a:rPr>
              <a:t>Conclusion</a:t>
            </a:r>
          </a:p>
        </p:txBody>
      </p:sp>
      <p:sp>
        <p:nvSpPr>
          <p:cNvPr id="5" name="Espace réservé du numéro de diapositive 3"/>
          <p:cNvSpPr txBox="1">
            <a:spLocks/>
          </p:cNvSpPr>
          <p:nvPr/>
        </p:nvSpPr>
        <p:spPr>
          <a:xfrm>
            <a:off x="7053113" y="2074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11F9F44-45EE-4CCD-BD21-4F0087ED59B9}" type="slidenum">
              <a:rPr lang="fr-FR" smtClean="0"/>
              <a:pPr algn="r"/>
              <a:t>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58038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15" y="81628"/>
            <a:ext cx="9130059" cy="648000"/>
          </a:xfrm>
        </p:spPr>
        <p:txBody>
          <a:bodyPr>
            <a:normAutofit fontScale="90000"/>
          </a:bodyPr>
          <a:lstStyle/>
          <a:p>
            <a:pPr algn="ctr"/>
            <a:r>
              <a:rPr lang="fr-FR" sz="2900" b="1" dirty="0" smtClean="0"/>
              <a:t>Le </a:t>
            </a:r>
            <a:r>
              <a:rPr lang="fr-FR" sz="2900" b="1" dirty="0"/>
              <a:t>solde agroalimentaire de l’UE-27 avec plusieurs pays</a:t>
            </a:r>
            <a:br>
              <a:rPr lang="fr-FR" sz="2900" b="1" dirty="0"/>
            </a:br>
            <a:r>
              <a:rPr lang="fr-FR" sz="2000" i="1" dirty="0" smtClean="0"/>
              <a:t>(Milliards d’euros courants entre 2010 et 2020)</a:t>
            </a:r>
            <a:endParaRPr lang="fr-FR" sz="2000" i="1" dirty="0"/>
          </a:p>
        </p:txBody>
      </p:sp>
      <p:sp>
        <p:nvSpPr>
          <p:cNvPr id="5" name="Espace réservé du numéro de diapositive 3"/>
          <p:cNvSpPr txBox="1">
            <a:spLocks/>
          </p:cNvSpPr>
          <p:nvPr/>
        </p:nvSpPr>
        <p:spPr>
          <a:xfrm>
            <a:off x="7053113" y="2074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11F9F44-45EE-4CCD-BD21-4F0087ED59B9}" type="slidenum">
              <a:rPr lang="fr-FR" smtClean="0"/>
              <a:pPr algn="r"/>
              <a:t>20</a:t>
            </a:fld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346510" y="798184"/>
            <a:ext cx="8373979" cy="52753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6758152" y="6067041"/>
            <a:ext cx="207784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Clr>
                <a:srgbClr val="CC00FF"/>
              </a:buClr>
              <a:buNone/>
            </a:pPr>
            <a:r>
              <a:rPr lang="fr-FR" sz="800" dirty="0" smtClean="0"/>
              <a:t>COMEXT </a:t>
            </a:r>
            <a:r>
              <a:rPr lang="fr-FR" sz="800" dirty="0"/>
              <a:t>/ Traitement INRAE, </a:t>
            </a:r>
            <a:r>
              <a:rPr lang="fr-FR" sz="800" dirty="0" smtClean="0"/>
              <a:t>SMART</a:t>
            </a:r>
            <a:endParaRPr lang="fr-FR" altLang="fr-FR" sz="8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25973" y="6072296"/>
            <a:ext cx="207784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CC00FF"/>
              </a:buClr>
              <a:buNone/>
            </a:pPr>
            <a:r>
              <a:rPr lang="fr-FR" sz="800" dirty="0" smtClean="0"/>
              <a:t>(*) Hors commerce intra-UE-27</a:t>
            </a:r>
            <a:endParaRPr lang="fr-FR" altLang="fr-FR" sz="8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4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923" y="927100"/>
            <a:ext cx="8240111" cy="504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2555875" y="3351213"/>
            <a:ext cx="4891088" cy="58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CC00FF"/>
              </a:buClr>
              <a:buFontTx/>
              <a:buNone/>
            </a:pPr>
            <a:r>
              <a:rPr lang="fr-FR" altLang="fr-FR" sz="1600" dirty="0">
                <a:solidFill>
                  <a:schemeClr val="tx2"/>
                </a:solidFill>
              </a:rPr>
              <a:t>Les 10 pays avec lesquels l’UE-27 </a:t>
            </a:r>
            <a:br>
              <a:rPr lang="fr-FR" altLang="fr-FR" sz="1600" dirty="0">
                <a:solidFill>
                  <a:schemeClr val="tx2"/>
                </a:solidFill>
              </a:rPr>
            </a:br>
            <a:r>
              <a:rPr lang="fr-FR" altLang="fr-FR" sz="1600" dirty="0">
                <a:solidFill>
                  <a:schemeClr val="tx2"/>
                </a:solidFill>
              </a:rPr>
              <a:t>a le plus mauvais solde agroalimentaire en 2021</a:t>
            </a:r>
          </a:p>
        </p:txBody>
      </p:sp>
    </p:spTree>
    <p:extLst>
      <p:ext uri="{BB962C8B-B14F-4D97-AF65-F5344CB8AC3E}">
        <p14:creationId xmlns:p14="http://schemas.microsoft.com/office/powerpoint/2010/main" val="1336738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477276"/>
            <a:ext cx="9144000" cy="994172"/>
          </a:xfrm>
        </p:spPr>
        <p:txBody>
          <a:bodyPr>
            <a:normAutofit/>
          </a:bodyPr>
          <a:lstStyle/>
          <a:p>
            <a:pPr algn="ctr"/>
            <a:r>
              <a:rPr lang="fr-FR" sz="3200" b="1" dirty="0" smtClean="0">
                <a:solidFill>
                  <a:schemeClr val="accent5">
                    <a:lumMod val="75000"/>
                  </a:schemeClr>
                </a:solidFill>
              </a:rPr>
              <a:t>Conclusion</a:t>
            </a:r>
            <a:endParaRPr lang="fr-FR" sz="32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Espace réservé du numéro de diapositive 3"/>
          <p:cNvSpPr txBox="1">
            <a:spLocks/>
          </p:cNvSpPr>
          <p:nvPr/>
        </p:nvSpPr>
        <p:spPr>
          <a:xfrm>
            <a:off x="7053113" y="2074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11F9F44-45EE-4CCD-BD21-4F0087ED59B9}" type="slidenum">
              <a:rPr lang="fr-FR" smtClean="0"/>
              <a:pPr algn="r"/>
              <a:t>21</a:t>
            </a:fld>
            <a:endParaRPr lang="fr-FR" dirty="0"/>
          </a:p>
        </p:txBody>
      </p:sp>
      <p:pic>
        <p:nvPicPr>
          <p:cNvPr id="4" name="Image 3"/>
          <p:cNvPicPr preferRelativeResize="0"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472966" y="4083521"/>
            <a:ext cx="2762131" cy="1764000"/>
          </a:xfrm>
          <a:prstGeom prst="rect">
            <a:avLst/>
          </a:prstGeom>
        </p:spPr>
      </p:pic>
      <p:pic>
        <p:nvPicPr>
          <p:cNvPr id="5" name="Image 4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929475" y="4088523"/>
            <a:ext cx="2736000" cy="1765739"/>
          </a:xfrm>
          <a:prstGeom prst="rect">
            <a:avLst/>
          </a:prstGeom>
        </p:spPr>
      </p:pic>
      <p:pic>
        <p:nvPicPr>
          <p:cNvPr id="7" name="Image 6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3213526" y="4084255"/>
            <a:ext cx="2736000" cy="1764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78076" y="4091557"/>
            <a:ext cx="8161427" cy="1752195"/>
          </a:xfrm>
          <a:prstGeom prst="rect">
            <a:avLst/>
          </a:prstGeom>
          <a:noFill/>
          <a:ln w="254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558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940" y="81628"/>
            <a:ext cx="9130059" cy="521287"/>
          </a:xfrm>
        </p:spPr>
        <p:txBody>
          <a:bodyPr>
            <a:normAutofit/>
          </a:bodyPr>
          <a:lstStyle/>
          <a:p>
            <a:pPr algn="ctr"/>
            <a:r>
              <a:rPr lang="fr-FR" sz="2600" b="1" dirty="0" smtClean="0"/>
              <a:t>Conclusion</a:t>
            </a:r>
            <a:endParaRPr lang="fr-FR" sz="26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284805" y="644399"/>
            <a:ext cx="865124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1200"/>
              </a:spcAft>
              <a:buClr>
                <a:srgbClr val="014694"/>
              </a:buClr>
              <a:buFont typeface="Wingdings" panose="05000000000000000000" pitchFamily="2" charset="2"/>
              <a:buChar char="q"/>
            </a:pPr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</a:rPr>
              <a:t>Les échanges mondiaux de produits agricoles et AA ont fortement augmenté, grâce surtout aux achats chinois </a:t>
            </a:r>
            <a:r>
              <a:rPr lang="fr-FR" sz="1600" b="1" dirty="0" smtClean="0">
                <a:solidFill>
                  <a:schemeClr val="accent5">
                    <a:lumMod val="75000"/>
                  </a:schemeClr>
                </a:solidFill>
              </a:rPr>
              <a:t>(pays devenu lourdement déficitaire)</a:t>
            </a:r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pPr marL="800100" lvl="1" indent="-342900" algn="just">
              <a:spcAft>
                <a:spcPts val="300"/>
              </a:spcAft>
              <a:buClr>
                <a:srgbClr val="014694"/>
              </a:buClr>
              <a:buFont typeface="Wingdings" panose="05000000000000000000" pitchFamily="2" charset="2"/>
              <a:buChar char="ü"/>
            </a:pPr>
            <a:r>
              <a:rPr lang="fr-FR" dirty="0"/>
              <a:t>Une incertitude sur l’avenir de la Chine </a:t>
            </a:r>
            <a:r>
              <a:rPr lang="fr-FR" sz="1400" dirty="0"/>
              <a:t>(population en baisse, volonté de développement, etc.)</a:t>
            </a:r>
          </a:p>
          <a:p>
            <a:pPr marL="800100" lvl="1" indent="-342900" algn="just">
              <a:spcAft>
                <a:spcPts val="300"/>
              </a:spcAft>
              <a:buClr>
                <a:srgbClr val="014694"/>
              </a:buClr>
              <a:buFont typeface="Wingdings" panose="05000000000000000000" pitchFamily="2" charset="2"/>
              <a:buChar char="ü"/>
            </a:pPr>
            <a:r>
              <a:rPr lang="fr-FR" dirty="0" smtClean="0"/>
              <a:t>Un poids encore faible de l’Afrique dans les échanges </a:t>
            </a:r>
            <a:r>
              <a:rPr lang="fr-FR" sz="1400" dirty="0" smtClean="0"/>
              <a:t>(essor démographique).</a:t>
            </a:r>
          </a:p>
          <a:p>
            <a:pPr marL="800100" lvl="1" indent="-342900" algn="just">
              <a:spcAft>
                <a:spcPts val="300"/>
              </a:spcAft>
              <a:buClr>
                <a:srgbClr val="014694"/>
              </a:buClr>
              <a:buFont typeface="Wingdings" panose="05000000000000000000" pitchFamily="2" charset="2"/>
              <a:buChar char="ü"/>
            </a:pPr>
            <a:r>
              <a:rPr lang="fr-FR" dirty="0"/>
              <a:t>Une présence toujours </a:t>
            </a:r>
            <a:r>
              <a:rPr lang="fr-FR" dirty="0" smtClean="0"/>
              <a:t>très discrète </a:t>
            </a:r>
            <a:r>
              <a:rPr lang="fr-FR" dirty="0"/>
              <a:t>de </a:t>
            </a:r>
            <a:r>
              <a:rPr lang="fr-FR" dirty="0" smtClean="0"/>
              <a:t>l’Inde </a:t>
            </a:r>
            <a:r>
              <a:rPr lang="fr-FR" sz="1400" dirty="0" smtClean="0"/>
              <a:t>(est-ce tenable à long terme ?)</a:t>
            </a:r>
          </a:p>
          <a:p>
            <a:pPr marL="800100" lvl="1" indent="-342900" algn="just">
              <a:spcAft>
                <a:spcPts val="1800"/>
              </a:spcAft>
              <a:buClr>
                <a:srgbClr val="014694"/>
              </a:buClr>
              <a:buFont typeface="Wingdings" panose="05000000000000000000" pitchFamily="2" charset="2"/>
              <a:buChar char="ü"/>
            </a:pPr>
            <a:r>
              <a:rPr lang="fr-FR" dirty="0" smtClean="0"/>
              <a:t>Les questions environnementales freineront-elles l’Amérique du Sud ?</a:t>
            </a:r>
            <a:endParaRPr lang="fr-FR" sz="2000" b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 marL="342900" indent="-342900" algn="just">
              <a:spcAft>
                <a:spcPts val="1200"/>
              </a:spcAft>
              <a:buClr>
                <a:srgbClr val="014694"/>
              </a:buClr>
              <a:buFont typeface="Wingdings" panose="05000000000000000000" pitchFamily="2" charset="2"/>
              <a:buChar char="q"/>
            </a:pPr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</a:rPr>
              <a:t>L’UE-27 est un acteur important du commerce :</a:t>
            </a:r>
          </a:p>
          <a:p>
            <a:pPr marL="800100" lvl="1" indent="-342900" algn="just">
              <a:spcAft>
                <a:spcPts val="300"/>
              </a:spcAft>
              <a:buClr>
                <a:srgbClr val="014694"/>
              </a:buClr>
              <a:buFont typeface="Wingdings" panose="05000000000000000000" pitchFamily="2" charset="2"/>
              <a:buChar char="ü"/>
            </a:pPr>
            <a:r>
              <a:rPr lang="fr-FR" dirty="0" smtClean="0"/>
              <a:t>Une forte amélioration du solde commercial </a:t>
            </a:r>
            <a:r>
              <a:rPr lang="fr-FR" sz="1400" dirty="0" smtClean="0"/>
              <a:t>(grâce surtout : USA, Chine, UK).</a:t>
            </a:r>
          </a:p>
          <a:p>
            <a:pPr marL="800100" lvl="1" indent="-342900" algn="just">
              <a:spcAft>
                <a:spcPts val="1800"/>
              </a:spcAft>
              <a:buClr>
                <a:srgbClr val="014694"/>
              </a:buClr>
              <a:buFont typeface="Wingdings" panose="05000000000000000000" pitchFamily="2" charset="2"/>
              <a:buChar char="ü"/>
            </a:pPr>
            <a:r>
              <a:rPr lang="fr-FR" dirty="0" smtClean="0"/>
              <a:t>Une contribution essentielle des productions animales au solde positif.</a:t>
            </a:r>
          </a:p>
          <a:p>
            <a:pPr marL="342900" indent="-342900" algn="just">
              <a:spcAft>
                <a:spcPts val="1200"/>
              </a:spcAft>
              <a:buClr>
                <a:srgbClr val="014694"/>
              </a:buClr>
              <a:buFont typeface="Wingdings" panose="05000000000000000000" pitchFamily="2" charset="2"/>
              <a:buChar char="q"/>
            </a:pPr>
            <a:r>
              <a:rPr lang="fr-FR" sz="2000" b="1" dirty="0" smtClean="0">
                <a:solidFill>
                  <a:schemeClr val="accent5">
                    <a:lumMod val="75000"/>
                  </a:schemeClr>
                </a:solidFill>
              </a:rPr>
              <a:t>De nombreux points en débat pour l’avenir ?</a:t>
            </a:r>
            <a:endParaRPr lang="fr-FR" sz="20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800100" lvl="1" indent="-342900" algn="just">
              <a:spcAft>
                <a:spcPts val="300"/>
              </a:spcAft>
              <a:buClr>
                <a:srgbClr val="014694"/>
              </a:buClr>
              <a:buFont typeface="Wingdings" panose="05000000000000000000" pitchFamily="2" charset="2"/>
              <a:buChar char="ü"/>
            </a:pPr>
            <a:r>
              <a:rPr lang="fr-FR" dirty="0" smtClean="0"/>
              <a:t>L’OCDE et la FAO prévoient un ralentissement du taux de croissance des échanges.</a:t>
            </a:r>
          </a:p>
          <a:p>
            <a:pPr marL="800100" lvl="1" indent="-342900" algn="just">
              <a:spcAft>
                <a:spcPts val="300"/>
              </a:spcAft>
              <a:buClr>
                <a:srgbClr val="014694"/>
              </a:buClr>
              <a:buFont typeface="Wingdings" panose="05000000000000000000" pitchFamily="2" charset="2"/>
              <a:buChar char="ü"/>
            </a:pPr>
            <a:r>
              <a:rPr lang="fr-FR" dirty="0" smtClean="0"/>
              <a:t>La faible capacité d’achat des pays pauvres est-elle une limite aux importations ?</a:t>
            </a:r>
          </a:p>
          <a:p>
            <a:pPr marL="800100" lvl="1" indent="-342900" algn="just">
              <a:spcAft>
                <a:spcPts val="300"/>
              </a:spcAft>
              <a:buClr>
                <a:srgbClr val="014694"/>
              </a:buClr>
              <a:buFont typeface="Wingdings" panose="05000000000000000000" pitchFamily="2" charset="2"/>
              <a:buChar char="ü"/>
            </a:pPr>
            <a:r>
              <a:rPr lang="fr-FR" dirty="0" smtClean="0"/>
              <a:t>Le multilatéralisme est détrôné par le bilatéralisme (où va l’OMC ?).</a:t>
            </a:r>
          </a:p>
          <a:p>
            <a:pPr marL="800100" lvl="1" indent="-342900" algn="just">
              <a:spcAft>
                <a:spcPts val="300"/>
              </a:spcAft>
              <a:buClr>
                <a:srgbClr val="014694"/>
              </a:buClr>
              <a:buFont typeface="Wingdings" panose="05000000000000000000" pitchFamily="2" charset="2"/>
              <a:buChar char="ü"/>
            </a:pPr>
            <a:r>
              <a:rPr lang="fr-FR" dirty="0" smtClean="0"/>
              <a:t>Le Green Deal freinera-t-il la production agricole de l’UE ?</a:t>
            </a:r>
          </a:p>
          <a:p>
            <a:pPr marL="800100" lvl="1" indent="-342900" algn="just">
              <a:spcAft>
                <a:spcPts val="1200"/>
              </a:spcAft>
              <a:buClr>
                <a:srgbClr val="014694"/>
              </a:buClr>
              <a:buFont typeface="Wingdings" panose="05000000000000000000" pitchFamily="2" charset="2"/>
              <a:buChar char="ü"/>
            </a:pPr>
            <a:r>
              <a:rPr lang="fr-FR" dirty="0" smtClean="0"/>
              <a:t>L’UE s’interroge sur l’opportunité d’appliquer des « clauses miroirs ».</a:t>
            </a:r>
          </a:p>
        </p:txBody>
      </p:sp>
      <p:sp>
        <p:nvSpPr>
          <p:cNvPr id="5" name="Espace réservé du numéro de diapositive 3"/>
          <p:cNvSpPr txBox="1">
            <a:spLocks/>
          </p:cNvSpPr>
          <p:nvPr/>
        </p:nvSpPr>
        <p:spPr>
          <a:xfrm>
            <a:off x="7053113" y="2074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11F9F44-45EE-4CCD-BD21-4F0087ED59B9}" type="slidenum">
              <a:rPr lang="fr-FR" smtClean="0"/>
              <a:pPr algn="r"/>
              <a:t>22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14537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numéro de diapositive 3"/>
          <p:cNvSpPr txBox="1">
            <a:spLocks/>
          </p:cNvSpPr>
          <p:nvPr/>
        </p:nvSpPr>
        <p:spPr>
          <a:xfrm>
            <a:off x="7053113" y="2074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11F9F44-45EE-4CCD-BD21-4F0087ED59B9}" type="slidenum">
              <a:rPr lang="fr-FR" smtClean="0"/>
              <a:pPr algn="r"/>
              <a:t>23</a:t>
            </a:fld>
            <a:endParaRPr lang="fr-FR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986" y="630622"/>
            <a:ext cx="2734723" cy="1764000"/>
          </a:xfrm>
          <a:prstGeom prst="rect">
            <a:avLst/>
          </a:prstGeom>
        </p:spPr>
      </p:pic>
      <p:pic>
        <p:nvPicPr>
          <p:cNvPr id="3" name="Image 2"/>
          <p:cNvPicPr preferRelativeResize="0"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6091517" y="641131"/>
            <a:ext cx="2736000" cy="1764000"/>
          </a:xfrm>
          <a:prstGeom prst="rect">
            <a:avLst/>
          </a:prstGeom>
        </p:spPr>
      </p:pic>
      <p:pic>
        <p:nvPicPr>
          <p:cNvPr id="7" name="Image 6"/>
          <p:cNvPicPr preferRelativeResize="0"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482327" y="2447105"/>
            <a:ext cx="2736000" cy="1764000"/>
          </a:xfrm>
          <a:prstGeom prst="rect">
            <a:avLst/>
          </a:prstGeom>
        </p:spPr>
      </p:pic>
      <p:pic>
        <p:nvPicPr>
          <p:cNvPr id="8" name="Image 7"/>
          <p:cNvPicPr preferRelativeResize="0"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6096652" y="2459419"/>
            <a:ext cx="2736000" cy="1764000"/>
          </a:xfrm>
          <a:prstGeom prst="rect">
            <a:avLst/>
          </a:prstGeom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300247" y="3040060"/>
            <a:ext cx="2596056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Clr>
                <a:srgbClr val="CC00FF"/>
              </a:buClr>
              <a:buNone/>
            </a:pPr>
            <a:r>
              <a:rPr lang="fr-FR" altLang="fr-FR" b="1" dirty="0" smtClean="0"/>
              <a:t>Merci</a:t>
            </a:r>
            <a:endParaRPr lang="fr-FR" altLang="fr-FR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1" name="Image 10"/>
          <p:cNvPicPr preferRelativeResize="0">
            <a:picLocks/>
          </p:cNvPicPr>
          <p:nvPr/>
        </p:nvPicPr>
        <p:blipFill>
          <a:blip r:embed="rId6"/>
          <a:stretch>
            <a:fillRect/>
          </a:stretch>
        </p:blipFill>
        <p:spPr>
          <a:xfrm>
            <a:off x="468516" y="4277709"/>
            <a:ext cx="2736000" cy="1764000"/>
          </a:xfrm>
          <a:prstGeom prst="rect">
            <a:avLst/>
          </a:prstGeom>
        </p:spPr>
      </p:pic>
      <p:pic>
        <p:nvPicPr>
          <p:cNvPr id="12" name="Image 11"/>
          <p:cNvPicPr preferRelativeResize="0"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3307261" y="641131"/>
            <a:ext cx="2736000" cy="1764000"/>
          </a:xfrm>
          <a:prstGeom prst="rect">
            <a:avLst/>
          </a:prstGeom>
        </p:spPr>
      </p:pic>
      <p:pic>
        <p:nvPicPr>
          <p:cNvPr id="13" name="Image 12"/>
          <p:cNvPicPr preferRelativeResize="0">
            <a:picLocks/>
          </p:cNvPicPr>
          <p:nvPr/>
        </p:nvPicPr>
        <p:blipFill>
          <a:blip r:embed="rId8"/>
          <a:stretch>
            <a:fillRect/>
          </a:stretch>
        </p:blipFill>
        <p:spPr>
          <a:xfrm>
            <a:off x="6100029" y="4267200"/>
            <a:ext cx="2736000" cy="1764000"/>
          </a:xfrm>
          <a:prstGeom prst="rect">
            <a:avLst/>
          </a:prstGeom>
        </p:spPr>
      </p:pic>
      <p:pic>
        <p:nvPicPr>
          <p:cNvPr id="16" name="Image 15"/>
          <p:cNvPicPr preferRelativeResize="0"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3281572" y="4263564"/>
            <a:ext cx="2736000" cy="17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809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940" y="81628"/>
            <a:ext cx="9130059" cy="521287"/>
          </a:xfrm>
        </p:spPr>
        <p:txBody>
          <a:bodyPr>
            <a:normAutofit/>
          </a:bodyPr>
          <a:lstStyle/>
          <a:p>
            <a:pPr algn="ctr"/>
            <a:r>
              <a:rPr lang="fr-FR" sz="2600" b="1" dirty="0" smtClean="0"/>
              <a:t>Introduction</a:t>
            </a:r>
            <a:endParaRPr lang="fr-FR" sz="26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263784" y="844095"/>
            <a:ext cx="8617457" cy="50321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1800"/>
              </a:spcAft>
              <a:buClr>
                <a:srgbClr val="014694"/>
              </a:buClr>
              <a:buFont typeface="Wingdings" panose="05000000000000000000" pitchFamily="2" charset="2"/>
              <a:buChar char="q"/>
            </a:pPr>
            <a:r>
              <a:rPr lang="fr-FR" sz="2200" b="1" dirty="0" smtClean="0">
                <a:solidFill>
                  <a:schemeClr val="accent5">
                    <a:lumMod val="75000"/>
                  </a:schemeClr>
                </a:solidFill>
              </a:rPr>
              <a:t>Une communication centrée sur l’évolution depuis 2000</a:t>
            </a:r>
            <a:br>
              <a:rPr lang="fr-FR" sz="2200" b="1" dirty="0" smtClean="0">
                <a:solidFill>
                  <a:schemeClr val="accent5">
                    <a:lumMod val="75000"/>
                  </a:schemeClr>
                </a:solidFill>
              </a:rPr>
            </a:br>
            <a:r>
              <a:rPr lang="fr-FR" sz="2200" b="1" dirty="0" smtClean="0">
                <a:solidFill>
                  <a:schemeClr val="accent5">
                    <a:lumMod val="75000"/>
                  </a:schemeClr>
                </a:solidFill>
              </a:rPr>
              <a:t>du commerce international des produits agricoles et agroalimentaires</a:t>
            </a:r>
          </a:p>
          <a:p>
            <a:pPr marL="342900" indent="-342900" algn="just">
              <a:spcAft>
                <a:spcPts val="2400"/>
              </a:spcAft>
              <a:buClr>
                <a:srgbClr val="014694"/>
              </a:buClr>
              <a:buFont typeface="Wingdings" panose="05000000000000000000" pitchFamily="2" charset="2"/>
              <a:buChar char="q"/>
            </a:pPr>
            <a:r>
              <a:rPr lang="fr-FR" sz="2200" b="1" dirty="0" smtClean="0">
                <a:solidFill>
                  <a:schemeClr val="accent5">
                    <a:lumMod val="75000"/>
                  </a:schemeClr>
                </a:solidFill>
              </a:rPr>
              <a:t>Les principales questions posées :</a:t>
            </a:r>
          </a:p>
          <a:p>
            <a:pPr marL="800100" lvl="1" indent="-342900" algn="just">
              <a:spcAft>
                <a:spcPts val="2400"/>
              </a:spcAft>
              <a:buClr>
                <a:srgbClr val="014694"/>
              </a:buClr>
              <a:buFont typeface="Wingdings" panose="05000000000000000000" pitchFamily="2" charset="2"/>
              <a:buChar char="ü"/>
            </a:pPr>
            <a:r>
              <a:rPr lang="fr-FR" sz="2000" dirty="0" smtClean="0"/>
              <a:t>Où en sommes-nous dans la dynamique des échanges internationaux ?</a:t>
            </a:r>
            <a:endParaRPr lang="fr-FR" sz="2000" dirty="0"/>
          </a:p>
          <a:p>
            <a:pPr marL="800100" lvl="1" indent="-342900" algn="just">
              <a:spcAft>
                <a:spcPts val="2400"/>
              </a:spcAft>
              <a:buClr>
                <a:srgbClr val="014694"/>
              </a:buClr>
              <a:buFont typeface="Wingdings" panose="05000000000000000000" pitchFamily="2" charset="2"/>
              <a:buChar char="ü"/>
            </a:pPr>
            <a:r>
              <a:rPr lang="fr-FR" sz="2000" dirty="0" smtClean="0"/>
              <a:t>Quels sont les principaux produits échangés ?</a:t>
            </a:r>
          </a:p>
          <a:p>
            <a:pPr marL="800100" lvl="1" indent="-342900" algn="just">
              <a:spcAft>
                <a:spcPts val="2400"/>
              </a:spcAft>
              <a:buClr>
                <a:srgbClr val="014694"/>
              </a:buClr>
              <a:buFont typeface="Wingdings" panose="05000000000000000000" pitchFamily="2" charset="2"/>
              <a:buChar char="ü"/>
            </a:pPr>
            <a:r>
              <a:rPr lang="fr-FR" sz="2000" dirty="0" smtClean="0"/>
              <a:t>Quelle est la place des principaux pays exportateurs et importateurs ?</a:t>
            </a:r>
          </a:p>
          <a:p>
            <a:pPr marL="800100" lvl="1" indent="-342900" algn="just">
              <a:spcAft>
                <a:spcPts val="2400"/>
              </a:spcAft>
              <a:buClr>
                <a:srgbClr val="014694"/>
              </a:buClr>
              <a:buFont typeface="Wingdings" panose="05000000000000000000" pitchFamily="2" charset="2"/>
              <a:buChar char="ü"/>
            </a:pPr>
            <a:r>
              <a:rPr lang="fr-FR" sz="2000" dirty="0" smtClean="0"/>
              <a:t>L’UE occupe-t-elle une position croissante dans les imports/exports ?</a:t>
            </a:r>
          </a:p>
          <a:p>
            <a:pPr marL="800100" lvl="1" indent="-342900" algn="just">
              <a:spcAft>
                <a:spcPts val="2400"/>
              </a:spcAft>
              <a:buClr>
                <a:srgbClr val="014694"/>
              </a:buClr>
              <a:buFont typeface="Wingdings" panose="05000000000000000000" pitchFamily="2" charset="2"/>
              <a:buChar char="ü"/>
            </a:pPr>
            <a:r>
              <a:rPr lang="fr-FR" sz="2000" dirty="0" smtClean="0"/>
              <a:t>Quels sont les produits qui impactent le solde commercial de l’UE ?</a:t>
            </a:r>
          </a:p>
          <a:p>
            <a:pPr marL="800100" lvl="1" indent="-342900" algn="just">
              <a:spcAft>
                <a:spcPts val="2400"/>
              </a:spcAft>
              <a:buClr>
                <a:srgbClr val="014694"/>
              </a:buClr>
              <a:buFont typeface="Wingdings" panose="05000000000000000000" pitchFamily="2" charset="2"/>
              <a:buChar char="ü"/>
            </a:pPr>
            <a:r>
              <a:rPr lang="fr-FR" sz="2000" dirty="0" smtClean="0"/>
              <a:t>Les fournisseurs et les clients de l’UE sont-ils toujours les mêmes ?</a:t>
            </a:r>
            <a:endParaRPr lang="fr-FR" sz="2000" dirty="0"/>
          </a:p>
        </p:txBody>
      </p:sp>
      <p:sp>
        <p:nvSpPr>
          <p:cNvPr id="5" name="Espace réservé du numéro de diapositive 3"/>
          <p:cNvSpPr txBox="1">
            <a:spLocks/>
          </p:cNvSpPr>
          <p:nvPr/>
        </p:nvSpPr>
        <p:spPr>
          <a:xfrm>
            <a:off x="7053113" y="2074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11F9F44-45EE-4CCD-BD21-4F0087ED59B9}" type="slidenum">
              <a:rPr lang="fr-FR" smtClean="0"/>
              <a:pPr algn="r"/>
              <a:t>3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94225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179397"/>
            <a:ext cx="9144000" cy="994172"/>
          </a:xfrm>
        </p:spPr>
        <p:txBody>
          <a:bodyPr>
            <a:normAutofit/>
          </a:bodyPr>
          <a:lstStyle/>
          <a:p>
            <a:pPr algn="ctr"/>
            <a:r>
              <a:rPr lang="fr-FR" sz="2800" b="1" dirty="0" smtClean="0">
                <a:solidFill>
                  <a:srgbClr val="C00000"/>
                </a:solidFill>
              </a:rPr>
              <a:t>1-</a:t>
            </a:r>
            <a:r>
              <a:rPr lang="fr-FR" sz="2800" b="1" dirty="0" smtClean="0"/>
              <a:t> </a:t>
            </a:r>
            <a:r>
              <a:rPr lang="fr-FR" sz="2800" b="1" dirty="0"/>
              <a:t>Q</a:t>
            </a:r>
            <a:r>
              <a:rPr lang="fr-FR" sz="2800" b="1" dirty="0" smtClean="0"/>
              <a:t>uelques éléments de méthode</a:t>
            </a:r>
            <a:endParaRPr lang="fr-FR" sz="2800" b="1" dirty="0"/>
          </a:p>
        </p:txBody>
      </p:sp>
      <p:sp>
        <p:nvSpPr>
          <p:cNvPr id="6" name="Espace réservé du numéro de diapositive 3"/>
          <p:cNvSpPr txBox="1">
            <a:spLocks/>
          </p:cNvSpPr>
          <p:nvPr/>
        </p:nvSpPr>
        <p:spPr>
          <a:xfrm>
            <a:off x="7053113" y="2074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11F9F44-45EE-4CCD-BD21-4F0087ED59B9}" type="slidenum">
              <a:rPr lang="fr-FR" smtClean="0"/>
              <a:pPr algn="r"/>
              <a:t>4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59814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3940" y="81628"/>
            <a:ext cx="9130059" cy="521287"/>
          </a:xfrm>
        </p:spPr>
        <p:txBody>
          <a:bodyPr>
            <a:normAutofit/>
          </a:bodyPr>
          <a:lstStyle/>
          <a:p>
            <a:pPr algn="ctr"/>
            <a:r>
              <a:rPr lang="fr-FR" sz="2600" b="1" dirty="0" smtClean="0"/>
              <a:t>Outil et méthode</a:t>
            </a:r>
            <a:endParaRPr lang="fr-FR" sz="2600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285552" y="724352"/>
            <a:ext cx="861745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1800"/>
              </a:spcAft>
              <a:buClr>
                <a:srgbClr val="014694"/>
              </a:buClr>
              <a:buFont typeface="Wingdings" panose="05000000000000000000" pitchFamily="2" charset="2"/>
              <a:buChar char="q"/>
            </a:pPr>
            <a:r>
              <a:rPr lang="fr-FR" sz="2200" b="1" dirty="0" smtClean="0">
                <a:solidFill>
                  <a:schemeClr val="accent5">
                    <a:lumMod val="75000"/>
                  </a:schemeClr>
                </a:solidFill>
              </a:rPr>
              <a:t>La valorisation de deux bases de </a:t>
            </a:r>
            <a:r>
              <a:rPr lang="fr-FR" sz="2200" b="1" dirty="0">
                <a:solidFill>
                  <a:schemeClr val="accent5">
                    <a:lumMod val="75000"/>
                  </a:schemeClr>
                </a:solidFill>
              </a:rPr>
              <a:t>d</a:t>
            </a:r>
            <a:r>
              <a:rPr lang="fr-FR" sz="2200" b="1" dirty="0" smtClean="0">
                <a:solidFill>
                  <a:schemeClr val="accent5">
                    <a:lumMod val="75000"/>
                  </a:schemeClr>
                </a:solidFill>
              </a:rPr>
              <a:t>onnées</a:t>
            </a:r>
          </a:p>
          <a:p>
            <a:pPr marL="800100" lvl="1" indent="-342900" algn="just">
              <a:spcAft>
                <a:spcPts val="600"/>
              </a:spcAft>
              <a:buClr>
                <a:srgbClr val="014694"/>
              </a:buClr>
              <a:buFont typeface="Wingdings" panose="05000000000000000000" pitchFamily="2" charset="2"/>
              <a:buChar char="ü"/>
            </a:pPr>
            <a:r>
              <a:rPr lang="fr-FR" sz="2000" dirty="0" smtClean="0"/>
              <a:t>BACI sur la période 2000 - 2020</a:t>
            </a:r>
          </a:p>
          <a:p>
            <a:pPr marL="800100" lvl="1" indent="-342900" algn="just">
              <a:spcAft>
                <a:spcPts val="2400"/>
              </a:spcAft>
              <a:buClr>
                <a:srgbClr val="014694"/>
              </a:buClr>
              <a:buFont typeface="Wingdings" panose="05000000000000000000" pitchFamily="2" charset="2"/>
              <a:buChar char="ü"/>
            </a:pPr>
            <a:r>
              <a:rPr lang="fr-FR" sz="2000" dirty="0" smtClean="0"/>
              <a:t>Comext sur la période 2000 - 2021</a:t>
            </a:r>
          </a:p>
        </p:txBody>
      </p:sp>
      <p:sp>
        <p:nvSpPr>
          <p:cNvPr id="5" name="Espace réservé du numéro de diapositive 3"/>
          <p:cNvSpPr txBox="1">
            <a:spLocks/>
          </p:cNvSpPr>
          <p:nvPr/>
        </p:nvSpPr>
        <p:spPr>
          <a:xfrm>
            <a:off x="7053113" y="2074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11F9F44-45EE-4CCD-BD21-4F0087ED59B9}" type="slidenum">
              <a:rPr lang="fr-FR" smtClean="0"/>
              <a:pPr algn="r"/>
              <a:t>5</a:t>
            </a:fld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285552" y="4744790"/>
            <a:ext cx="8617457" cy="14311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1800"/>
              </a:spcAft>
              <a:buClr>
                <a:srgbClr val="014694"/>
              </a:buClr>
              <a:buFont typeface="Wingdings" panose="05000000000000000000" pitchFamily="2" charset="2"/>
              <a:buChar char="q"/>
            </a:pPr>
            <a:r>
              <a:rPr lang="fr-FR" sz="2200" b="1" dirty="0" smtClean="0">
                <a:solidFill>
                  <a:schemeClr val="accent5">
                    <a:lumMod val="75000"/>
                  </a:schemeClr>
                </a:solidFill>
              </a:rPr>
              <a:t>Un spectre géographique constant sur la période</a:t>
            </a:r>
          </a:p>
          <a:p>
            <a:pPr marL="800100" lvl="1" indent="-342900" algn="just">
              <a:spcAft>
                <a:spcPts val="1200"/>
              </a:spcAft>
              <a:buClr>
                <a:srgbClr val="014694"/>
              </a:buClr>
              <a:buFont typeface="Wingdings" panose="05000000000000000000" pitchFamily="2" charset="2"/>
              <a:buChar char="ü"/>
            </a:pPr>
            <a:r>
              <a:rPr lang="fr-FR" sz="2000" dirty="0" smtClean="0"/>
              <a:t>UE-27, Royaume-Uni exclu depuis 2000</a:t>
            </a:r>
          </a:p>
          <a:p>
            <a:pPr marL="800100" lvl="1" indent="-342900" algn="just">
              <a:spcAft>
                <a:spcPts val="1200"/>
              </a:spcAft>
              <a:buClr>
                <a:srgbClr val="014694"/>
              </a:buClr>
              <a:buFont typeface="Wingdings" panose="05000000000000000000" pitchFamily="2" charset="2"/>
              <a:buChar char="ü"/>
            </a:pPr>
            <a:r>
              <a:rPr lang="fr-FR" sz="2000" dirty="0" smtClean="0"/>
              <a:t>Commerce mondial, hors commerce intra-UE-27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285552" y="3938642"/>
            <a:ext cx="86174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1800"/>
              </a:spcAft>
              <a:buClr>
                <a:srgbClr val="014694"/>
              </a:buClr>
              <a:buFont typeface="Wingdings" panose="05000000000000000000" pitchFamily="2" charset="2"/>
              <a:buChar char="q"/>
            </a:pPr>
            <a:r>
              <a:rPr lang="fr-FR" sz="2200" b="1" dirty="0" smtClean="0">
                <a:solidFill>
                  <a:schemeClr val="accent5">
                    <a:lumMod val="75000"/>
                  </a:schemeClr>
                </a:solidFill>
              </a:rPr>
              <a:t>Un raisonnement en euros courants ou en %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285552" y="2313665"/>
            <a:ext cx="861745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1800"/>
              </a:spcAft>
              <a:buClr>
                <a:srgbClr val="014694"/>
              </a:buClr>
              <a:buFont typeface="Wingdings" panose="05000000000000000000" pitchFamily="2" charset="2"/>
              <a:buChar char="q"/>
            </a:pPr>
            <a:r>
              <a:rPr lang="fr-FR" sz="2200" b="1" dirty="0">
                <a:solidFill>
                  <a:schemeClr val="accent5">
                    <a:lumMod val="75000"/>
                  </a:schemeClr>
                </a:solidFill>
              </a:rPr>
              <a:t>Un travail </a:t>
            </a:r>
            <a:r>
              <a:rPr lang="fr-FR" sz="2200" b="1" dirty="0" smtClean="0">
                <a:solidFill>
                  <a:schemeClr val="accent5">
                    <a:lumMod val="75000"/>
                  </a:schemeClr>
                </a:solidFill>
              </a:rPr>
              <a:t>précis sur </a:t>
            </a:r>
            <a:r>
              <a:rPr lang="fr-FR" sz="2200" b="1" dirty="0">
                <a:solidFill>
                  <a:schemeClr val="accent5">
                    <a:lumMod val="75000"/>
                  </a:schemeClr>
                </a:solidFill>
              </a:rPr>
              <a:t>les </a:t>
            </a:r>
            <a:r>
              <a:rPr lang="fr-FR" sz="2200" b="1" dirty="0" smtClean="0">
                <a:solidFill>
                  <a:schemeClr val="accent5">
                    <a:lumMod val="75000"/>
                  </a:schemeClr>
                </a:solidFill>
              </a:rPr>
              <a:t>nomenclatures</a:t>
            </a:r>
            <a:endParaRPr lang="fr-FR" sz="2200" b="1" dirty="0">
              <a:solidFill>
                <a:schemeClr val="accent5">
                  <a:lumMod val="75000"/>
                </a:schemeClr>
              </a:solidFill>
            </a:endParaRPr>
          </a:p>
          <a:p>
            <a:pPr marL="800100" lvl="1" indent="-342900" algn="just">
              <a:spcAft>
                <a:spcPts val="600"/>
              </a:spcAft>
              <a:buClr>
                <a:srgbClr val="014694"/>
              </a:buClr>
              <a:buFont typeface="Wingdings" panose="05000000000000000000" pitchFamily="2" charset="2"/>
              <a:buChar char="ü"/>
            </a:pPr>
            <a:r>
              <a:rPr lang="fr-FR" sz="2000" dirty="0" smtClean="0"/>
              <a:t>Définition de différents groupes de produits et sous-produits</a:t>
            </a:r>
          </a:p>
          <a:p>
            <a:pPr marL="800100" lvl="1" indent="-342900" algn="just">
              <a:spcAft>
                <a:spcPts val="600"/>
              </a:spcAft>
              <a:buClr>
                <a:srgbClr val="014694"/>
              </a:buClr>
              <a:buFont typeface="Wingdings" panose="05000000000000000000" pitchFamily="2" charset="2"/>
              <a:buChar char="ü"/>
            </a:pPr>
            <a:r>
              <a:rPr lang="fr-FR" sz="2000" dirty="0" smtClean="0"/>
              <a:t>Nomenclature constante sur la période traitée</a:t>
            </a:r>
          </a:p>
        </p:txBody>
      </p:sp>
    </p:spTree>
    <p:extLst>
      <p:ext uri="{BB962C8B-B14F-4D97-AF65-F5344CB8AC3E}">
        <p14:creationId xmlns:p14="http://schemas.microsoft.com/office/powerpoint/2010/main" val="317301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179397"/>
            <a:ext cx="9144000" cy="994172"/>
          </a:xfrm>
        </p:spPr>
        <p:txBody>
          <a:bodyPr>
            <a:normAutofit/>
          </a:bodyPr>
          <a:lstStyle/>
          <a:p>
            <a:pPr algn="ctr"/>
            <a:r>
              <a:rPr lang="fr-FR" sz="2800" b="1" dirty="0" smtClean="0">
                <a:solidFill>
                  <a:srgbClr val="C00000"/>
                </a:solidFill>
              </a:rPr>
              <a:t>2-</a:t>
            </a:r>
            <a:r>
              <a:rPr lang="fr-FR" sz="2800" b="1" dirty="0" smtClean="0"/>
              <a:t> Le commerce mondial </a:t>
            </a:r>
            <a:br>
              <a:rPr lang="fr-FR" sz="2800" b="1" dirty="0" smtClean="0"/>
            </a:br>
            <a:r>
              <a:rPr lang="fr-FR" sz="2800" b="1" dirty="0" smtClean="0"/>
              <a:t>de produits agricoles et agroalimentaires</a:t>
            </a:r>
            <a:endParaRPr lang="fr-FR" sz="2800" b="1" dirty="0"/>
          </a:p>
        </p:txBody>
      </p:sp>
      <p:sp>
        <p:nvSpPr>
          <p:cNvPr id="6" name="Espace réservé du numéro de diapositive 3"/>
          <p:cNvSpPr txBox="1">
            <a:spLocks/>
          </p:cNvSpPr>
          <p:nvPr/>
        </p:nvSpPr>
        <p:spPr>
          <a:xfrm>
            <a:off x="7053113" y="2074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11F9F44-45EE-4CCD-BD21-4F0087ED59B9}" type="slidenum">
              <a:rPr lang="fr-FR" smtClean="0"/>
              <a:pPr algn="r"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54002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15" y="81628"/>
            <a:ext cx="9130059" cy="648000"/>
          </a:xfrm>
        </p:spPr>
        <p:txBody>
          <a:bodyPr>
            <a:normAutofit fontScale="90000"/>
          </a:bodyPr>
          <a:lstStyle/>
          <a:p>
            <a:pPr algn="ctr"/>
            <a:r>
              <a:rPr lang="fr-FR" sz="2900" b="1" dirty="0" smtClean="0"/>
              <a:t>Le commerce mondial* de produits agricoles et agroalimentaires</a:t>
            </a:r>
            <a:br>
              <a:rPr lang="fr-FR" sz="2900" b="1" dirty="0" smtClean="0"/>
            </a:br>
            <a:r>
              <a:rPr lang="fr-FR" sz="2000" i="1" dirty="0" smtClean="0"/>
              <a:t>(Milliards d’euros courants entre 2000 et 2020)</a:t>
            </a:r>
            <a:endParaRPr lang="fr-FR" sz="2000" i="1" dirty="0"/>
          </a:p>
        </p:txBody>
      </p:sp>
      <p:sp>
        <p:nvSpPr>
          <p:cNvPr id="5" name="Espace réservé du numéro de diapositive 3"/>
          <p:cNvSpPr txBox="1">
            <a:spLocks/>
          </p:cNvSpPr>
          <p:nvPr/>
        </p:nvSpPr>
        <p:spPr>
          <a:xfrm>
            <a:off x="7053113" y="2074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11F9F44-45EE-4CCD-BD21-4F0087ED59B9}" type="slidenum">
              <a:rPr lang="fr-FR" smtClean="0"/>
              <a:pPr algn="r"/>
              <a:t>7</a:t>
            </a:fld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346510" y="798184"/>
            <a:ext cx="8373979" cy="52753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6758152" y="6067041"/>
            <a:ext cx="207784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Clr>
                <a:srgbClr val="CC00FF"/>
              </a:buClr>
              <a:buNone/>
            </a:pPr>
            <a:r>
              <a:rPr lang="fr-FR" sz="800" dirty="0" smtClean="0"/>
              <a:t>BACI </a:t>
            </a:r>
            <a:r>
              <a:rPr lang="fr-FR" sz="800" dirty="0"/>
              <a:t>/ Traitement INRAE, </a:t>
            </a:r>
            <a:r>
              <a:rPr lang="fr-FR" sz="800" dirty="0" smtClean="0"/>
              <a:t>SMART</a:t>
            </a:r>
            <a:endParaRPr lang="fr-FR" altLang="fr-FR" sz="8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258" y="861848"/>
            <a:ext cx="8160735" cy="5087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57504" y="6082806"/>
            <a:ext cx="207784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CC00FF"/>
              </a:buClr>
              <a:buNone/>
            </a:pPr>
            <a:r>
              <a:rPr lang="fr-FR" sz="800" dirty="0" smtClean="0"/>
              <a:t>(*) Hors commerce intra-UE-27</a:t>
            </a:r>
            <a:endParaRPr lang="fr-FR" altLang="fr-FR" sz="800" b="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093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15" y="81628"/>
            <a:ext cx="9130059" cy="648000"/>
          </a:xfrm>
        </p:spPr>
        <p:txBody>
          <a:bodyPr>
            <a:normAutofit fontScale="90000"/>
          </a:bodyPr>
          <a:lstStyle/>
          <a:p>
            <a:pPr algn="ctr"/>
            <a:r>
              <a:rPr lang="fr-FR" sz="2900" b="1" dirty="0" smtClean="0"/>
              <a:t>Le commerce mondial* de produits agricoles et agroalimentaires</a:t>
            </a:r>
            <a:br>
              <a:rPr lang="fr-FR" sz="2900" b="1" dirty="0" smtClean="0"/>
            </a:br>
            <a:r>
              <a:rPr lang="fr-FR" sz="2000" i="1" dirty="0" smtClean="0"/>
              <a:t>(Milliards d’euros en 2020 selon les types de produits)</a:t>
            </a:r>
            <a:endParaRPr lang="fr-FR" sz="2000" i="1" dirty="0"/>
          </a:p>
        </p:txBody>
      </p:sp>
      <p:sp>
        <p:nvSpPr>
          <p:cNvPr id="5" name="Espace réservé du numéro de diapositive 3"/>
          <p:cNvSpPr txBox="1">
            <a:spLocks/>
          </p:cNvSpPr>
          <p:nvPr/>
        </p:nvSpPr>
        <p:spPr>
          <a:xfrm>
            <a:off x="7053113" y="2074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11F9F44-45EE-4CCD-BD21-4F0087ED59B9}" type="slidenum">
              <a:rPr lang="fr-FR" smtClean="0"/>
              <a:pPr algn="r"/>
              <a:t>8</a:t>
            </a:fld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346510" y="798184"/>
            <a:ext cx="8373979" cy="52753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6758152" y="6067041"/>
            <a:ext cx="207784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Clr>
                <a:srgbClr val="CC00FF"/>
              </a:buClr>
              <a:buNone/>
            </a:pPr>
            <a:r>
              <a:rPr lang="fr-FR" sz="800" dirty="0" smtClean="0"/>
              <a:t>BACI </a:t>
            </a:r>
            <a:r>
              <a:rPr lang="fr-FR" sz="800" dirty="0"/>
              <a:t>/ Traitement INRAE, </a:t>
            </a:r>
            <a:r>
              <a:rPr lang="fr-FR" sz="800" dirty="0" smtClean="0"/>
              <a:t>SMART</a:t>
            </a:r>
            <a:endParaRPr lang="fr-FR" altLang="fr-FR" sz="8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57504" y="6082806"/>
            <a:ext cx="207784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CC00FF"/>
              </a:buClr>
              <a:buNone/>
            </a:pPr>
            <a:r>
              <a:rPr lang="fr-FR" sz="800" dirty="0" smtClean="0"/>
              <a:t>(*) Hors commerce intra-UE-27</a:t>
            </a:r>
            <a:endParaRPr lang="fr-FR" altLang="fr-FR" sz="8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903" y="877606"/>
            <a:ext cx="8229599" cy="5123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95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315" y="81628"/>
            <a:ext cx="9130059" cy="648000"/>
          </a:xfrm>
        </p:spPr>
        <p:txBody>
          <a:bodyPr>
            <a:normAutofit fontScale="90000"/>
          </a:bodyPr>
          <a:lstStyle/>
          <a:p>
            <a:pPr algn="ctr"/>
            <a:r>
              <a:rPr lang="fr-FR" sz="2900" b="1" dirty="0" smtClean="0"/>
              <a:t>Les 25 principaux exportateurs mondiaux </a:t>
            </a:r>
            <a:br>
              <a:rPr lang="fr-FR" sz="2900" b="1" dirty="0" smtClean="0"/>
            </a:br>
            <a:r>
              <a:rPr lang="fr-FR" sz="2900" b="1" dirty="0" smtClean="0"/>
              <a:t>de produits agricoles et agroalimentaires </a:t>
            </a:r>
            <a:r>
              <a:rPr lang="fr-FR" sz="2000" i="1" dirty="0" smtClean="0"/>
              <a:t>(Milliards d’euros en 2020)</a:t>
            </a:r>
            <a:endParaRPr lang="fr-FR" sz="2000" i="1" dirty="0"/>
          </a:p>
        </p:txBody>
      </p:sp>
      <p:sp>
        <p:nvSpPr>
          <p:cNvPr id="5" name="Espace réservé du numéro de diapositive 3"/>
          <p:cNvSpPr txBox="1">
            <a:spLocks/>
          </p:cNvSpPr>
          <p:nvPr/>
        </p:nvSpPr>
        <p:spPr>
          <a:xfrm>
            <a:off x="7053113" y="2074"/>
            <a:ext cx="2057400" cy="36512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E11F9F44-45EE-4CCD-BD21-4F0087ED59B9}" type="slidenum">
              <a:rPr lang="fr-FR" smtClean="0"/>
              <a:pPr algn="r"/>
              <a:t>9</a:t>
            </a:fld>
            <a:endParaRPr lang="fr-FR" dirty="0"/>
          </a:p>
        </p:txBody>
      </p:sp>
      <p:sp>
        <p:nvSpPr>
          <p:cNvPr id="3" name="Rectangle 2"/>
          <p:cNvSpPr/>
          <p:nvPr/>
        </p:nvSpPr>
        <p:spPr>
          <a:xfrm>
            <a:off x="346510" y="798184"/>
            <a:ext cx="8373979" cy="527535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6758152" y="6067041"/>
            <a:ext cx="207784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Clr>
                <a:srgbClr val="CC00FF"/>
              </a:buClr>
              <a:buNone/>
            </a:pPr>
            <a:r>
              <a:rPr lang="fr-FR" sz="800" dirty="0" smtClean="0"/>
              <a:t>BACI </a:t>
            </a:r>
            <a:r>
              <a:rPr lang="fr-FR" sz="800" dirty="0"/>
              <a:t>/ Traitement INRAE, </a:t>
            </a:r>
            <a:r>
              <a:rPr lang="fr-FR" sz="800" dirty="0" smtClean="0"/>
              <a:t>SMART</a:t>
            </a:r>
            <a:endParaRPr lang="fr-FR" altLang="fr-FR" sz="8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25973" y="6072296"/>
            <a:ext cx="207784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>
                <a:srgbClr val="CC00FF"/>
              </a:buClr>
              <a:buNone/>
            </a:pPr>
            <a:r>
              <a:rPr lang="fr-FR" sz="800" dirty="0" smtClean="0"/>
              <a:t>(*) Hors commerce intra-UE-27</a:t>
            </a:r>
            <a:endParaRPr lang="fr-FR" altLang="fr-FR" sz="800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8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922338"/>
            <a:ext cx="8181756" cy="495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3122723" y="4949825"/>
            <a:ext cx="3932237" cy="4603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>
                <a:srgbClr val="CC00FF"/>
              </a:buClr>
              <a:buFontTx/>
              <a:buNone/>
              <a:defRPr/>
            </a:pPr>
            <a:r>
              <a:rPr lang="fr-FR" altLang="fr-FR" sz="1200" b="0" dirty="0" smtClean="0">
                <a:solidFill>
                  <a:srgbClr val="000000"/>
                </a:solidFill>
              </a:rPr>
              <a:t>Les 10 premiers exportateurs = 61% du total mondial</a:t>
            </a:r>
          </a:p>
          <a:p>
            <a:pPr algn="ctr" eaLnBrk="1" hangingPunct="1">
              <a:spcBef>
                <a:spcPct val="0"/>
              </a:spcBef>
              <a:buClr>
                <a:srgbClr val="CC00FF"/>
              </a:buClr>
              <a:buFont typeface="Arial" panose="020B0604020202020204" pitchFamily="34" charset="0"/>
              <a:buNone/>
              <a:defRPr/>
            </a:pPr>
            <a:r>
              <a:rPr lang="fr-FR" altLang="fr-FR" sz="1200" b="0" dirty="0" smtClean="0">
                <a:solidFill>
                  <a:srgbClr val="000000"/>
                </a:solidFill>
              </a:rPr>
              <a:t>Les 25 premiers exportateurs = 85% du total mondial</a:t>
            </a:r>
          </a:p>
        </p:txBody>
      </p:sp>
      <p:cxnSp>
        <p:nvCxnSpPr>
          <p:cNvPr id="12" name="Connecteur droit avec flèche 11"/>
          <p:cNvCxnSpPr/>
          <p:nvPr/>
        </p:nvCxnSpPr>
        <p:spPr>
          <a:xfrm flipH="1">
            <a:off x="2730500" y="2919413"/>
            <a:ext cx="504825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3382963" y="2693988"/>
            <a:ext cx="2551112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CC00FF"/>
              </a:buClr>
              <a:buFontTx/>
              <a:buNone/>
              <a:defRPr/>
            </a:pPr>
            <a:r>
              <a:rPr lang="fr-FR" altLang="fr-FR" sz="1200" b="0" dirty="0" smtClean="0">
                <a:solidFill>
                  <a:schemeClr val="accent2">
                    <a:lumMod val="75000"/>
                  </a:schemeClr>
                </a:solidFill>
              </a:rPr>
              <a:t>11</a:t>
            </a:r>
            <a:r>
              <a:rPr lang="fr-FR" altLang="fr-FR" sz="1200" b="0" baseline="30000" dirty="0" smtClean="0">
                <a:solidFill>
                  <a:schemeClr val="accent2">
                    <a:lumMod val="75000"/>
                  </a:schemeClr>
                </a:solidFill>
              </a:rPr>
              <a:t>ème</a:t>
            </a:r>
            <a:r>
              <a:rPr lang="fr-FR" altLang="fr-FR" sz="1200" b="0" dirty="0" smtClean="0">
                <a:solidFill>
                  <a:schemeClr val="accent2">
                    <a:lumMod val="75000"/>
                  </a:schemeClr>
                </a:solidFill>
              </a:rPr>
              <a:t> rang : 27,5 milliards d’euros</a:t>
            </a:r>
            <a:br>
              <a:rPr lang="fr-FR" altLang="fr-FR" sz="1200" b="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fr-FR" altLang="fr-FR" sz="1200" b="0" dirty="0" smtClean="0">
                <a:solidFill>
                  <a:schemeClr val="accent2">
                    <a:lumMod val="75000"/>
                  </a:schemeClr>
                </a:solidFill>
              </a:rPr>
              <a:t> (2,5% du total mondial)</a:t>
            </a:r>
          </a:p>
        </p:txBody>
      </p:sp>
      <p:cxnSp>
        <p:nvCxnSpPr>
          <p:cNvPr id="14" name="Connecteur droit avec flèche 13"/>
          <p:cNvCxnSpPr/>
          <p:nvPr/>
        </p:nvCxnSpPr>
        <p:spPr>
          <a:xfrm flipH="1">
            <a:off x="2555875" y="4016375"/>
            <a:ext cx="504825" cy="0"/>
          </a:xfrm>
          <a:prstGeom prst="straightConnector1">
            <a:avLst/>
          </a:prstGeom>
          <a:ln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3208338" y="3806825"/>
            <a:ext cx="295910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>
                <a:srgbClr val="CC00FF"/>
              </a:buClr>
              <a:buFontTx/>
              <a:buNone/>
              <a:defRPr/>
            </a:pPr>
            <a:r>
              <a:rPr lang="fr-FR" altLang="fr-FR" sz="1200" b="0" dirty="0" smtClean="0">
                <a:solidFill>
                  <a:schemeClr val="accent2">
                    <a:lumMod val="75000"/>
                  </a:schemeClr>
                </a:solidFill>
              </a:rPr>
              <a:t>17</a:t>
            </a:r>
            <a:r>
              <a:rPr lang="fr-FR" altLang="fr-FR" sz="1200" b="0" baseline="30000" dirty="0" smtClean="0">
                <a:solidFill>
                  <a:schemeClr val="accent2">
                    <a:lumMod val="75000"/>
                  </a:schemeClr>
                </a:solidFill>
              </a:rPr>
              <a:t>ème</a:t>
            </a:r>
            <a:r>
              <a:rPr lang="fr-FR" altLang="fr-FR" sz="1200" b="0" dirty="0" smtClean="0">
                <a:solidFill>
                  <a:schemeClr val="accent2">
                    <a:lumMod val="75000"/>
                  </a:schemeClr>
                </a:solidFill>
              </a:rPr>
              <a:t> rang : 20,7 milliards d’euros </a:t>
            </a:r>
            <a:br>
              <a:rPr lang="fr-FR" altLang="fr-FR" sz="1200" b="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fr-FR" altLang="fr-FR" sz="1200" b="0" dirty="0" smtClean="0">
                <a:solidFill>
                  <a:schemeClr val="accent2">
                    <a:lumMod val="75000"/>
                  </a:schemeClr>
                </a:solidFill>
              </a:rPr>
              <a:t>(1,9% du total mondial)</a:t>
            </a:r>
          </a:p>
        </p:txBody>
      </p:sp>
      <p:pic>
        <p:nvPicPr>
          <p:cNvPr id="16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4825" y="1019175"/>
            <a:ext cx="669925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2988" y="992188"/>
            <a:ext cx="500062" cy="28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013" y="2787650"/>
            <a:ext cx="387350" cy="25876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Imag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898900"/>
            <a:ext cx="398463" cy="266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021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2642</TotalTime>
  <Words>956</Words>
  <Application>Microsoft Office PowerPoint</Application>
  <PresentationFormat>Affichage à l'écran (4:3)</PresentationFormat>
  <Paragraphs>121</Paragraphs>
  <Slides>23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8" baseType="lpstr">
      <vt:lpstr>Arial</vt:lpstr>
      <vt:lpstr>Calibri</vt:lpstr>
      <vt:lpstr>Calibri Light</vt:lpstr>
      <vt:lpstr>Wingdings</vt:lpstr>
      <vt:lpstr>Thème Office</vt:lpstr>
      <vt:lpstr> Le commerce extérieur de l’UE-27  en produits agricoles et agroalimentaires </vt:lpstr>
      <vt:lpstr>Plan</vt:lpstr>
      <vt:lpstr>Introduction</vt:lpstr>
      <vt:lpstr>1- Quelques éléments de méthode</vt:lpstr>
      <vt:lpstr>Outil et méthode</vt:lpstr>
      <vt:lpstr>2- Le commerce mondial  de produits agricoles et agroalimentaires</vt:lpstr>
      <vt:lpstr>Le commerce mondial* de produits agricoles et agroalimentaires (Milliards d’euros courants entre 2000 et 2020)</vt:lpstr>
      <vt:lpstr>Le commerce mondial* de produits agricoles et agroalimentaires (Milliards d’euros en 2020 selon les types de produits)</vt:lpstr>
      <vt:lpstr>Les 25 principaux exportateurs mondiaux  de produits agricoles et agroalimentaires (Milliards d’euros en 2020)</vt:lpstr>
      <vt:lpstr>Les 25 principaux importateurs mondiaux  de produits agricoles et agroalimentaires (Milliards d’euros en 2020)</vt:lpstr>
      <vt:lpstr>Le poids de l’UE-27 dans les exportations et les importations mondiales de produits agricoles et agroalimentaires (%)</vt:lpstr>
      <vt:lpstr>Le poids de l’UE-27 dans le commerce mondial (% en 2021)</vt:lpstr>
      <vt:lpstr>Le solde commercial en produits agricoles et agroalimentaires  dans plusieurs pays du monde (Milliards d’euros en 2020)</vt:lpstr>
      <vt:lpstr>3- Les échanges de l’UE-27  en produits agricoles et agroalimentaires</vt:lpstr>
      <vt:lpstr>Les échanges de l’UE-27 en produits agricoles et agroalimentaires (Milliards d’euros courants entre 2000 et 2021)</vt:lpstr>
      <vt:lpstr>Le solde agroalimentaire de l’UE-27 selon les produits (Milliards d’euros en 2021)</vt:lpstr>
      <vt:lpstr>Le solde agroalimentaire de l’UE-27 en produits animaux (Milliards d’euros courants entre 2000 et 2021)</vt:lpstr>
      <vt:lpstr>Le solde agroalimentaire de l’UE-27 avec plusieurs pays (Milliards d’euros courants entre 2010 et 2020)</vt:lpstr>
      <vt:lpstr>Les exportations des Etats membres de l’UE-27 vers la Chine (Milliards d’euros courants entre 2000 et 2021)</vt:lpstr>
      <vt:lpstr>Le solde agroalimentaire de l’UE-27 avec plusieurs pays (Milliards d’euros courants entre 2010 et 2020)</vt:lpstr>
      <vt:lpstr>Conclusion</vt:lpstr>
      <vt:lpstr>Conclusion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Benoit Florence</dc:creator>
  <cp:lastModifiedBy>Vincent Chatellier</cp:lastModifiedBy>
  <cp:revision>326</cp:revision>
  <dcterms:created xsi:type="dcterms:W3CDTF">2020-09-24T09:59:57Z</dcterms:created>
  <dcterms:modified xsi:type="dcterms:W3CDTF">2023-01-03T15:43:32Z</dcterms:modified>
</cp:coreProperties>
</file>