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7" r:id="rId3"/>
    <p:sldId id="291" r:id="rId4"/>
    <p:sldId id="296" r:id="rId5"/>
    <p:sldId id="261" r:id="rId6"/>
    <p:sldId id="284" r:id="rId7"/>
    <p:sldId id="307" r:id="rId8"/>
    <p:sldId id="297" r:id="rId9"/>
    <p:sldId id="309" r:id="rId10"/>
    <p:sldId id="298" r:id="rId11"/>
    <p:sldId id="308" r:id="rId12"/>
    <p:sldId id="294" r:id="rId13"/>
    <p:sldId id="299" r:id="rId14"/>
    <p:sldId id="311" r:id="rId15"/>
    <p:sldId id="300" r:id="rId16"/>
    <p:sldId id="301" r:id="rId17"/>
    <p:sldId id="302" r:id="rId18"/>
    <p:sldId id="306" r:id="rId19"/>
    <p:sldId id="303" r:id="rId20"/>
    <p:sldId id="304" r:id="rId21"/>
    <p:sldId id="310" r:id="rId22"/>
    <p:sldId id="305" r:id="rId23"/>
    <p:sldId id="283" r:id="rId24"/>
    <p:sldId id="290" r:id="rId25"/>
    <p:sldId id="28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4"/>
    <a:srgbClr val="EDEAE4"/>
    <a:srgbClr val="00FFFF"/>
    <a:srgbClr val="FABDBC"/>
    <a:srgbClr val="F9A7A5"/>
    <a:srgbClr val="5C79BB"/>
    <a:srgbClr val="009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3979" autoAdjust="0"/>
  </p:normalViewPr>
  <p:slideViewPr>
    <p:cSldViewPr snapToGrid="0" showGuides="1">
      <p:cViewPr varScale="1">
        <p:scale>
          <a:sx n="61" d="100"/>
          <a:sy n="61" d="100"/>
        </p:scale>
        <p:origin x="128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652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C1653-2A4B-4AA8-A3FC-28D257C418E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526A-30DA-4436-B6BF-B48E90A0F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7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2B9A9-28B9-43CF-AE5E-C824D4BF4D25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A201-9131-48E4-BE63-736970080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33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14694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C79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Auteur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007"/>
            <a:ext cx="7886700" cy="44090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49604"/>
            <a:ext cx="7886700" cy="1021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1007"/>
            <a:ext cx="7886700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87C1-8A67-4C24-99A8-ED148EA83AB9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1"/>
            <a:ext cx="9144000" cy="501649"/>
          </a:xfrm>
          <a:prstGeom prst="rect">
            <a:avLst/>
          </a:prstGeom>
          <a:solidFill>
            <a:srgbClr val="0099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973180" y="6474011"/>
            <a:ext cx="684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>
                <a:solidFill>
                  <a:schemeClr val="bg1"/>
                </a:solidFill>
              </a:rPr>
              <a:t>16</a:t>
            </a:r>
            <a:r>
              <a:rPr lang="fr-FR" sz="1200" baseline="30000" dirty="0" smtClean="0">
                <a:solidFill>
                  <a:schemeClr val="bg1"/>
                </a:solidFill>
              </a:rPr>
              <a:t>èmes</a:t>
            </a:r>
            <a:r>
              <a:rPr lang="fr-FR" sz="1200" dirty="0" smtClean="0">
                <a:solidFill>
                  <a:schemeClr val="bg1"/>
                </a:solidFill>
              </a:rPr>
              <a:t> JRSS</a:t>
            </a:r>
            <a:r>
              <a:rPr lang="fr-FR" sz="1200" baseline="0" dirty="0" smtClean="0">
                <a:solidFill>
                  <a:schemeClr val="bg1"/>
                </a:solidFill>
              </a:rPr>
              <a:t> - Clermont-Ferrand</a:t>
            </a:r>
            <a:r>
              <a:rPr lang="fr-FR" sz="1200" dirty="0" smtClean="0">
                <a:solidFill>
                  <a:schemeClr val="bg1"/>
                </a:solidFill>
              </a:rPr>
              <a:t> - 15 et 16 Décembre 2022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748" y="6477790"/>
            <a:ext cx="191431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46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88758" y="2036566"/>
            <a:ext cx="8566483" cy="1775038"/>
          </a:xfrm>
          <a:ln w="19050"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300" dirty="0" smtClean="0"/>
              <a:t>Les </a:t>
            </a:r>
            <a:r>
              <a:rPr lang="fr-FR" sz="3300" dirty="0"/>
              <a:t>échanges mondiaux, européens et français </a:t>
            </a:r>
            <a:r>
              <a:rPr lang="fr-FR" sz="3300" dirty="0" smtClean="0"/>
              <a:t>d’oléagineux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200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-57750" y="4340425"/>
            <a:ext cx="9150221" cy="464347"/>
          </a:xfrm>
        </p:spPr>
        <p:txBody>
          <a:bodyPr/>
          <a:lstStyle/>
          <a:p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Vincent Chatellier</a:t>
            </a:r>
            <a:r>
              <a:rPr lang="fr-FR" sz="1800" baseline="30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fr-FR" sz="1800" baseline="30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" y="5396421"/>
            <a:ext cx="9163250" cy="32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1469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(1) INRAE, </a:t>
            </a:r>
            <a:r>
              <a:rPr lang="fr-FR" sz="1400" dirty="0" smtClean="0"/>
              <a:t>UMR SMART, 44000 Nantes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22" y="174805"/>
            <a:ext cx="5849083" cy="14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/>
              <a:t>Les 5 principaux </a:t>
            </a:r>
            <a:r>
              <a:rPr lang="fr-FR" sz="2900" b="1" dirty="0" smtClean="0"/>
              <a:t>importateurs d’oléagineux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(Milliards d’euros courants en 2000, 2010 et 2021)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BACI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6" y="767990"/>
            <a:ext cx="8280936" cy="52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/>
              <a:t>Les </a:t>
            </a:r>
            <a:r>
              <a:rPr lang="fr-FR" sz="2900" b="1" dirty="0" smtClean="0"/>
              <a:t>10 </a:t>
            </a:r>
            <a:r>
              <a:rPr lang="fr-FR" sz="2900" b="1" dirty="0"/>
              <a:t>principaux </a:t>
            </a:r>
            <a:r>
              <a:rPr lang="fr-FR" sz="2900" b="1" dirty="0" smtClean="0"/>
              <a:t>importateurs de fèves de soja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(Millions de tonnes entre 2000 et 2020)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BACI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5" y="739386"/>
            <a:ext cx="8248851" cy="52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79397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2-</a:t>
            </a:r>
            <a:r>
              <a:rPr lang="fr-FR" sz="2800" b="1" dirty="0" smtClean="0"/>
              <a:t> Les </a:t>
            </a:r>
            <a:r>
              <a:rPr lang="fr-FR" sz="2800" b="1" dirty="0"/>
              <a:t>échanges d’oléagineux dans </a:t>
            </a:r>
            <a:r>
              <a:rPr lang="fr-FR" sz="2800" b="1" dirty="0" smtClean="0"/>
              <a:t>l’UE-27</a:t>
            </a:r>
            <a:endParaRPr lang="fr-FR" sz="2800" b="1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4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 </a:t>
            </a:r>
            <a:r>
              <a:rPr lang="fr-FR" sz="2900" b="1" dirty="0"/>
              <a:t>solde commercial de l’UE-27 en </a:t>
            </a:r>
            <a:r>
              <a:rPr lang="fr-FR" sz="2900" b="1" dirty="0" smtClean="0"/>
              <a:t>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(Milliards d’euros courants </a:t>
            </a:r>
            <a:r>
              <a:rPr lang="fr-FR" sz="2000" i="1" dirty="0" smtClean="0"/>
              <a:t>entre 2000 et 2021)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COMEXT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1396" y="3293265"/>
            <a:ext cx="36143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1600" u="sng" dirty="0" smtClean="0">
                <a:solidFill>
                  <a:schemeClr val="accent5">
                    <a:lumMod val="75000"/>
                  </a:schemeClr>
                </a:solidFill>
              </a:rPr>
              <a:t>Solde de l’UE-27 Oléagineux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endParaRPr lang="fr-FR" altLang="fr-F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2021 = -21,3 milliards d’euros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2010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= -</a:t>
            </a: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14,5 milliards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d’euros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2000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-7,2 milliards d’euros</a:t>
            </a:r>
            <a:endParaRPr lang="fr-FR" alt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4" y="755606"/>
            <a:ext cx="8219090" cy="52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 </a:t>
            </a:r>
            <a:r>
              <a:rPr lang="fr-FR" sz="2900" b="1" dirty="0"/>
              <a:t>solde commercial de l’UE-27 en </a:t>
            </a:r>
            <a:r>
              <a:rPr lang="fr-FR" sz="2900" b="1" dirty="0" smtClean="0"/>
              <a:t>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(Milliards d’euros courants en 2000, 2010 et 2021)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COMEXT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53" y="741145"/>
            <a:ext cx="8218909" cy="5274644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1396" y="3293265"/>
            <a:ext cx="36143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1600" u="sng" dirty="0" smtClean="0">
                <a:solidFill>
                  <a:schemeClr val="accent5">
                    <a:lumMod val="75000"/>
                  </a:schemeClr>
                </a:solidFill>
              </a:rPr>
              <a:t>Solde de l’UE-27 Oléagineux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endParaRPr lang="fr-FR" altLang="fr-F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2021 = -21,3 milliards d’euros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2010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= -</a:t>
            </a: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14,6 milliards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d’euros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2000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-7,3 milliards d’euros</a:t>
            </a:r>
            <a:endParaRPr lang="fr-FR" alt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Les </a:t>
            </a:r>
            <a:r>
              <a:rPr lang="fr-FR" sz="2900" b="1" dirty="0"/>
              <a:t>fournisseurs de l’UE-27 en </a:t>
            </a:r>
            <a:r>
              <a:rPr lang="fr-FR" sz="2900" b="1" dirty="0" smtClean="0"/>
              <a:t>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(% </a:t>
            </a:r>
            <a:r>
              <a:rPr lang="fr-FR" sz="2000" i="1" dirty="0"/>
              <a:t>des importations en valeur de l’UE-27 entre 2000 et </a:t>
            </a:r>
            <a:r>
              <a:rPr lang="fr-FR" sz="2000" i="1" dirty="0" smtClean="0"/>
              <a:t>2021)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COMEXT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8" y="786170"/>
            <a:ext cx="8206304" cy="52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Les </a:t>
            </a:r>
            <a:r>
              <a:rPr lang="fr-FR" sz="2900" b="1" dirty="0"/>
              <a:t>importations de l’UE-27 en </a:t>
            </a:r>
            <a:r>
              <a:rPr lang="fr-FR" sz="2900" b="1" dirty="0" smtClean="0"/>
              <a:t>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/>
              <a:t>(Milliards d’euros en 2021 selon les fournisseurs et les types de </a:t>
            </a:r>
            <a:r>
              <a:rPr lang="fr-FR" sz="2000" i="1" dirty="0" smtClean="0"/>
              <a:t>produits)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COMEXT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779113"/>
            <a:ext cx="8271113" cy="52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Les </a:t>
            </a:r>
            <a:r>
              <a:rPr lang="fr-FR" sz="2900" b="1" dirty="0"/>
              <a:t>importations de l’UE-27 </a:t>
            </a:r>
            <a:r>
              <a:rPr lang="fr-FR" sz="2900" b="1" dirty="0" smtClean="0"/>
              <a:t>en </a:t>
            </a:r>
            <a:r>
              <a:rPr lang="fr-FR" sz="2900" b="1" dirty="0"/>
              <a:t>soja (en volume</a:t>
            </a:r>
            <a:r>
              <a:rPr lang="fr-FR" sz="2900" b="1" dirty="0" smtClean="0"/>
              <a:t>)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/>
              <a:t>(Millions de tonnes entre 2000 et </a:t>
            </a:r>
            <a:r>
              <a:rPr lang="fr-FR" sz="2000" i="1" dirty="0" smtClean="0"/>
              <a:t>2021)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17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COMEXT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58" y="933652"/>
            <a:ext cx="8142803" cy="48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79397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3-</a:t>
            </a:r>
            <a:r>
              <a:rPr lang="fr-FR" sz="2800" b="1" dirty="0" smtClean="0"/>
              <a:t> Les </a:t>
            </a:r>
            <a:r>
              <a:rPr lang="fr-FR" sz="2800" b="1" dirty="0"/>
              <a:t>échanges d’oléagineux </a:t>
            </a:r>
            <a:r>
              <a:rPr lang="fr-FR" sz="2800" b="1" dirty="0" smtClean="0"/>
              <a:t>de la France</a:t>
            </a:r>
            <a:endParaRPr lang="fr-FR" sz="2800" b="1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0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Les </a:t>
            </a:r>
            <a:r>
              <a:rPr lang="fr-FR" sz="2900" b="1" dirty="0"/>
              <a:t>exportations de la France en </a:t>
            </a:r>
            <a:r>
              <a:rPr lang="fr-FR" sz="2900" b="1" dirty="0" smtClean="0"/>
              <a:t>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/>
              <a:t>(Millions d’euros courants entre 2000 et 2021 selon les types de </a:t>
            </a:r>
            <a:r>
              <a:rPr lang="fr-FR" sz="2000" i="1" dirty="0" smtClean="0"/>
              <a:t>produits)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19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Douanes Françaises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2" y="757295"/>
            <a:ext cx="8235180" cy="52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40" y="81628"/>
            <a:ext cx="9130059" cy="521287"/>
          </a:xfrm>
        </p:spPr>
        <p:txBody>
          <a:bodyPr>
            <a:normAutofit/>
          </a:bodyPr>
          <a:lstStyle/>
          <a:p>
            <a:pPr algn="ctr"/>
            <a:r>
              <a:rPr lang="fr-FR" sz="2600" b="1" dirty="0" smtClean="0"/>
              <a:t>Plan</a:t>
            </a:r>
            <a:endParaRPr lang="fr-FR" sz="2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66274" y="1257982"/>
            <a:ext cx="78734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200"/>
              </a:spcAft>
              <a:buClr>
                <a:srgbClr val="014694"/>
              </a:buClr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Introduction : </a:t>
            </a:r>
            <a:r>
              <a:rPr lang="fr-FR" sz="2400" dirty="0" smtClean="0"/>
              <a:t>problématique et méthode</a:t>
            </a:r>
          </a:p>
          <a:p>
            <a:pPr algn="just">
              <a:spcAft>
                <a:spcPts val="4200"/>
              </a:spcAft>
              <a:buClr>
                <a:srgbClr val="014694"/>
              </a:buClr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1- </a:t>
            </a:r>
            <a:r>
              <a:rPr lang="fr-FR" sz="2400" dirty="0" smtClean="0"/>
              <a:t>Les échanges d’oléagineux dans le monde</a:t>
            </a:r>
          </a:p>
          <a:p>
            <a:pPr algn="just">
              <a:spcAft>
                <a:spcPts val="4200"/>
              </a:spcAft>
              <a:buClr>
                <a:srgbClr val="014694"/>
              </a:buClr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2-</a:t>
            </a:r>
            <a:r>
              <a:rPr lang="fr-FR" sz="2400" dirty="0" smtClean="0"/>
              <a:t> Les </a:t>
            </a:r>
            <a:r>
              <a:rPr lang="fr-FR" sz="2400" dirty="0"/>
              <a:t>échanges d’oléagineux dans </a:t>
            </a:r>
            <a:r>
              <a:rPr lang="fr-FR" sz="2400" dirty="0" smtClean="0"/>
              <a:t>l’UE-27</a:t>
            </a:r>
          </a:p>
          <a:p>
            <a:pPr algn="just">
              <a:spcAft>
                <a:spcPts val="4200"/>
              </a:spcAft>
              <a:buClr>
                <a:srgbClr val="014694"/>
              </a:buClr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3-</a:t>
            </a:r>
            <a:r>
              <a:rPr lang="fr-FR" sz="2400" dirty="0"/>
              <a:t> </a:t>
            </a:r>
            <a:r>
              <a:rPr lang="fr-FR" sz="2400" dirty="0" smtClean="0"/>
              <a:t>Les </a:t>
            </a:r>
            <a:r>
              <a:rPr lang="fr-FR" sz="2400" dirty="0"/>
              <a:t>échanges d’oléagineux </a:t>
            </a:r>
            <a:r>
              <a:rPr lang="fr-FR" sz="2400" dirty="0" smtClean="0"/>
              <a:t>en France</a:t>
            </a:r>
            <a:endParaRPr lang="fr-FR" sz="2400" dirty="0"/>
          </a:p>
          <a:p>
            <a:pPr algn="just">
              <a:spcAft>
                <a:spcPts val="1200"/>
              </a:spcAft>
              <a:buClr>
                <a:srgbClr val="014694"/>
              </a:buClr>
            </a:pP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0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Les importations de la France en 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(Millions d’euros courants entre 2000 et 2021 selon les types de produits)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20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Douanes Françaises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6" y="807989"/>
            <a:ext cx="8155610" cy="52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 solde commercial de la </a:t>
            </a:r>
            <a:r>
              <a:rPr lang="fr-FR" sz="2900" b="1" dirty="0" smtClean="0"/>
              <a:t>France en </a:t>
            </a:r>
            <a:r>
              <a:rPr lang="fr-FR" sz="2900" b="1" dirty="0" smtClean="0"/>
              <a:t>oléagineux en 2021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(Millions d’euros </a:t>
            </a:r>
            <a:r>
              <a:rPr lang="fr-FR" sz="2000" i="1" dirty="0" smtClean="0"/>
              <a:t>selon </a:t>
            </a:r>
            <a:r>
              <a:rPr lang="fr-FR" sz="2000" i="1" dirty="0" smtClean="0"/>
              <a:t>les types de produits)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21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Douanes Françaises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2" y="728256"/>
            <a:ext cx="8208581" cy="525213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81299" y="1653651"/>
            <a:ext cx="36143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1600" u="sng" dirty="0" smtClean="0">
                <a:solidFill>
                  <a:schemeClr val="accent5">
                    <a:lumMod val="75000"/>
                  </a:schemeClr>
                </a:solidFill>
              </a:rPr>
              <a:t>Solde de la France en Oléagineux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endParaRPr lang="fr-FR" altLang="fr-F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2021 = -1,8 milliard d’euros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2010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= -</a:t>
            </a: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1,6 milliard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d’euros</a:t>
            </a:r>
          </a:p>
          <a:p>
            <a:pPr>
              <a:spcBef>
                <a:spcPct val="0"/>
              </a:spcBef>
              <a:buClr>
                <a:srgbClr val="CC00FF"/>
              </a:buClr>
              <a:buNone/>
            </a:pP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2000 </a:t>
            </a:r>
            <a:r>
              <a:rPr lang="fr-FR" altLang="fr-FR" sz="16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fr-FR" altLang="fr-FR" sz="1600" dirty="0" smtClean="0">
                <a:solidFill>
                  <a:schemeClr val="accent5">
                    <a:lumMod val="75000"/>
                  </a:schemeClr>
                </a:solidFill>
              </a:rPr>
              <a:t>-0,8 milliard d’euros</a:t>
            </a:r>
            <a:endParaRPr lang="fr-FR" alt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/>
              <a:t>Les importations de la France en fèves et en tourteaux de </a:t>
            </a:r>
            <a:r>
              <a:rPr lang="fr-FR" sz="2900" b="1" dirty="0" smtClean="0"/>
              <a:t>soja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(Millions </a:t>
            </a:r>
            <a:r>
              <a:rPr lang="fr-FR" sz="2000" i="1" dirty="0"/>
              <a:t>de tonnes entre 2000 et 2021</a:t>
            </a:r>
            <a:r>
              <a:rPr lang="fr-FR" sz="2000" i="1" dirty="0" smtClean="0"/>
              <a:t>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22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Douanes Françaises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55" y="737083"/>
            <a:ext cx="8241757" cy="52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77276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Conclusion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5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40" y="81628"/>
            <a:ext cx="9130059" cy="521287"/>
          </a:xfrm>
        </p:spPr>
        <p:txBody>
          <a:bodyPr>
            <a:normAutofit/>
          </a:bodyPr>
          <a:lstStyle/>
          <a:p>
            <a:pPr algn="ctr"/>
            <a:r>
              <a:rPr lang="fr-FR" sz="2600" b="1" dirty="0" smtClean="0"/>
              <a:t>Conclusion</a:t>
            </a:r>
            <a:endParaRPr lang="fr-FR" sz="2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3784" y="844095"/>
            <a:ext cx="865124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Les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principaux moteurs du marché des oléagineux</a:t>
            </a:r>
          </a:p>
          <a:p>
            <a:pPr marL="8001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Une offre abondante de soja (surtout OGM) sur le continent américain.</a:t>
            </a:r>
          </a:p>
          <a:p>
            <a:pPr marL="8001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Des exportations </a:t>
            </a:r>
            <a:r>
              <a:rPr lang="fr-FR" dirty="0" smtClean="0"/>
              <a:t>massives </a:t>
            </a:r>
            <a:r>
              <a:rPr lang="fr-FR" dirty="0"/>
              <a:t>d’huile de palme </a:t>
            </a:r>
            <a:r>
              <a:rPr lang="fr-FR" dirty="0" smtClean="0"/>
              <a:t>par l’Indonésie </a:t>
            </a:r>
            <a:r>
              <a:rPr lang="fr-FR" dirty="0"/>
              <a:t>et </a:t>
            </a:r>
            <a:r>
              <a:rPr lang="fr-FR" dirty="0" smtClean="0"/>
              <a:t>la</a:t>
            </a:r>
            <a:r>
              <a:rPr lang="fr-FR" dirty="0" smtClean="0"/>
              <a:t> </a:t>
            </a:r>
            <a:r>
              <a:rPr lang="fr-FR" dirty="0"/>
              <a:t>Malaisie.</a:t>
            </a:r>
          </a:p>
          <a:p>
            <a:pPr marL="8001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Le poids écrasant de la Chine dans les importations</a:t>
            </a:r>
            <a:r>
              <a:rPr lang="fr-FR" sz="1400" dirty="0" smtClean="0"/>
              <a:t>.</a:t>
            </a:r>
            <a:endParaRPr lang="fr-FR" sz="1400" dirty="0"/>
          </a:p>
          <a:p>
            <a:pPr marL="800100" lvl="1" indent="-342900" algn="just">
              <a:spcAft>
                <a:spcPts val="30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Un déficit structurel de l’UE-27 (-21,3 milliards d’euros en 2021</a:t>
            </a:r>
            <a:r>
              <a:rPr lang="fr-FR" dirty="0" smtClean="0"/>
              <a:t>).</a:t>
            </a:r>
          </a:p>
          <a:p>
            <a:pPr marL="342900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L’UE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et la France sont lourdement déficitaires en oléagineux, en dépit :</a:t>
            </a:r>
          </a:p>
          <a:p>
            <a:pPr marL="8001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De la baisse des effectifs de bovins (surtout des vaches laitières).</a:t>
            </a:r>
          </a:p>
          <a:p>
            <a:pPr marL="8001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Du développement de la culture du colza (en lien avec les biocarburants)</a:t>
            </a:r>
          </a:p>
          <a:p>
            <a:pPr marL="8001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Des alternatives techniques envisagées pour nourrir autrement les animaux.</a:t>
            </a:r>
          </a:p>
          <a:p>
            <a:pPr marL="800100" lvl="1" indent="-342900" algn="just"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Des politiques publiques déployées pour stimuler la production </a:t>
            </a:r>
            <a:r>
              <a:rPr lang="fr-FR" dirty="0" smtClean="0"/>
              <a:t>intérieure.</a:t>
            </a:r>
          </a:p>
          <a:p>
            <a:pPr marL="3429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1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Des ruptures possibles pour ces dynamiques d’ici 10 ou 20 ans ?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 algn="just">
              <a:buClr>
                <a:srgbClr val="014694"/>
              </a:buClr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5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25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394636"/>
            <a:ext cx="8338790" cy="56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40" y="81628"/>
            <a:ext cx="9130059" cy="521287"/>
          </a:xfrm>
        </p:spPr>
        <p:txBody>
          <a:bodyPr>
            <a:normAutofit/>
          </a:bodyPr>
          <a:lstStyle/>
          <a:p>
            <a:pPr algn="ctr"/>
            <a:r>
              <a:rPr lang="fr-FR" sz="2600" b="1" dirty="0" smtClean="0"/>
              <a:t>Introduction</a:t>
            </a:r>
            <a:endParaRPr lang="fr-FR" sz="2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3784" y="844095"/>
            <a:ext cx="86512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Les 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principaux oléagineux cultivés </a:t>
            </a:r>
            <a:r>
              <a:rPr lang="fr-FR" sz="2200" dirty="0"/>
              <a:t>dans le monde sont :</a:t>
            </a:r>
          </a:p>
          <a:p>
            <a:pPr marL="800100" lvl="1" indent="-342900" algn="just">
              <a:spcAft>
                <a:spcPts val="24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 soja, le colza, le tournesol, le palme, l’arachide, etc</a:t>
            </a:r>
            <a:r>
              <a:rPr lang="fr-FR" sz="2000" dirty="0" smtClean="0"/>
              <a:t>.</a:t>
            </a:r>
          </a:p>
          <a:p>
            <a:pPr marL="342900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Les 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fruits et les graines issus de ces cultures sont valorisés </a:t>
            </a: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fr-FR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 algn="just"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Huiles pour l’alimentation </a:t>
            </a:r>
            <a:r>
              <a:rPr lang="fr-FR" sz="2000" dirty="0" smtClean="0"/>
              <a:t>humaine</a:t>
            </a:r>
          </a:p>
          <a:p>
            <a:pPr marL="800100" lvl="1" indent="-342900" algn="just"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Oléochimie</a:t>
            </a:r>
          </a:p>
          <a:p>
            <a:pPr marL="800100" lvl="1" indent="-342900" algn="just"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Biocarburant</a:t>
            </a:r>
            <a:endParaRPr lang="fr-FR" sz="2000" dirty="0"/>
          </a:p>
          <a:p>
            <a:pPr marL="800100" lvl="1" indent="-342900" algn="just">
              <a:spcAft>
                <a:spcPts val="24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Tourteaux riches en protéines pour l’alimentation </a:t>
            </a:r>
            <a:r>
              <a:rPr lang="fr-FR" sz="2000" dirty="0" smtClean="0"/>
              <a:t>animale, etc.</a:t>
            </a:r>
          </a:p>
          <a:p>
            <a:pPr marL="342900" indent="-342900" algn="just">
              <a:spcAft>
                <a:spcPts val="12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Le marché des oléagineux doit donc être appréhendé</a:t>
            </a:r>
            <a:r>
              <a:rPr lang="fr-FR" sz="2200" dirty="0"/>
              <a:t> en considérant </a:t>
            </a:r>
            <a:r>
              <a:rPr lang="fr-FR" sz="2200" dirty="0" smtClean="0"/>
              <a:t>:</a:t>
            </a:r>
            <a:endParaRPr lang="fr-FR" sz="2200" dirty="0"/>
          </a:p>
          <a:p>
            <a:pPr marL="800100" lvl="1" indent="-342900" algn="just"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Les </a:t>
            </a:r>
            <a:r>
              <a:rPr lang="fr-FR" sz="2000" dirty="0" smtClean="0"/>
              <a:t>graines</a:t>
            </a:r>
            <a:endParaRPr lang="fr-FR" sz="2000" dirty="0"/>
          </a:p>
          <a:p>
            <a:pPr marL="800100" lvl="1" indent="-342900" algn="just"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Les </a:t>
            </a:r>
            <a:r>
              <a:rPr lang="fr-FR" sz="2000" dirty="0" smtClean="0"/>
              <a:t>tourteaux</a:t>
            </a:r>
            <a:endParaRPr lang="fr-FR" sz="2000" dirty="0"/>
          </a:p>
          <a:p>
            <a:pPr marL="800100" lvl="1" indent="-342900" algn="just">
              <a:spcAft>
                <a:spcPts val="18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Les </a:t>
            </a:r>
            <a:r>
              <a:rPr lang="fr-FR" sz="2000" dirty="0" smtClean="0"/>
              <a:t>huiles</a:t>
            </a:r>
          </a:p>
          <a:p>
            <a:pPr marL="1257300" lvl="2" indent="-342900" algn="just">
              <a:spcAft>
                <a:spcPts val="600"/>
              </a:spcAft>
              <a:buClr>
                <a:srgbClr val="014694"/>
              </a:buClr>
              <a:buFont typeface="Wingdings" panose="05000000000000000000" pitchFamily="2" charset="2"/>
              <a:buChar char="v"/>
            </a:pPr>
            <a:r>
              <a:rPr lang="fr-FR" sz="1600" dirty="0"/>
              <a:t>Cette diversité justifie de privilégier un raisonnement basé sur les valeurs </a:t>
            </a:r>
            <a:r>
              <a:rPr lang="fr-FR" sz="1600" dirty="0" smtClean="0"/>
              <a:t>échangées</a:t>
            </a:r>
            <a:endParaRPr lang="fr-FR" sz="1600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2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40" y="81628"/>
            <a:ext cx="9130059" cy="521287"/>
          </a:xfrm>
        </p:spPr>
        <p:txBody>
          <a:bodyPr>
            <a:normAutofit/>
          </a:bodyPr>
          <a:lstStyle/>
          <a:p>
            <a:pPr algn="ctr"/>
            <a:r>
              <a:rPr lang="fr-FR" sz="2600" b="1" dirty="0" smtClean="0"/>
              <a:t>Problématique et méthode</a:t>
            </a:r>
            <a:endParaRPr lang="fr-FR" sz="2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63784" y="844095"/>
            <a:ext cx="86512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La production et le 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commerce mondial des oléagineux </a:t>
            </a: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se sont considérablement développés </a:t>
            </a:r>
            <a:r>
              <a:rPr lang="fr-FR" sz="2200" dirty="0" smtClean="0"/>
              <a:t>au fil des dernières décennies sous l’influence principale de la transformation des régimes alimentaires </a:t>
            </a:r>
            <a:r>
              <a:rPr lang="fr-FR" sz="1600" dirty="0" smtClean="0"/>
              <a:t>(surtout en Chine) </a:t>
            </a:r>
            <a:r>
              <a:rPr lang="fr-FR" sz="2200" dirty="0" smtClean="0"/>
              <a:t>et des politiques commerciales </a:t>
            </a:r>
            <a:r>
              <a:rPr lang="fr-FR" sz="1600" dirty="0" smtClean="0"/>
              <a:t>(UE / pas de droits de douane).</a:t>
            </a:r>
          </a:p>
          <a:p>
            <a:pPr marL="342900" indent="-342900" algn="just">
              <a:spcAft>
                <a:spcPts val="18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200" dirty="0" smtClean="0"/>
              <a:t>Ce </a:t>
            </a:r>
            <a:r>
              <a:rPr lang="fr-FR" sz="2200" dirty="0"/>
              <a:t>développement </a:t>
            </a: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n’est pas neutre sur l’environnement </a:t>
            </a:r>
            <a:r>
              <a:rPr lang="fr-FR" sz="2200" dirty="0" smtClean="0"/>
              <a:t>en raison de la déforestation induite </a:t>
            </a:r>
            <a:r>
              <a:rPr lang="fr-FR" sz="1600" dirty="0" smtClean="0"/>
              <a:t>(Brésil/soja ; Indonésie et Malaisie/ huile </a:t>
            </a:r>
            <a:r>
              <a:rPr lang="fr-FR" sz="1600" dirty="0"/>
              <a:t>de palme</a:t>
            </a:r>
            <a:r>
              <a:rPr lang="fr-FR" sz="1600" dirty="0" smtClean="0"/>
              <a:t>), </a:t>
            </a:r>
            <a:r>
              <a:rPr lang="fr-FR" sz="2200" dirty="0" smtClean="0"/>
              <a:t>de l’essor des transports, des intrants mobilisés, etc.</a:t>
            </a:r>
          </a:p>
          <a:p>
            <a:pPr marL="342900" indent="-342900" algn="just">
              <a:spcAft>
                <a:spcPts val="18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La 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guerre en Ukraine a </a:t>
            </a: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>mis en lumière </a:t>
            </a: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certaines dépendances </a:t>
            </a:r>
            <a: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2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200" dirty="0" smtClean="0"/>
              <a:t>(par exemple pour l’huile </a:t>
            </a:r>
            <a:r>
              <a:rPr lang="fr-FR" sz="2200" dirty="0"/>
              <a:t>de tournesol), dont celles de l’UE.</a:t>
            </a:r>
          </a:p>
          <a:p>
            <a:pPr marL="342900" indent="-342900" algn="just">
              <a:spcAft>
                <a:spcPts val="600"/>
              </a:spcAft>
              <a:buClr>
                <a:srgbClr val="014694"/>
              </a:buClr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chemeClr val="accent5">
                    <a:lumMod val="75000"/>
                  </a:schemeClr>
                </a:solidFill>
              </a:rPr>
              <a:t>Mobilisation de trois bases de données sur la période 2000-2021.</a:t>
            </a:r>
          </a:p>
          <a:p>
            <a:pPr marL="800100" lvl="1" indent="-342900" algn="just">
              <a:spcAft>
                <a:spcPts val="6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/>
              <a:t>BACI : données à l’échelle </a:t>
            </a:r>
            <a:r>
              <a:rPr lang="fr-FR" dirty="0" smtClean="0"/>
              <a:t>mondiale</a:t>
            </a:r>
          </a:p>
          <a:p>
            <a:pPr marL="800100" lvl="1" indent="-342900" algn="just">
              <a:spcAft>
                <a:spcPts val="6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Comext </a:t>
            </a:r>
            <a:r>
              <a:rPr lang="fr-FR" dirty="0"/>
              <a:t>: données à l’échelle européenne (UE-27, hors </a:t>
            </a:r>
            <a:r>
              <a:rPr lang="fr-FR" dirty="0" smtClean="0"/>
              <a:t>Roy. Uni) </a:t>
            </a:r>
            <a:r>
              <a:rPr lang="fr-FR" dirty="0"/>
              <a:t>sur la </a:t>
            </a:r>
            <a:r>
              <a:rPr lang="fr-FR" dirty="0" smtClean="0"/>
              <a:t>période)</a:t>
            </a:r>
          </a:p>
          <a:p>
            <a:pPr marL="800100" lvl="1" indent="-342900" algn="just">
              <a:spcAft>
                <a:spcPts val="600"/>
              </a:spcAft>
              <a:buClr>
                <a:srgbClr val="014694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Douanes </a:t>
            </a:r>
            <a:r>
              <a:rPr lang="fr-FR" dirty="0"/>
              <a:t>françaises : données à l’échelle </a:t>
            </a:r>
            <a:r>
              <a:rPr lang="fr-FR" dirty="0" smtClean="0"/>
              <a:t>nationale</a:t>
            </a:r>
            <a:endParaRPr lang="fr-FR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7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79397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1-</a:t>
            </a:r>
            <a:r>
              <a:rPr lang="fr-FR" sz="2800" b="1" dirty="0" smtClean="0"/>
              <a:t> Les échanges d’oléagineux dans le monde</a:t>
            </a:r>
            <a:endParaRPr lang="fr-FR" sz="2800" b="1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0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" y="81628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Les oléagineux dans le commerce agroalimentaire mondial</a:t>
            </a:r>
            <a:br>
              <a:rPr lang="fr-FR" sz="2900" b="1" dirty="0" smtClean="0"/>
            </a:br>
            <a:r>
              <a:rPr lang="fr-FR" sz="2000" i="1" dirty="0" smtClean="0"/>
              <a:t>(% du total entre 2000 et 2020 ; hors commerce intra-UE-27)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BACI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1" y="721894"/>
            <a:ext cx="8198240" cy="5322771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70535" y="1175803"/>
            <a:ext cx="2165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1200" dirty="0" smtClean="0">
                <a:solidFill>
                  <a:srgbClr val="C00000"/>
                </a:solidFill>
              </a:rPr>
              <a:t>13,6% en moyenne</a:t>
            </a:r>
            <a:br>
              <a:rPr lang="fr-FR" sz="1200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srgbClr val="C00000"/>
                </a:solidFill>
              </a:rPr>
              <a:t> sur la période 2000-2021</a:t>
            </a:r>
            <a:endParaRPr lang="fr-FR" altLang="fr-FR" sz="12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" y="81628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 smtClean="0"/>
              <a:t>Les </a:t>
            </a:r>
            <a:r>
              <a:rPr lang="fr-FR" sz="2900" b="1" dirty="0"/>
              <a:t>exportations mondiales d’oléagineux entre 2000 et </a:t>
            </a:r>
            <a:r>
              <a:rPr lang="fr-FR" sz="2900" b="1" dirty="0" smtClean="0"/>
              <a:t>2020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(Milliards d’euros courants entre 2000 et 2020 ; hors commerce intra-UE-27)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7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BACI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752615"/>
            <a:ext cx="8268102" cy="52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/>
              <a:t>Les 5 principaux </a:t>
            </a:r>
            <a:r>
              <a:rPr lang="fr-FR" sz="2900" b="1" dirty="0" smtClean="0"/>
              <a:t>exportateurs d’oléagineux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(Milliards d’euros courants en 2000, 2010 et 2021)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8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BACI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9" y="746370"/>
            <a:ext cx="8209797" cy="52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949"/>
            <a:ext cx="9130059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900" b="1" dirty="0"/>
              <a:t>Les </a:t>
            </a:r>
            <a:r>
              <a:rPr lang="fr-FR" sz="2900" b="1" dirty="0" smtClean="0"/>
              <a:t>principales exportations de l’Ukraine en oléagineux</a:t>
            </a:r>
            <a:r>
              <a:rPr lang="fr-FR" sz="2600" b="1" dirty="0" smtClean="0"/>
              <a:t/>
            </a:r>
            <a:br>
              <a:rPr lang="fr-FR" sz="2600" b="1" dirty="0" smtClean="0"/>
            </a:br>
            <a:r>
              <a:rPr lang="fr-FR" sz="2000" i="1" dirty="0" smtClean="0"/>
              <a:t>(Milliards d’euros courants en 2020)</a:t>
            </a:r>
            <a:endParaRPr lang="fr-FR" sz="2000" i="1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053113" y="20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11F9F44-45EE-4CCD-BD21-4F0087ED59B9}" type="slidenum">
              <a:rPr lang="fr-FR" smtClean="0"/>
              <a:pPr algn="r"/>
              <a:t>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6510" y="693020"/>
            <a:ext cx="8373979" cy="538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108485" y="6067041"/>
            <a:ext cx="67275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800" dirty="0" smtClean="0"/>
              <a:t>BACI </a:t>
            </a:r>
            <a:r>
              <a:rPr lang="fr-FR" sz="800" dirty="0"/>
              <a:t>/ Traitement INRAE, </a:t>
            </a:r>
            <a:r>
              <a:rPr lang="fr-FR" sz="800" dirty="0" smtClean="0"/>
              <a:t>SMART</a:t>
            </a:r>
            <a:endParaRPr lang="fr-FR" altLang="fr-FR" sz="8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7" y="752087"/>
            <a:ext cx="8162225" cy="5186699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34714" y="3057932"/>
            <a:ext cx="350139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CC00FF"/>
              </a:buClr>
              <a:buNone/>
            </a:pPr>
            <a:r>
              <a:rPr lang="fr-FR" sz="1400" b="1" dirty="0" smtClean="0"/>
              <a:t>7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exportateur mondial d’oléagineux (8 milliards d’euros en 2020)</a:t>
            </a:r>
          </a:p>
          <a:p>
            <a:pPr algn="ctr">
              <a:spcBef>
                <a:spcPct val="0"/>
              </a:spcBef>
              <a:buClr>
                <a:srgbClr val="CC00FF"/>
              </a:buClr>
              <a:buNone/>
            </a:pPr>
            <a:endParaRPr lang="fr-FR" altLang="fr-FR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fr-FR" altLang="fr-FR" sz="1400" dirty="0" smtClean="0"/>
              <a:t>dont 59% d’huile de tournesol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fr-FR" altLang="fr-FR" sz="1400" dirty="0"/>
              <a:t>d</a:t>
            </a:r>
            <a:r>
              <a:rPr lang="fr-FR" altLang="fr-FR" sz="1400" dirty="0" smtClean="0"/>
              <a:t>ont 13% de tourteaux de tournesol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fr-FR" altLang="fr-FR" sz="1400" dirty="0"/>
              <a:t>d</a:t>
            </a:r>
            <a:r>
              <a:rPr lang="fr-FR" altLang="fr-FR" sz="1400" dirty="0" smtClean="0"/>
              <a:t>ont 11% de graines de colza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fr-FR" altLang="fr-FR" sz="1400" dirty="0"/>
              <a:t>d</a:t>
            </a:r>
            <a:r>
              <a:rPr lang="fr-FR" altLang="fr-FR" sz="1400" dirty="0" smtClean="0"/>
              <a:t>ont 8% de fèves de soja</a:t>
            </a: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1338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2441</TotalTime>
  <Words>956</Words>
  <Application>Microsoft Office PowerPoint</Application>
  <PresentationFormat>Affichage à l'écran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Thème Office</vt:lpstr>
      <vt:lpstr> Les échanges mondiaux, européens et français d’oléagineux </vt:lpstr>
      <vt:lpstr>Plan</vt:lpstr>
      <vt:lpstr>Introduction</vt:lpstr>
      <vt:lpstr>Problématique et méthode</vt:lpstr>
      <vt:lpstr>1- Les échanges d’oléagineux dans le monde</vt:lpstr>
      <vt:lpstr>Les oléagineux dans le commerce agroalimentaire mondial (% du total entre 2000 et 2020 ; hors commerce intra-UE-27)</vt:lpstr>
      <vt:lpstr>Les exportations mondiales d’oléagineux entre 2000 et 2020 (Milliards d’euros courants entre 2000 et 2020 ; hors commerce intra-UE-27)</vt:lpstr>
      <vt:lpstr>Les 5 principaux exportateurs d’oléagineux (Milliards d’euros courants en 2000, 2010 et 2021)</vt:lpstr>
      <vt:lpstr>Les principales exportations de l’Ukraine en oléagineux (Milliards d’euros courants en 2020)</vt:lpstr>
      <vt:lpstr>Les 5 principaux importateurs d’oléagineux (Milliards d’euros courants en 2000, 2010 et 2021)</vt:lpstr>
      <vt:lpstr>Les 10 principaux importateurs de fèves de soja (Millions de tonnes entre 2000 et 2020)</vt:lpstr>
      <vt:lpstr>2- Les échanges d’oléagineux dans l’UE-27</vt:lpstr>
      <vt:lpstr>Le solde commercial de l’UE-27 en oléagineux (Milliards d’euros courants entre 2000 et 2021)</vt:lpstr>
      <vt:lpstr>Le solde commercial de l’UE-27 en oléagineux (Milliards d’euros courants en 2000, 2010 et 2021)</vt:lpstr>
      <vt:lpstr>Les fournisseurs de l’UE-27 en oléagineux (% des importations en valeur de l’UE-27 entre 2000 et 2021)</vt:lpstr>
      <vt:lpstr>Les importations de l’UE-27 en oléagineux (Milliards d’euros en 2021 selon les fournisseurs et les types de produits)</vt:lpstr>
      <vt:lpstr>Les importations de l’UE-27 en soja (en volume) (Millions de tonnes entre 2000 et 2021)</vt:lpstr>
      <vt:lpstr>3- Les échanges d’oléagineux de la France</vt:lpstr>
      <vt:lpstr>Les exportations de la France en oléagineux (Millions d’euros courants entre 2000 et 2021 selon les types de produits)</vt:lpstr>
      <vt:lpstr>Les importations de la France en oléagineux (Millions d’euros courants entre 2000 et 2021 selon les types de produits)</vt:lpstr>
      <vt:lpstr>Le solde commercial de la France en oléagineux en 2021 (Millions d’euros selon les types de produits)</vt:lpstr>
      <vt:lpstr>Les importations de la France en fèves et en tourteaux de soja (Millions de tonnes entre 2000 et 2021)</vt:lpstr>
      <vt:lpstr>Conclusion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Florence</dc:creator>
  <cp:lastModifiedBy>Vincent Chatellier</cp:lastModifiedBy>
  <cp:revision>271</cp:revision>
  <dcterms:created xsi:type="dcterms:W3CDTF">2020-09-24T09:59:57Z</dcterms:created>
  <dcterms:modified xsi:type="dcterms:W3CDTF">2022-12-08T20:54:34Z</dcterms:modified>
</cp:coreProperties>
</file>