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57" r:id="rId3"/>
    <p:sldId id="258" r:id="rId4"/>
    <p:sldId id="259" r:id="rId5"/>
    <p:sldId id="260" r:id="rId6"/>
    <p:sldId id="261" r:id="rId7"/>
    <p:sldId id="262" r:id="rId8"/>
    <p:sldId id="308" r:id="rId9"/>
    <p:sldId id="263" r:id="rId10"/>
    <p:sldId id="264" r:id="rId11"/>
    <p:sldId id="275" r:id="rId12"/>
    <p:sldId id="279" r:id="rId13"/>
    <p:sldId id="281" r:id="rId14"/>
    <p:sldId id="283" r:id="rId15"/>
    <p:sldId id="282" r:id="rId16"/>
    <p:sldId id="284" r:id="rId17"/>
    <p:sldId id="309" r:id="rId18"/>
    <p:sldId id="310" r:id="rId19"/>
    <p:sldId id="287" r:id="rId20"/>
    <p:sldId id="285" r:id="rId21"/>
    <p:sldId id="286" r:id="rId22"/>
    <p:sldId id="266" r:id="rId23"/>
    <p:sldId id="311" r:id="rId24"/>
    <p:sldId id="312" r:id="rId25"/>
    <p:sldId id="313" r:id="rId26"/>
    <p:sldId id="314" r:id="rId27"/>
    <p:sldId id="320" r:id="rId28"/>
    <p:sldId id="316" r:id="rId29"/>
    <p:sldId id="317" r:id="rId30"/>
    <p:sldId id="318" r:id="rId31"/>
    <p:sldId id="319" r:id="rId32"/>
    <p:sldId id="291" r:id="rId33"/>
    <p:sldId id="321" r:id="rId34"/>
    <p:sldId id="322"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sorterViewPr>
    <p:cViewPr varScale="1">
      <p:scale>
        <a:sx n="100" d="100"/>
        <a:sy n="100" d="100"/>
      </p:scale>
      <p:origin x="0" y="-135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INRA\batmodel\gtaphs\mirroryield.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INRA\batmodel\gtaphs\mirroryield.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fr-FR" sz="2800" dirty="0" smtClean="0"/>
              <a:t>(</a:t>
            </a:r>
            <a:r>
              <a:rPr lang="fr-FR" sz="2800" dirty="0" err="1" smtClean="0"/>
              <a:t>Normalised</a:t>
            </a:r>
            <a:r>
              <a:rPr lang="fr-FR" sz="2800" dirty="0" smtClean="0"/>
              <a:t>) </a:t>
            </a:r>
            <a:r>
              <a:rPr lang="fr-FR" sz="2800" dirty="0" err="1" smtClean="0"/>
              <a:t>v&amp;f</a:t>
            </a:r>
            <a:r>
              <a:rPr lang="fr-FR" sz="2800" baseline="0" dirty="0" smtClean="0"/>
              <a:t> </a:t>
            </a:r>
            <a:r>
              <a:rPr lang="fr-FR" sz="2800" baseline="0" dirty="0" err="1" smtClean="0"/>
              <a:t>yield</a:t>
            </a:r>
            <a:r>
              <a:rPr lang="fr-FR" sz="2800" baseline="0" dirty="0" smtClean="0"/>
              <a:t> </a:t>
            </a:r>
            <a:r>
              <a:rPr lang="fr-FR" sz="2800" baseline="0" dirty="0" err="1"/>
              <a:t>function</a:t>
            </a:r>
            <a:endParaRPr lang="fr-FR" sz="2800" dirty="0"/>
          </a:p>
        </c:rich>
      </c:tx>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3.0892123742571699E-2"/>
          <c:y val="0.18169708003116658"/>
          <c:w val="0.94944834101445352"/>
          <c:h val="0.69948011356775941"/>
        </c:manualLayout>
      </c:layout>
      <c:scatterChart>
        <c:scatterStyle val="lineMarker"/>
        <c:varyColors val="0"/>
        <c:ser>
          <c:idx val="1"/>
          <c:order val="0"/>
          <c:tx>
            <c:strRef>
              <c:f>Feuil1!$C$1</c:f>
              <c:strCache>
                <c:ptCount val="1"/>
                <c:pt idx="0">
                  <c:v>conventional</c:v>
                </c:pt>
              </c:strCache>
            </c:strRef>
          </c:tx>
          <c:spPr>
            <a:ln w="25400" cap="rnd">
              <a:noFill/>
              <a:round/>
            </a:ln>
            <a:effectLst/>
          </c:spPr>
          <c:marker>
            <c:symbol val="circle"/>
            <c:size val="5"/>
            <c:spPr>
              <a:solidFill>
                <a:schemeClr val="accent2"/>
              </a:solidFill>
              <a:ln w="9525">
                <a:solidFill>
                  <a:schemeClr val="accent2"/>
                </a:solidFill>
              </a:ln>
              <a:effectLst/>
            </c:spPr>
          </c:marker>
          <c:xVal>
            <c:numRef>
              <c:f>Feuil1!$B$2:$B$26</c:f>
              <c:numCache>
                <c:formatCode>General</c:formatCode>
                <c:ptCount val="25"/>
                <c:pt idx="0">
                  <c:v>0.47500000000000003</c:v>
                </c:pt>
                <c:pt idx="1">
                  <c:v>0.5</c:v>
                </c:pt>
                <c:pt idx="2" formatCode="0.00E+00">
                  <c:v>0.52500000000000002</c:v>
                </c:pt>
                <c:pt idx="3">
                  <c:v>0.55000000000000004</c:v>
                </c:pt>
                <c:pt idx="4">
                  <c:v>0.57499999999999996</c:v>
                </c:pt>
                <c:pt idx="5">
                  <c:v>0.60000000000000009</c:v>
                </c:pt>
                <c:pt idx="6">
                  <c:v>0.625</c:v>
                </c:pt>
                <c:pt idx="7">
                  <c:v>0.65</c:v>
                </c:pt>
                <c:pt idx="8">
                  <c:v>0.67500000000000004</c:v>
                </c:pt>
                <c:pt idx="9">
                  <c:v>0.7</c:v>
                </c:pt>
                <c:pt idx="10">
                  <c:v>0.72500000000000009</c:v>
                </c:pt>
                <c:pt idx="11">
                  <c:v>0.75</c:v>
                </c:pt>
                <c:pt idx="12">
                  <c:v>0.77500000000000002</c:v>
                </c:pt>
                <c:pt idx="13">
                  <c:v>0.8</c:v>
                </c:pt>
                <c:pt idx="14">
                  <c:v>0.82499999999999996</c:v>
                </c:pt>
                <c:pt idx="15">
                  <c:v>0.85000000000000009</c:v>
                </c:pt>
                <c:pt idx="16">
                  <c:v>0.875</c:v>
                </c:pt>
                <c:pt idx="17">
                  <c:v>0.9</c:v>
                </c:pt>
                <c:pt idx="18">
                  <c:v>0.92500000000000004</c:v>
                </c:pt>
                <c:pt idx="19">
                  <c:v>0.95</c:v>
                </c:pt>
                <c:pt idx="20">
                  <c:v>0.97500000000000009</c:v>
                </c:pt>
                <c:pt idx="21">
                  <c:v>1</c:v>
                </c:pt>
                <c:pt idx="22">
                  <c:v>1.0250000000000001</c:v>
                </c:pt>
                <c:pt idx="23">
                  <c:v>1.05</c:v>
                </c:pt>
                <c:pt idx="24">
                  <c:v>1.075</c:v>
                </c:pt>
              </c:numCache>
            </c:numRef>
          </c:xVal>
          <c:yVal>
            <c:numRef>
              <c:f>Feuil1!$C$2:$C$26</c:f>
              <c:numCache>
                <c:formatCode>General</c:formatCode>
                <c:ptCount val="25"/>
                <c:pt idx="0">
                  <c:v>0.11548743990352957</c:v>
                </c:pt>
                <c:pt idx="1">
                  <c:v>0.19677856789048201</c:v>
                </c:pt>
                <c:pt idx="2" formatCode="0.00E+00">
                  <c:v>0.27415254765062697</c:v>
                </c:pt>
                <c:pt idx="3">
                  <c:v>0.34760937918396506</c:v>
                </c:pt>
                <c:pt idx="4">
                  <c:v>0.41714906249049516</c:v>
                </c:pt>
                <c:pt idx="5">
                  <c:v>0.48277159757021904</c:v>
                </c:pt>
                <c:pt idx="6">
                  <c:v>0.54447698442313464</c:v>
                </c:pt>
                <c:pt idx="7">
                  <c:v>0.60226522304924324</c:v>
                </c:pt>
                <c:pt idx="8">
                  <c:v>0.65613631344854473</c:v>
                </c:pt>
                <c:pt idx="9">
                  <c:v>0.70609025562103878</c:v>
                </c:pt>
                <c:pt idx="10">
                  <c:v>0.75212704956672582</c:v>
                </c:pt>
                <c:pt idx="11">
                  <c:v>0.7942466952856051</c:v>
                </c:pt>
                <c:pt idx="12">
                  <c:v>0.83244919277767737</c:v>
                </c:pt>
                <c:pt idx="13">
                  <c:v>0.86673454204294254</c:v>
                </c:pt>
                <c:pt idx="14">
                  <c:v>0.89710274308140003</c:v>
                </c:pt>
                <c:pt idx="15">
                  <c:v>0.92355379589305053</c:v>
                </c:pt>
                <c:pt idx="16">
                  <c:v>0.94608770047789359</c:v>
                </c:pt>
                <c:pt idx="17">
                  <c:v>0.96470445683592942</c:v>
                </c:pt>
                <c:pt idx="18">
                  <c:v>0.97940406496715804</c:v>
                </c:pt>
                <c:pt idx="19">
                  <c:v>0.99018652487157921</c:v>
                </c:pt>
                <c:pt idx="20">
                  <c:v>0.99705183654919327</c:v>
                </c:pt>
                <c:pt idx="21">
                  <c:v>1</c:v>
                </c:pt>
                <c:pt idx="22">
                  <c:v>0.9990310152239994</c:v>
                </c:pt>
                <c:pt idx="23">
                  <c:v>0.99414488222119157</c:v>
                </c:pt>
                <c:pt idx="24">
                  <c:v>0.98534160099157642</c:v>
                </c:pt>
              </c:numCache>
            </c:numRef>
          </c:yVal>
          <c:smooth val="0"/>
          <c:extLst>
            <c:ext xmlns:c16="http://schemas.microsoft.com/office/drawing/2014/chart" uri="{C3380CC4-5D6E-409C-BE32-E72D297353CC}">
              <c16:uniqueId val="{00000000-21D0-4C65-979D-E83A7E9A8F20}"/>
            </c:ext>
          </c:extLst>
        </c:ser>
        <c:ser>
          <c:idx val="2"/>
          <c:order val="1"/>
          <c:tx>
            <c:strRef>
              <c:f>Feuil1!$D$1</c:f>
              <c:strCache>
                <c:ptCount val="1"/>
                <c:pt idx="0">
                  <c:v>glyphosate-free</c:v>
                </c:pt>
              </c:strCache>
            </c:strRef>
          </c:tx>
          <c:spPr>
            <a:ln w="25400" cap="rnd">
              <a:noFill/>
              <a:round/>
            </a:ln>
            <a:effectLst/>
          </c:spPr>
          <c:marker>
            <c:symbol val="circle"/>
            <c:size val="5"/>
            <c:spPr>
              <a:solidFill>
                <a:schemeClr val="accent3"/>
              </a:solidFill>
              <a:ln w="9525">
                <a:solidFill>
                  <a:schemeClr val="accent3"/>
                </a:solidFill>
              </a:ln>
              <a:effectLst/>
            </c:spPr>
          </c:marker>
          <c:xVal>
            <c:numRef>
              <c:f>Feuil1!$B$2:$B$26</c:f>
              <c:numCache>
                <c:formatCode>General</c:formatCode>
                <c:ptCount val="25"/>
                <c:pt idx="0">
                  <c:v>0.47500000000000003</c:v>
                </c:pt>
                <c:pt idx="1">
                  <c:v>0.5</c:v>
                </c:pt>
                <c:pt idx="2" formatCode="0.00E+00">
                  <c:v>0.52500000000000002</c:v>
                </c:pt>
                <c:pt idx="3">
                  <c:v>0.55000000000000004</c:v>
                </c:pt>
                <c:pt idx="4">
                  <c:v>0.57499999999999996</c:v>
                </c:pt>
                <c:pt idx="5">
                  <c:v>0.60000000000000009</c:v>
                </c:pt>
                <c:pt idx="6">
                  <c:v>0.625</c:v>
                </c:pt>
                <c:pt idx="7">
                  <c:v>0.65</c:v>
                </c:pt>
                <c:pt idx="8">
                  <c:v>0.67500000000000004</c:v>
                </c:pt>
                <c:pt idx="9">
                  <c:v>0.7</c:v>
                </c:pt>
                <c:pt idx="10">
                  <c:v>0.72500000000000009</c:v>
                </c:pt>
                <c:pt idx="11">
                  <c:v>0.75</c:v>
                </c:pt>
                <c:pt idx="12">
                  <c:v>0.77500000000000002</c:v>
                </c:pt>
                <c:pt idx="13">
                  <c:v>0.8</c:v>
                </c:pt>
                <c:pt idx="14">
                  <c:v>0.82499999999999996</c:v>
                </c:pt>
                <c:pt idx="15">
                  <c:v>0.85000000000000009</c:v>
                </c:pt>
                <c:pt idx="16">
                  <c:v>0.875</c:v>
                </c:pt>
                <c:pt idx="17">
                  <c:v>0.9</c:v>
                </c:pt>
                <c:pt idx="18">
                  <c:v>0.92500000000000004</c:v>
                </c:pt>
                <c:pt idx="19">
                  <c:v>0.95</c:v>
                </c:pt>
                <c:pt idx="20">
                  <c:v>0.97500000000000009</c:v>
                </c:pt>
                <c:pt idx="21">
                  <c:v>1</c:v>
                </c:pt>
                <c:pt idx="22">
                  <c:v>1.0250000000000001</c:v>
                </c:pt>
                <c:pt idx="23">
                  <c:v>1.05</c:v>
                </c:pt>
                <c:pt idx="24">
                  <c:v>1.075</c:v>
                </c:pt>
              </c:numCache>
            </c:numRef>
          </c:xVal>
          <c:yVal>
            <c:numRef>
              <c:f>Feuil1!$D$2:$D$26</c:f>
              <c:numCache>
                <c:formatCode>General</c:formatCode>
                <c:ptCount val="25"/>
                <c:pt idx="0">
                  <c:v>1.5474939903529564E-2</c:v>
                </c:pt>
                <c:pt idx="1">
                  <c:v>9.6766067890482005E-2</c:v>
                </c:pt>
                <c:pt idx="2" formatCode="0.00E+00">
                  <c:v>0.17414004765062696</c:v>
                </c:pt>
                <c:pt idx="3">
                  <c:v>0.24759687918396506</c:v>
                </c:pt>
                <c:pt idx="4">
                  <c:v>0.31713656249049516</c:v>
                </c:pt>
                <c:pt idx="5">
                  <c:v>0.38275909757021903</c:v>
                </c:pt>
                <c:pt idx="6">
                  <c:v>0.44446448442313463</c:v>
                </c:pt>
                <c:pt idx="7">
                  <c:v>0.50225272304924318</c:v>
                </c:pt>
                <c:pt idx="8">
                  <c:v>0.55612381344854478</c:v>
                </c:pt>
                <c:pt idx="9">
                  <c:v>0.60607775562103861</c:v>
                </c:pt>
                <c:pt idx="10">
                  <c:v>0.65211454956672588</c:v>
                </c:pt>
                <c:pt idx="11">
                  <c:v>0.69423419528560515</c:v>
                </c:pt>
                <c:pt idx="12">
                  <c:v>0.73243669277767742</c:v>
                </c:pt>
                <c:pt idx="13">
                  <c:v>0.76672204204294248</c:v>
                </c:pt>
                <c:pt idx="14">
                  <c:v>0.79709024308140008</c:v>
                </c:pt>
                <c:pt idx="15">
                  <c:v>0.82354129589305058</c:v>
                </c:pt>
                <c:pt idx="16">
                  <c:v>0.84607520047789364</c:v>
                </c:pt>
                <c:pt idx="17">
                  <c:v>0.86469195683592948</c:v>
                </c:pt>
                <c:pt idx="18">
                  <c:v>0.87939156496715798</c:v>
                </c:pt>
                <c:pt idx="19">
                  <c:v>0.89017402487157926</c:v>
                </c:pt>
                <c:pt idx="20">
                  <c:v>0.89703933654919321</c:v>
                </c:pt>
                <c:pt idx="21">
                  <c:v>0.89998750000000005</c:v>
                </c:pt>
                <c:pt idx="22">
                  <c:v>0.89901851522399945</c:v>
                </c:pt>
                <c:pt idx="23">
                  <c:v>0.89413238222119151</c:v>
                </c:pt>
                <c:pt idx="24">
                  <c:v>0.88532910099157636</c:v>
                </c:pt>
              </c:numCache>
            </c:numRef>
          </c:yVal>
          <c:smooth val="0"/>
          <c:extLst>
            <c:ext xmlns:c16="http://schemas.microsoft.com/office/drawing/2014/chart" uri="{C3380CC4-5D6E-409C-BE32-E72D297353CC}">
              <c16:uniqueId val="{00000001-21D0-4C65-979D-E83A7E9A8F20}"/>
            </c:ext>
          </c:extLst>
        </c:ser>
        <c:dLbls>
          <c:showLegendKey val="0"/>
          <c:showVal val="0"/>
          <c:showCatName val="0"/>
          <c:showSerName val="0"/>
          <c:showPercent val="0"/>
          <c:showBubbleSize val="0"/>
        </c:dLbls>
        <c:axId val="1124965007"/>
        <c:axId val="1124961679"/>
      </c:scatterChart>
      <c:valAx>
        <c:axId val="1124965007"/>
        <c:scaling>
          <c:orientation val="minMax"/>
          <c:min val="0.5"/>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124961679"/>
        <c:crosses val="autoZero"/>
        <c:crossBetween val="midCat"/>
      </c:valAx>
      <c:valAx>
        <c:axId val="11249616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124965007"/>
        <c:crosses val="autoZero"/>
        <c:crossBetween val="midCat"/>
      </c:valAx>
      <c:spPr>
        <a:noFill/>
        <a:ln>
          <a:noFill/>
        </a:ln>
        <a:effectLst/>
      </c:spPr>
    </c:plotArea>
    <c:legend>
      <c:legendPos val="b"/>
      <c:layout>
        <c:manualLayout>
          <c:xMode val="edge"/>
          <c:yMode val="edge"/>
          <c:x val="0.36464527644748373"/>
          <c:y val="0.92932586925777005"/>
          <c:w val="0.3649855426308431"/>
          <c:h val="5.815624717136078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2400" dirty="0" err="1"/>
              <a:t>Acreage</a:t>
            </a:r>
            <a:r>
              <a:rPr lang="fr-FR" sz="2400" baseline="0" dirty="0"/>
              <a:t> </a:t>
            </a:r>
            <a:r>
              <a:rPr lang="fr-FR" sz="2400" dirty="0" err="1"/>
              <a:t>share</a:t>
            </a:r>
            <a:r>
              <a:rPr lang="fr-FR" sz="2400" dirty="0"/>
              <a:t> of glyphosate</a:t>
            </a:r>
            <a:r>
              <a:rPr lang="fr-FR" sz="2400" baseline="0" dirty="0"/>
              <a:t> </a:t>
            </a:r>
            <a:r>
              <a:rPr lang="fr-FR" sz="2400" baseline="0" dirty="0" smtClean="0"/>
              <a:t>free </a:t>
            </a:r>
            <a:r>
              <a:rPr lang="fr-FR" sz="2400" baseline="0" dirty="0" err="1" smtClean="0"/>
              <a:t>v&amp;f</a:t>
            </a:r>
            <a:endParaRPr lang="fr-FR" sz="2400"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Feuil1!$E$2:$E$26</c:f>
              <c:numCache>
                <c:formatCode>General</c:formatCode>
                <c:ptCount val="25"/>
                <c:pt idx="0">
                  <c:v>1.0549999999999999</c:v>
                </c:pt>
                <c:pt idx="1">
                  <c:v>1.06</c:v>
                </c:pt>
                <c:pt idx="2" formatCode="0.00E+00">
                  <c:v>1.0649999999999999</c:v>
                </c:pt>
                <c:pt idx="3">
                  <c:v>1.07</c:v>
                </c:pt>
                <c:pt idx="4">
                  <c:v>1.075</c:v>
                </c:pt>
                <c:pt idx="5">
                  <c:v>1.08</c:v>
                </c:pt>
                <c:pt idx="6">
                  <c:v>1.085</c:v>
                </c:pt>
                <c:pt idx="7">
                  <c:v>1.0900000000000001</c:v>
                </c:pt>
                <c:pt idx="8">
                  <c:v>1.095</c:v>
                </c:pt>
                <c:pt idx="9">
                  <c:v>1.1000000000000001</c:v>
                </c:pt>
                <c:pt idx="10">
                  <c:v>1.105</c:v>
                </c:pt>
                <c:pt idx="11">
                  <c:v>1.1100000000000001</c:v>
                </c:pt>
                <c:pt idx="12">
                  <c:v>1.115</c:v>
                </c:pt>
                <c:pt idx="13">
                  <c:v>1.1200000000000001</c:v>
                </c:pt>
                <c:pt idx="14">
                  <c:v>1.125</c:v>
                </c:pt>
                <c:pt idx="15">
                  <c:v>1.1300000000000001</c:v>
                </c:pt>
                <c:pt idx="16">
                  <c:v>1.135</c:v>
                </c:pt>
                <c:pt idx="17">
                  <c:v>1.1400000000000001</c:v>
                </c:pt>
                <c:pt idx="18">
                  <c:v>1.145</c:v>
                </c:pt>
                <c:pt idx="19">
                  <c:v>1.1500000000000001</c:v>
                </c:pt>
                <c:pt idx="20">
                  <c:v>1.155</c:v>
                </c:pt>
                <c:pt idx="21">
                  <c:v>1.1600000000000001</c:v>
                </c:pt>
                <c:pt idx="22">
                  <c:v>1.165</c:v>
                </c:pt>
                <c:pt idx="23">
                  <c:v>1.17</c:v>
                </c:pt>
                <c:pt idx="24">
                  <c:v>1.175</c:v>
                </c:pt>
              </c:numCache>
            </c:numRef>
          </c:xVal>
          <c:yVal>
            <c:numRef>
              <c:f>Feuil1!$F$2:$F$26</c:f>
              <c:numCache>
                <c:formatCode>General</c:formatCode>
                <c:ptCount val="25"/>
                <c:pt idx="0">
                  <c:v>1.0339005413872662E-4</c:v>
                </c:pt>
                <c:pt idx="1">
                  <c:v>2.0694264652398837E-4</c:v>
                </c:pt>
                <c:pt idx="2" formatCode="0.00E+00">
                  <c:v>4.1416800013638669E-4</c:v>
                </c:pt>
                <c:pt idx="3">
                  <c:v>8.2873045742119756E-4</c:v>
                </c:pt>
                <c:pt idx="4">
                  <c:v>1.6575634044936811E-3</c:v>
                </c:pt>
                <c:pt idx="5">
                  <c:v>3.3125861673560372E-3</c:v>
                </c:pt>
                <c:pt idx="6">
                  <c:v>6.6091602998194074E-3</c:v>
                </c:pt>
                <c:pt idx="7">
                  <c:v>1.3143122594648841E-2</c:v>
                </c:pt>
                <c:pt idx="8">
                  <c:v>2.5967865168998391E-2</c:v>
                </c:pt>
                <c:pt idx="9">
                  <c:v>5.0664258258236401E-2</c:v>
                </c:pt>
                <c:pt idx="10">
                  <c:v>9.6520460963763141E-2</c:v>
                </c:pt>
                <c:pt idx="11">
                  <c:v>0.17617876698043447</c:v>
                </c:pt>
                <c:pt idx="12">
                  <c:v>0.29976659530150956</c:v>
                </c:pt>
                <c:pt idx="13">
                  <c:v>0.46148543094084465</c:v>
                </c:pt>
                <c:pt idx="14">
                  <c:v>0.63173846566788172</c:v>
                </c:pt>
                <c:pt idx="15">
                  <c:v>0.77447056416148408</c:v>
                </c:pt>
                <c:pt idx="16">
                  <c:v>0.87300310661645897</c:v>
                </c:pt>
                <c:pt idx="17">
                  <c:v>0.93225303874670318</c:v>
                </c:pt>
                <c:pt idx="18">
                  <c:v>0.96496936888672002</c:v>
                </c:pt>
                <c:pt idx="19">
                  <c:v>0.98218822099205982</c:v>
                </c:pt>
                <c:pt idx="20">
                  <c:v>0.99102212007981172</c:v>
                </c:pt>
                <c:pt idx="21">
                  <c:v>0.995494872697815</c:v>
                </c:pt>
                <c:pt idx="22">
                  <c:v>0.99774438662810438</c:v>
                </c:pt>
                <c:pt idx="23">
                  <c:v>0.99887193988671363</c:v>
                </c:pt>
                <c:pt idx="24">
                  <c:v>0.99943616206625985</c:v>
                </c:pt>
              </c:numCache>
            </c:numRef>
          </c:yVal>
          <c:smooth val="0"/>
          <c:extLst>
            <c:ext xmlns:c16="http://schemas.microsoft.com/office/drawing/2014/chart" uri="{C3380CC4-5D6E-409C-BE32-E72D297353CC}">
              <c16:uniqueId val="{00000000-C51D-44A5-914E-722C9F0EFA28}"/>
            </c:ext>
          </c:extLst>
        </c:ser>
        <c:dLbls>
          <c:showLegendKey val="0"/>
          <c:showVal val="0"/>
          <c:showCatName val="0"/>
          <c:showSerName val="0"/>
          <c:showPercent val="0"/>
          <c:showBubbleSize val="0"/>
        </c:dLbls>
        <c:axId val="976267615"/>
        <c:axId val="976262207"/>
      </c:scatterChart>
      <c:valAx>
        <c:axId val="976267615"/>
        <c:scaling>
          <c:orientation val="minMax"/>
          <c:max val="1.2"/>
          <c:min val="1.0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976262207"/>
        <c:crosses val="autoZero"/>
        <c:crossBetween val="midCat"/>
      </c:valAx>
      <c:valAx>
        <c:axId val="9762622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976267615"/>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0.74788</cdr:x>
      <cdr:y>0.06652</cdr:y>
    </cdr:from>
    <cdr:to>
      <cdr:x>0.92485</cdr:x>
      <cdr:y>0.12232</cdr:y>
    </cdr:to>
    <cdr:sp macro="" textlink="">
      <cdr:nvSpPr>
        <cdr:cNvPr id="2" name="ZoneTexte 1"/>
        <cdr:cNvSpPr txBox="1"/>
      </cdr:nvSpPr>
      <cdr:spPr>
        <a:xfrm xmlns:a="http://schemas.openxmlformats.org/drawingml/2006/main">
          <a:off x="8059783" y="404948"/>
          <a:ext cx="1907177" cy="3396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800" dirty="0" smtClean="0"/>
            <a:t>Initial point</a:t>
          </a:r>
          <a:endParaRPr lang="fr-FR" sz="18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29756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35720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93216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17285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299712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B87C7C-BCFA-4240-8683-A59447C68392}" type="datetimeFigureOut">
              <a:rPr lang="fr-FR" smtClean="0"/>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99348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B87C7C-BCFA-4240-8683-A59447C68392}" type="datetimeFigureOut">
              <a:rPr lang="fr-FR" smtClean="0"/>
              <a:t>14/12/2022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11794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7B87C7C-BCFA-4240-8683-A59447C68392}" type="datetimeFigureOut">
              <a:rPr lang="fr-FR" smtClean="0"/>
              <a:t>14/12/2022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418873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B87C7C-BCFA-4240-8683-A59447C68392}" type="datetimeFigureOut">
              <a:rPr lang="fr-FR" smtClean="0"/>
              <a:t>14/12/2022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235655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7B87C7C-BCFA-4240-8683-A59447C68392}" type="datetimeFigureOut">
              <a:rPr lang="fr-FR" smtClean="0"/>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563844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7B87C7C-BCFA-4240-8683-A59447C68392}" type="datetimeFigureOut">
              <a:rPr lang="fr-FR" smtClean="0"/>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98E5C0-A0F8-4A74-9054-3F92F9796888}" type="slidenum">
              <a:rPr lang="fr-FR" smtClean="0"/>
              <a:t>‹N°›</a:t>
            </a:fld>
            <a:endParaRPr lang="fr-FR"/>
          </a:p>
        </p:txBody>
      </p:sp>
    </p:spTree>
    <p:extLst>
      <p:ext uri="{BB962C8B-B14F-4D97-AF65-F5344CB8AC3E}">
        <p14:creationId xmlns:p14="http://schemas.microsoft.com/office/powerpoint/2010/main" val="395524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7C7C-BCFA-4240-8683-A59447C68392}" type="datetimeFigureOut">
              <a:rPr lang="fr-FR" smtClean="0"/>
              <a:t>14/12/2022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8E5C0-A0F8-4A74-9054-3F92F9796888}" type="slidenum">
              <a:rPr lang="fr-FR" smtClean="0"/>
              <a:t>‹N°›</a:t>
            </a:fld>
            <a:endParaRPr lang="fr-FR"/>
          </a:p>
        </p:txBody>
      </p:sp>
    </p:spTree>
    <p:extLst>
      <p:ext uri="{BB962C8B-B14F-4D97-AF65-F5344CB8AC3E}">
        <p14:creationId xmlns:p14="http://schemas.microsoft.com/office/powerpoint/2010/main" val="2926055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exandre.Gohin@inra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9086" y="639037"/>
            <a:ext cx="11038115" cy="2387600"/>
          </a:xfrm>
        </p:spPr>
        <p:txBody>
          <a:bodyPr>
            <a:normAutofit fontScale="90000"/>
          </a:bodyPr>
          <a:lstStyle/>
          <a:p>
            <a:r>
              <a:rPr lang="fr-FR" dirty="0" err="1" smtClean="0"/>
              <a:t>Adding</a:t>
            </a:r>
            <a:r>
              <a:rPr lang="fr-FR" dirty="0" smtClean="0"/>
              <a:t> </a:t>
            </a:r>
            <a:r>
              <a:rPr lang="fr-FR" dirty="0" err="1" smtClean="0"/>
              <a:t>mirror</a:t>
            </a:r>
            <a:r>
              <a:rPr lang="fr-FR" dirty="0" smtClean="0"/>
              <a:t> clauses </a:t>
            </a:r>
            <a:r>
              <a:rPr lang="fr-FR" dirty="0" err="1" smtClean="0"/>
              <a:t>within</a:t>
            </a:r>
            <a:r>
              <a:rPr lang="fr-FR" dirty="0" smtClean="0"/>
              <a:t> the </a:t>
            </a:r>
            <a:r>
              <a:rPr lang="fr-FR" dirty="0" err="1" smtClean="0"/>
              <a:t>European</a:t>
            </a:r>
            <a:r>
              <a:rPr lang="fr-FR" dirty="0" smtClean="0"/>
              <a:t> Green Deal: </a:t>
            </a:r>
            <a:r>
              <a:rPr lang="fr-FR" dirty="0" err="1"/>
              <a:t>H</a:t>
            </a:r>
            <a:r>
              <a:rPr lang="fr-FR" dirty="0" err="1" smtClean="0"/>
              <a:t>ype</a:t>
            </a:r>
            <a:r>
              <a:rPr lang="fr-FR" dirty="0" smtClean="0"/>
              <a:t> or </a:t>
            </a:r>
            <a:r>
              <a:rPr lang="fr-FR" dirty="0" err="1" smtClean="0"/>
              <a:t>hope</a:t>
            </a:r>
            <a:r>
              <a:rPr lang="fr-FR" dirty="0" smtClean="0"/>
              <a:t>? </a:t>
            </a:r>
            <a:endParaRPr lang="fr-FR" dirty="0"/>
          </a:p>
        </p:txBody>
      </p:sp>
      <p:sp>
        <p:nvSpPr>
          <p:cNvPr id="3" name="Sous-titre 2"/>
          <p:cNvSpPr>
            <a:spLocks noGrp="1"/>
          </p:cNvSpPr>
          <p:nvPr>
            <p:ph type="subTitle" idx="1"/>
          </p:nvPr>
        </p:nvSpPr>
        <p:spPr>
          <a:xfrm>
            <a:off x="849086" y="3602037"/>
            <a:ext cx="10672354" cy="2511379"/>
          </a:xfrm>
        </p:spPr>
        <p:txBody>
          <a:bodyPr>
            <a:normAutofit/>
          </a:bodyPr>
          <a:lstStyle/>
          <a:p>
            <a:r>
              <a:rPr lang="fr-FR" dirty="0" smtClean="0"/>
              <a:t>Alexandre Gohin*, Alan Matthews** </a:t>
            </a:r>
          </a:p>
          <a:p>
            <a:r>
              <a:rPr lang="fr-FR" dirty="0" smtClean="0"/>
              <a:t>*UMR SMART INRAE Institut Agro, Rennes</a:t>
            </a:r>
          </a:p>
          <a:p>
            <a:r>
              <a:rPr lang="fr-FR" dirty="0" smtClean="0"/>
              <a:t>**Trinity </a:t>
            </a:r>
            <a:r>
              <a:rPr lang="fr-FR" dirty="0" err="1" smtClean="0"/>
              <a:t>College</a:t>
            </a:r>
            <a:r>
              <a:rPr lang="fr-FR" dirty="0" smtClean="0"/>
              <a:t> Dublin</a:t>
            </a:r>
          </a:p>
          <a:p>
            <a:r>
              <a:rPr lang="fr-FR" dirty="0" err="1" smtClean="0"/>
              <a:t>Corresponding</a:t>
            </a:r>
            <a:r>
              <a:rPr lang="fr-FR" dirty="0" smtClean="0"/>
              <a:t> </a:t>
            </a:r>
            <a:r>
              <a:rPr lang="fr-FR" dirty="0" err="1" smtClean="0"/>
              <a:t>author</a:t>
            </a:r>
            <a:r>
              <a:rPr lang="fr-FR" dirty="0" smtClean="0"/>
              <a:t>: </a:t>
            </a:r>
            <a:r>
              <a:rPr lang="fr-FR" dirty="0" smtClean="0">
                <a:hlinkClick r:id="rId2"/>
              </a:rPr>
              <a:t>Alexandre.Gohin@inrae.fr</a:t>
            </a:r>
            <a:r>
              <a:rPr lang="fr-FR" dirty="0" smtClean="0"/>
              <a:t> </a:t>
            </a:r>
            <a:endParaRPr lang="fr-FR" dirty="0"/>
          </a:p>
          <a:p>
            <a:endParaRPr lang="fr-FR" dirty="0"/>
          </a:p>
        </p:txBody>
      </p:sp>
    </p:spTree>
    <p:extLst>
      <p:ext uri="{BB962C8B-B14F-4D97-AF65-F5344CB8AC3E}">
        <p14:creationId xmlns:p14="http://schemas.microsoft.com/office/powerpoint/2010/main" val="2633735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t>
            </a:r>
            <a:r>
              <a:rPr lang="fr-FR" dirty="0" err="1" smtClean="0"/>
              <a:t>Methodology</a:t>
            </a:r>
            <a:endParaRPr lang="fr-FR" dirty="0"/>
          </a:p>
        </p:txBody>
      </p:sp>
      <p:sp>
        <p:nvSpPr>
          <p:cNvPr id="3" name="Espace réservé du contenu 2"/>
          <p:cNvSpPr>
            <a:spLocks noGrp="1"/>
          </p:cNvSpPr>
          <p:nvPr>
            <p:ph idx="1"/>
          </p:nvPr>
        </p:nvSpPr>
        <p:spPr>
          <a:xfrm>
            <a:off x="838200" y="1345474"/>
            <a:ext cx="10515600" cy="4831489"/>
          </a:xfrm>
        </p:spPr>
        <p:txBody>
          <a:bodyPr>
            <a:normAutofit fontScale="85000" lnSpcReduction="10000"/>
          </a:bodyPr>
          <a:lstStyle/>
          <a:p>
            <a:r>
              <a:rPr lang="fr-FR" dirty="0" err="1" smtClean="0"/>
              <a:t>Starting</a:t>
            </a:r>
            <a:r>
              <a:rPr lang="fr-FR" dirty="0" smtClean="0"/>
              <a:t> point : </a:t>
            </a:r>
            <a:r>
              <a:rPr lang="fr-FR" dirty="0" err="1" smtClean="0"/>
              <a:t>GTAPinGAMS</a:t>
            </a:r>
            <a:r>
              <a:rPr lang="fr-FR" dirty="0" smtClean="0"/>
              <a:t> Computable General </a:t>
            </a:r>
            <a:r>
              <a:rPr lang="fr-FR" dirty="0" err="1" smtClean="0"/>
              <a:t>Equilibrium</a:t>
            </a:r>
            <a:r>
              <a:rPr lang="fr-FR" dirty="0" smtClean="0"/>
              <a:t> model</a:t>
            </a:r>
          </a:p>
          <a:p>
            <a:pPr lvl="1"/>
            <a:r>
              <a:rPr lang="fr-FR" dirty="0" err="1" smtClean="0"/>
              <a:t>Static</a:t>
            </a:r>
            <a:r>
              <a:rPr lang="fr-FR" dirty="0" smtClean="0"/>
              <a:t>, </a:t>
            </a:r>
            <a:r>
              <a:rPr lang="fr-FR" dirty="0" err="1" smtClean="0"/>
              <a:t>Perfect</a:t>
            </a:r>
            <a:r>
              <a:rPr lang="fr-FR" dirty="0" smtClean="0"/>
              <a:t> </a:t>
            </a:r>
            <a:r>
              <a:rPr lang="fr-FR" dirty="0" err="1" smtClean="0"/>
              <a:t>competition</a:t>
            </a:r>
            <a:r>
              <a:rPr lang="fr-FR" dirty="0" smtClean="0"/>
              <a:t>, profit/utility </a:t>
            </a:r>
            <a:r>
              <a:rPr lang="fr-FR" dirty="0" err="1" smtClean="0"/>
              <a:t>maximization</a:t>
            </a:r>
            <a:endParaRPr lang="fr-FR" dirty="0"/>
          </a:p>
          <a:p>
            <a:pPr lvl="1"/>
            <a:r>
              <a:rPr lang="fr-FR" dirty="0" err="1" smtClean="0"/>
              <a:t>Nested</a:t>
            </a:r>
            <a:r>
              <a:rPr lang="fr-FR" dirty="0" smtClean="0"/>
              <a:t> CES for </a:t>
            </a:r>
            <a:r>
              <a:rPr lang="fr-FR" dirty="0" err="1" smtClean="0"/>
              <a:t>technology</a:t>
            </a:r>
            <a:r>
              <a:rPr lang="fr-FR" dirty="0" smtClean="0"/>
              <a:t> and </a:t>
            </a:r>
            <a:r>
              <a:rPr lang="fr-FR" dirty="0" err="1" smtClean="0"/>
              <a:t>preferences</a:t>
            </a:r>
            <a:r>
              <a:rPr lang="fr-FR" dirty="0" smtClean="0"/>
              <a:t> (</a:t>
            </a:r>
            <a:r>
              <a:rPr lang="fr-FR" dirty="0" err="1" smtClean="0"/>
              <a:t>including</a:t>
            </a:r>
            <a:r>
              <a:rPr lang="fr-FR" dirty="0" smtClean="0"/>
              <a:t> </a:t>
            </a:r>
            <a:r>
              <a:rPr lang="fr-FR" dirty="0" err="1" smtClean="0"/>
              <a:t>trade</a:t>
            </a:r>
            <a:r>
              <a:rPr lang="fr-FR" dirty="0" smtClean="0"/>
              <a:t> </a:t>
            </a:r>
            <a:r>
              <a:rPr lang="fr-FR" dirty="0" err="1" smtClean="0"/>
              <a:t>specifications</a:t>
            </a:r>
            <a:r>
              <a:rPr lang="fr-FR" dirty="0" smtClean="0"/>
              <a:t>)</a:t>
            </a:r>
          </a:p>
          <a:p>
            <a:r>
              <a:rPr lang="fr-FR" dirty="0" err="1" smtClean="0"/>
              <a:t>Database</a:t>
            </a:r>
            <a:r>
              <a:rPr lang="fr-FR" dirty="0" smtClean="0"/>
              <a:t> : GTAP10A (</a:t>
            </a:r>
            <a:r>
              <a:rPr lang="fr-FR" dirty="0" err="1" smtClean="0"/>
              <a:t>year</a:t>
            </a:r>
            <a:r>
              <a:rPr lang="fr-FR" dirty="0" smtClean="0"/>
              <a:t> 2014)</a:t>
            </a:r>
          </a:p>
          <a:p>
            <a:pPr lvl="1"/>
            <a:r>
              <a:rPr lang="fr-FR" dirty="0" err="1" smtClean="0"/>
              <a:t>Regional</a:t>
            </a:r>
            <a:r>
              <a:rPr lang="fr-FR" dirty="0" smtClean="0"/>
              <a:t> </a:t>
            </a:r>
            <a:r>
              <a:rPr lang="fr-FR" dirty="0" err="1" smtClean="0"/>
              <a:t>aggregation</a:t>
            </a:r>
            <a:r>
              <a:rPr lang="fr-FR" dirty="0" smtClean="0"/>
              <a:t> : EU, USA, </a:t>
            </a:r>
            <a:r>
              <a:rPr lang="fr-FR" dirty="0" err="1" smtClean="0"/>
              <a:t>RoW</a:t>
            </a:r>
            <a:endParaRPr lang="fr-FR" dirty="0" smtClean="0"/>
          </a:p>
          <a:p>
            <a:pPr lvl="1"/>
            <a:r>
              <a:rPr lang="fr-FR" dirty="0" err="1" smtClean="0"/>
              <a:t>Aggregation</a:t>
            </a:r>
            <a:r>
              <a:rPr lang="fr-FR" dirty="0" smtClean="0"/>
              <a:t> of </a:t>
            </a:r>
            <a:r>
              <a:rPr lang="fr-FR" dirty="0" err="1" smtClean="0"/>
              <a:t>food</a:t>
            </a:r>
            <a:r>
              <a:rPr lang="fr-FR" dirty="0" smtClean="0"/>
              <a:t> </a:t>
            </a:r>
            <a:r>
              <a:rPr lang="fr-FR" dirty="0" err="1" smtClean="0"/>
              <a:t>products</a:t>
            </a:r>
            <a:r>
              <a:rPr lang="fr-FR" dirty="0" smtClean="0"/>
              <a:t> </a:t>
            </a:r>
            <a:r>
              <a:rPr lang="fr-FR" dirty="0" err="1" smtClean="0"/>
              <a:t>similar</a:t>
            </a:r>
            <a:r>
              <a:rPr lang="fr-FR" dirty="0" smtClean="0"/>
              <a:t> to USDA </a:t>
            </a:r>
            <a:r>
              <a:rPr lang="fr-FR" dirty="0" err="1" smtClean="0"/>
              <a:t>study</a:t>
            </a:r>
            <a:r>
              <a:rPr lang="fr-FR" dirty="0" smtClean="0"/>
              <a:t> </a:t>
            </a:r>
          </a:p>
          <a:p>
            <a:pPr lvl="2"/>
            <a:r>
              <a:rPr lang="fr-FR" dirty="0" smtClean="0"/>
              <a:t> </a:t>
            </a:r>
            <a:r>
              <a:rPr lang="fr-FR" dirty="0" err="1" smtClean="0"/>
              <a:t>only</a:t>
            </a:r>
            <a:r>
              <a:rPr lang="fr-FR" dirty="0" smtClean="0"/>
              <a:t> the </a:t>
            </a:r>
            <a:r>
              <a:rPr lang="fr-FR" dirty="0" err="1" smtClean="0"/>
              <a:t>aggregate</a:t>
            </a:r>
            <a:r>
              <a:rPr lang="fr-FR" dirty="0" smtClean="0"/>
              <a:t> of </a:t>
            </a:r>
            <a:r>
              <a:rPr lang="fr-FR" dirty="0" err="1" smtClean="0"/>
              <a:t>vegetable</a:t>
            </a:r>
            <a:r>
              <a:rPr lang="fr-FR" dirty="0" smtClean="0"/>
              <a:t> and fruits </a:t>
            </a:r>
          </a:p>
          <a:p>
            <a:pPr lvl="2"/>
            <a:r>
              <a:rPr lang="fr-FR" dirty="0" smtClean="0"/>
              <a:t>the </a:t>
            </a:r>
            <a:r>
              <a:rPr lang="fr-FR" dirty="0" err="1" smtClean="0"/>
              <a:t>detailed</a:t>
            </a:r>
            <a:r>
              <a:rPr lang="fr-FR" dirty="0" smtClean="0"/>
              <a:t> GTAP </a:t>
            </a:r>
            <a:r>
              <a:rPr lang="fr-FR" dirty="0" err="1" smtClean="0"/>
              <a:t>does</a:t>
            </a:r>
            <a:r>
              <a:rPr lang="fr-FR" dirty="0" smtClean="0"/>
              <a:t> not </a:t>
            </a:r>
            <a:r>
              <a:rPr lang="fr-FR" dirty="0" err="1" smtClean="0"/>
              <a:t>provide</a:t>
            </a:r>
            <a:r>
              <a:rPr lang="fr-FR" dirty="0" smtClean="0"/>
              <a:t> the </a:t>
            </a:r>
            <a:r>
              <a:rPr lang="fr-FR" dirty="0" err="1" smtClean="0"/>
              <a:t>unknown</a:t>
            </a:r>
            <a:r>
              <a:rPr lang="fr-FR" dirty="0" smtClean="0"/>
              <a:t> production </a:t>
            </a:r>
            <a:r>
              <a:rPr lang="fr-FR" dirty="0" err="1" smtClean="0"/>
              <a:t>costs</a:t>
            </a:r>
            <a:r>
              <a:rPr lang="fr-FR" dirty="0" smtClean="0"/>
              <a:t> for </a:t>
            </a:r>
            <a:r>
              <a:rPr lang="fr-FR" dirty="0" err="1" smtClean="0"/>
              <a:t>each</a:t>
            </a:r>
            <a:r>
              <a:rPr lang="fr-FR" dirty="0" smtClean="0"/>
              <a:t> </a:t>
            </a:r>
            <a:r>
              <a:rPr lang="fr-FR" dirty="0" err="1" smtClean="0"/>
              <a:t>vegetable</a:t>
            </a:r>
            <a:r>
              <a:rPr lang="fr-FR" dirty="0" smtClean="0"/>
              <a:t>/fruit </a:t>
            </a:r>
            <a:r>
              <a:rPr lang="fr-FR" dirty="0" err="1" smtClean="0"/>
              <a:t>product</a:t>
            </a:r>
            <a:r>
              <a:rPr lang="fr-FR" dirty="0" smtClean="0"/>
              <a:t> </a:t>
            </a:r>
          </a:p>
          <a:p>
            <a:pPr lvl="1"/>
            <a:r>
              <a:rPr lang="fr-FR" dirty="0" smtClean="0"/>
              <a:t>No distinction of the </a:t>
            </a:r>
            <a:r>
              <a:rPr lang="fr-FR" dirty="0" err="1" smtClean="0"/>
              <a:t>different</a:t>
            </a:r>
            <a:r>
              <a:rPr lang="fr-FR" dirty="0" smtClean="0"/>
              <a:t> </a:t>
            </a:r>
            <a:r>
              <a:rPr lang="fr-FR" dirty="0" err="1" smtClean="0"/>
              <a:t>fertilizers</a:t>
            </a:r>
            <a:r>
              <a:rPr lang="fr-FR" dirty="0" smtClean="0"/>
              <a:t>/pesticides </a:t>
            </a:r>
            <a:r>
              <a:rPr lang="fr-FR" dirty="0" err="1" smtClean="0"/>
              <a:t>products</a:t>
            </a:r>
            <a:r>
              <a:rPr lang="fr-FR" dirty="0" smtClean="0"/>
              <a:t> ;  </a:t>
            </a:r>
          </a:p>
          <a:p>
            <a:pPr lvl="1"/>
            <a:r>
              <a:rPr lang="fr-FR" dirty="0"/>
              <a:t>N</a:t>
            </a:r>
            <a:r>
              <a:rPr lang="fr-FR" dirty="0" smtClean="0"/>
              <a:t>o distinction of </a:t>
            </a:r>
            <a:r>
              <a:rPr lang="fr-FR" dirty="0" err="1" smtClean="0"/>
              <a:t>organic</a:t>
            </a:r>
            <a:r>
              <a:rPr lang="fr-FR" dirty="0" smtClean="0"/>
              <a:t> </a:t>
            </a:r>
            <a:r>
              <a:rPr lang="fr-FR" dirty="0" err="1" smtClean="0"/>
              <a:t>technology</a:t>
            </a:r>
            <a:r>
              <a:rPr lang="fr-FR" dirty="0" smtClean="0"/>
              <a:t>/</a:t>
            </a:r>
            <a:r>
              <a:rPr lang="fr-FR" dirty="0" err="1" smtClean="0"/>
              <a:t>markets</a:t>
            </a:r>
            <a:r>
              <a:rPr lang="fr-FR" dirty="0" smtClean="0"/>
              <a:t> </a:t>
            </a:r>
          </a:p>
          <a:p>
            <a:pPr lvl="2"/>
            <a:r>
              <a:rPr lang="fr-FR" dirty="0" err="1" smtClean="0"/>
              <a:t>gathering</a:t>
            </a:r>
            <a:r>
              <a:rPr lang="fr-FR" dirty="0" smtClean="0"/>
              <a:t> data on </a:t>
            </a:r>
            <a:r>
              <a:rPr lang="fr-FR" dirty="0" err="1" smtClean="0"/>
              <a:t>quantity</a:t>
            </a:r>
            <a:r>
              <a:rPr lang="fr-FR" dirty="0" smtClean="0"/>
              <a:t>, </a:t>
            </a:r>
            <a:r>
              <a:rPr lang="fr-FR" dirty="0" err="1" smtClean="0"/>
              <a:t>price</a:t>
            </a:r>
            <a:r>
              <a:rPr lang="fr-FR" dirty="0" smtClean="0"/>
              <a:t> premiums, </a:t>
            </a:r>
            <a:r>
              <a:rPr lang="fr-FR" dirty="0" err="1" smtClean="0"/>
              <a:t>returns</a:t>
            </a:r>
            <a:r>
              <a:rPr lang="fr-FR" dirty="0" smtClean="0"/>
              <a:t> </a:t>
            </a:r>
            <a:r>
              <a:rPr lang="fr-FR" dirty="0" err="1" smtClean="0"/>
              <a:t>across</a:t>
            </a:r>
            <a:r>
              <a:rPr lang="fr-FR" dirty="0" smtClean="0"/>
              <a:t> the </a:t>
            </a:r>
            <a:r>
              <a:rPr lang="fr-FR" dirty="0" err="1" smtClean="0"/>
              <a:t>whole</a:t>
            </a:r>
            <a:r>
              <a:rPr lang="fr-FR" dirty="0" smtClean="0"/>
              <a:t> </a:t>
            </a:r>
            <a:r>
              <a:rPr lang="fr-FR" dirty="0" err="1" smtClean="0"/>
              <a:t>food</a:t>
            </a:r>
            <a:r>
              <a:rPr lang="fr-FR" dirty="0" smtClean="0"/>
              <a:t> </a:t>
            </a:r>
            <a:r>
              <a:rPr lang="fr-FR" dirty="0" err="1" smtClean="0"/>
              <a:t>chain</a:t>
            </a:r>
            <a:r>
              <a:rPr lang="fr-FR" dirty="0" smtClean="0"/>
              <a:t> </a:t>
            </a:r>
            <a:r>
              <a:rPr lang="fr-FR" dirty="0" err="1" smtClean="0"/>
              <a:t>is</a:t>
            </a:r>
            <a:r>
              <a:rPr lang="fr-FR" dirty="0" smtClean="0"/>
              <a:t> </a:t>
            </a:r>
            <a:r>
              <a:rPr lang="fr-FR" dirty="0" err="1" smtClean="0"/>
              <a:t>cumbersome</a:t>
            </a:r>
            <a:endParaRPr lang="fr-FR" dirty="0" smtClean="0"/>
          </a:p>
          <a:p>
            <a:r>
              <a:rPr lang="fr-FR" dirty="0" smtClean="0"/>
              <a:t>Medium </a:t>
            </a:r>
            <a:r>
              <a:rPr lang="fr-FR" dirty="0" err="1" smtClean="0"/>
              <a:t>term</a:t>
            </a:r>
            <a:r>
              <a:rPr lang="fr-FR" dirty="0" smtClean="0"/>
              <a:t> horizon </a:t>
            </a:r>
          </a:p>
          <a:p>
            <a:pPr lvl="1"/>
            <a:r>
              <a:rPr lang="fr-FR" dirty="0" err="1" smtClean="0"/>
              <a:t>Fixed</a:t>
            </a:r>
            <a:r>
              <a:rPr lang="fr-FR" dirty="0" smtClean="0"/>
              <a:t> capital in </a:t>
            </a:r>
            <a:r>
              <a:rPr lang="fr-FR" dirty="0" err="1" smtClean="0"/>
              <a:t>each</a:t>
            </a:r>
            <a:r>
              <a:rPr lang="fr-FR" dirty="0" smtClean="0"/>
              <a:t> </a:t>
            </a:r>
            <a:r>
              <a:rPr lang="fr-FR" dirty="0" err="1" smtClean="0"/>
              <a:t>sector</a:t>
            </a:r>
            <a:r>
              <a:rPr lang="fr-FR" dirty="0" smtClean="0"/>
              <a:t>, </a:t>
            </a:r>
            <a:r>
              <a:rPr lang="fr-FR" dirty="0" err="1" smtClean="0"/>
              <a:t>other</a:t>
            </a:r>
            <a:r>
              <a:rPr lang="fr-FR" dirty="0" smtClean="0"/>
              <a:t> </a:t>
            </a:r>
            <a:r>
              <a:rPr lang="fr-FR" dirty="0" err="1" smtClean="0"/>
              <a:t>factors</a:t>
            </a:r>
            <a:r>
              <a:rPr lang="fr-FR" dirty="0" smtClean="0"/>
              <a:t> </a:t>
            </a:r>
            <a:r>
              <a:rPr lang="fr-FR" dirty="0" err="1" smtClean="0"/>
              <a:t>including</a:t>
            </a:r>
            <a:r>
              <a:rPr lang="fr-FR" dirty="0" smtClean="0"/>
              <a:t> land </a:t>
            </a:r>
            <a:r>
              <a:rPr lang="fr-FR" dirty="0" err="1" smtClean="0"/>
              <a:t>perfectly</a:t>
            </a:r>
            <a:r>
              <a:rPr lang="fr-FR" dirty="0" smtClean="0"/>
              <a:t> mobile</a:t>
            </a:r>
          </a:p>
          <a:p>
            <a:pPr lvl="1"/>
            <a:r>
              <a:rPr lang="fr-FR" dirty="0" err="1" smtClean="0"/>
              <a:t>Fixed</a:t>
            </a:r>
            <a:r>
              <a:rPr lang="fr-FR" dirty="0" smtClean="0"/>
              <a:t> total </a:t>
            </a:r>
            <a:r>
              <a:rPr lang="fr-FR" dirty="0" err="1" smtClean="0"/>
              <a:t>investment</a:t>
            </a:r>
            <a:r>
              <a:rPr lang="fr-FR" dirty="0" smtClean="0"/>
              <a:t> in </a:t>
            </a:r>
            <a:r>
              <a:rPr lang="fr-FR" dirty="0" err="1" smtClean="0"/>
              <a:t>each</a:t>
            </a:r>
            <a:r>
              <a:rPr lang="fr-FR" dirty="0" smtClean="0"/>
              <a:t> </a:t>
            </a:r>
            <a:r>
              <a:rPr lang="fr-FR" dirty="0" err="1" smtClean="0"/>
              <a:t>region</a:t>
            </a:r>
            <a:endParaRPr lang="fr-FR" dirty="0"/>
          </a:p>
          <a:p>
            <a:pPr lvl="1"/>
            <a:r>
              <a:rPr lang="fr-FR" dirty="0" smtClean="0"/>
              <a:t>No </a:t>
            </a:r>
            <a:r>
              <a:rPr lang="fr-FR" dirty="0" err="1" smtClean="0"/>
              <a:t>baseline</a:t>
            </a:r>
            <a:r>
              <a:rPr lang="fr-FR" dirty="0" smtClean="0"/>
              <a:t> scenario</a:t>
            </a:r>
          </a:p>
        </p:txBody>
      </p:sp>
    </p:spTree>
    <p:extLst>
      <p:ext uri="{BB962C8B-B14F-4D97-AF65-F5344CB8AC3E}">
        <p14:creationId xmlns:p14="http://schemas.microsoft.com/office/powerpoint/2010/main" val="184059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Farm </a:t>
            </a:r>
            <a:r>
              <a:rPr lang="fr-FR" dirty="0" err="1" smtClean="0"/>
              <a:t>supply</a:t>
            </a:r>
            <a:r>
              <a:rPr lang="fr-FR" dirty="0" smtClean="0"/>
              <a:t> </a:t>
            </a:r>
            <a:r>
              <a:rPr lang="fr-FR" dirty="0" err="1" smtClean="0"/>
              <a:t>modelling</a:t>
            </a:r>
            <a:endParaRPr lang="fr-FR" dirty="0"/>
          </a:p>
        </p:txBody>
      </p:sp>
      <p:sp>
        <p:nvSpPr>
          <p:cNvPr id="3" name="Espace réservé du contenu 2"/>
          <p:cNvSpPr>
            <a:spLocks noGrp="1"/>
          </p:cNvSpPr>
          <p:nvPr>
            <p:ph idx="1"/>
          </p:nvPr>
        </p:nvSpPr>
        <p:spPr/>
        <p:txBody>
          <a:bodyPr>
            <a:normAutofit/>
          </a:bodyPr>
          <a:lstStyle/>
          <a:p>
            <a:r>
              <a:rPr lang="fr-FR" dirty="0" smtClean="0"/>
              <a:t>Standard </a:t>
            </a:r>
            <a:r>
              <a:rPr lang="fr-FR" dirty="0" err="1" smtClean="0"/>
              <a:t>approach</a:t>
            </a:r>
            <a:r>
              <a:rPr lang="fr-FR" dirty="0" smtClean="0"/>
              <a:t>: </a:t>
            </a:r>
          </a:p>
          <a:p>
            <a:pPr lvl="1"/>
            <a:r>
              <a:rPr lang="fr-FR" dirty="0" err="1"/>
              <a:t>A</a:t>
            </a:r>
            <a:r>
              <a:rPr lang="fr-FR" dirty="0" err="1" smtClean="0"/>
              <a:t>ggregate</a:t>
            </a:r>
            <a:r>
              <a:rPr lang="fr-FR" dirty="0" smtClean="0"/>
              <a:t> mono-</a:t>
            </a:r>
            <a:r>
              <a:rPr lang="fr-FR" dirty="0" err="1" smtClean="0"/>
              <a:t>product</a:t>
            </a:r>
            <a:r>
              <a:rPr lang="fr-FR" dirty="0" smtClean="0"/>
              <a:t> </a:t>
            </a:r>
            <a:r>
              <a:rPr lang="fr-FR" dirty="0" err="1" smtClean="0"/>
              <a:t>technology</a:t>
            </a:r>
            <a:r>
              <a:rPr lang="fr-FR" dirty="0" smtClean="0"/>
              <a:t> </a:t>
            </a:r>
            <a:r>
              <a:rPr lang="fr-FR" dirty="0" err="1" smtClean="0"/>
              <a:t>specified</a:t>
            </a:r>
            <a:r>
              <a:rPr lang="fr-FR" dirty="0" smtClean="0"/>
              <a:t> </a:t>
            </a:r>
            <a:r>
              <a:rPr lang="fr-FR" dirty="0" err="1" smtClean="0"/>
              <a:t>with</a:t>
            </a:r>
            <a:r>
              <a:rPr lang="fr-FR" dirty="0" smtClean="0"/>
              <a:t> </a:t>
            </a:r>
            <a:r>
              <a:rPr lang="fr-FR" dirty="0" err="1" smtClean="0"/>
              <a:t>nested</a:t>
            </a:r>
            <a:r>
              <a:rPr lang="fr-FR" dirty="0" smtClean="0"/>
              <a:t> CES structure</a:t>
            </a:r>
          </a:p>
          <a:p>
            <a:pPr lvl="1"/>
            <a:r>
              <a:rPr lang="fr-FR" dirty="0" err="1" smtClean="0"/>
              <a:t>Implicit</a:t>
            </a:r>
            <a:r>
              <a:rPr lang="fr-FR" dirty="0" smtClean="0"/>
              <a:t> </a:t>
            </a:r>
            <a:r>
              <a:rPr lang="fr-FR" dirty="0" err="1" smtClean="0"/>
              <a:t>representation</a:t>
            </a:r>
            <a:r>
              <a:rPr lang="fr-FR" dirty="0" smtClean="0"/>
              <a:t> of the </a:t>
            </a:r>
            <a:r>
              <a:rPr lang="fr-FR" dirty="0" err="1" smtClean="0"/>
              <a:t>heterogeneity</a:t>
            </a:r>
            <a:r>
              <a:rPr lang="fr-FR" dirty="0" smtClean="0"/>
              <a:t> of </a:t>
            </a:r>
            <a:r>
              <a:rPr lang="fr-FR" dirty="0" err="1" smtClean="0"/>
              <a:t>farm</a:t>
            </a:r>
            <a:r>
              <a:rPr lang="fr-FR" dirty="0" smtClean="0"/>
              <a:t> conditions and </a:t>
            </a:r>
            <a:r>
              <a:rPr lang="fr-FR" dirty="0" err="1" smtClean="0"/>
              <a:t>farm</a:t>
            </a:r>
            <a:r>
              <a:rPr lang="fr-FR" dirty="0" smtClean="0"/>
              <a:t> production practices (</a:t>
            </a:r>
            <a:r>
              <a:rPr lang="fr-FR" dirty="0" err="1" smtClean="0"/>
              <a:t>e.g</a:t>
            </a:r>
            <a:r>
              <a:rPr lang="fr-FR" dirty="0" smtClean="0"/>
              <a:t>. Hertel et al., 1997)</a:t>
            </a:r>
          </a:p>
          <a:p>
            <a:pPr lvl="1"/>
            <a:r>
              <a:rPr lang="fr-FR" dirty="0" err="1" smtClean="0"/>
              <a:t>Possibility</a:t>
            </a:r>
            <a:r>
              <a:rPr lang="fr-FR" dirty="0" smtClean="0"/>
              <a:t> to </a:t>
            </a:r>
            <a:r>
              <a:rPr lang="fr-FR" dirty="0" err="1" smtClean="0"/>
              <a:t>adapt</a:t>
            </a:r>
            <a:r>
              <a:rPr lang="fr-FR" dirty="0" smtClean="0"/>
              <a:t> the calibration of the </a:t>
            </a:r>
            <a:r>
              <a:rPr lang="fr-FR" dirty="0" err="1" smtClean="0"/>
              <a:t>parameters</a:t>
            </a:r>
            <a:r>
              <a:rPr lang="fr-FR" dirty="0" smtClean="0"/>
              <a:t> of </a:t>
            </a:r>
            <a:r>
              <a:rPr lang="fr-FR" dirty="0" err="1" smtClean="0"/>
              <a:t>this</a:t>
            </a:r>
            <a:r>
              <a:rPr lang="fr-FR" dirty="0" smtClean="0"/>
              <a:t> </a:t>
            </a:r>
            <a:r>
              <a:rPr lang="fr-FR" dirty="0" err="1" smtClean="0"/>
              <a:t>aggregate</a:t>
            </a:r>
            <a:r>
              <a:rPr lang="fr-FR" dirty="0" smtClean="0"/>
              <a:t> </a:t>
            </a:r>
            <a:r>
              <a:rPr lang="fr-FR" dirty="0" err="1" smtClean="0"/>
              <a:t>technology</a:t>
            </a:r>
            <a:r>
              <a:rPr lang="fr-FR" dirty="0" smtClean="0"/>
              <a:t> to </a:t>
            </a:r>
            <a:r>
              <a:rPr lang="fr-FR" dirty="0" err="1" smtClean="0"/>
              <a:t>reflect</a:t>
            </a:r>
            <a:r>
              <a:rPr lang="fr-FR" dirty="0" smtClean="0"/>
              <a:t> the </a:t>
            </a:r>
            <a:r>
              <a:rPr lang="fr-FR" dirty="0" err="1" smtClean="0"/>
              <a:t>evolution</a:t>
            </a:r>
            <a:r>
              <a:rPr lang="fr-FR" dirty="0" smtClean="0"/>
              <a:t> of technologies (</a:t>
            </a:r>
            <a:r>
              <a:rPr lang="fr-FR" dirty="0" err="1" smtClean="0"/>
              <a:t>Brookes</a:t>
            </a:r>
            <a:r>
              <a:rPr lang="fr-FR" dirty="0" smtClean="0"/>
              <a:t> et al., 2017)</a:t>
            </a:r>
          </a:p>
          <a:p>
            <a:pPr lvl="1"/>
            <a:endParaRPr lang="fr-FR" dirty="0" smtClean="0"/>
          </a:p>
          <a:p>
            <a:pPr lvl="1"/>
            <a:r>
              <a:rPr lang="fr-FR" dirty="0" err="1" smtClean="0"/>
              <a:t>However</a:t>
            </a:r>
            <a:r>
              <a:rPr lang="fr-FR" dirty="0" smtClean="0"/>
              <a:t> </a:t>
            </a:r>
            <a:r>
              <a:rPr lang="fr-FR" dirty="0" err="1" smtClean="0"/>
              <a:t>this</a:t>
            </a:r>
            <a:r>
              <a:rPr lang="fr-FR" dirty="0" smtClean="0"/>
              <a:t> </a:t>
            </a:r>
            <a:r>
              <a:rPr lang="fr-FR" dirty="0" err="1" smtClean="0"/>
              <a:t>does</a:t>
            </a:r>
            <a:r>
              <a:rPr lang="fr-FR" dirty="0" smtClean="0"/>
              <a:t> not </a:t>
            </a:r>
            <a:r>
              <a:rPr lang="fr-FR" dirty="0" err="1" smtClean="0"/>
              <a:t>recognize</a:t>
            </a:r>
            <a:r>
              <a:rPr lang="fr-FR" dirty="0" smtClean="0"/>
              <a:t> the </a:t>
            </a:r>
            <a:r>
              <a:rPr lang="fr-FR" dirty="0" err="1" smtClean="0"/>
              <a:t>different</a:t>
            </a:r>
            <a:r>
              <a:rPr lang="fr-FR" dirty="0" smtClean="0"/>
              <a:t> </a:t>
            </a:r>
            <a:r>
              <a:rPr lang="fr-FR" dirty="0" err="1" smtClean="0"/>
              <a:t>products</a:t>
            </a:r>
            <a:r>
              <a:rPr lang="fr-FR" dirty="0" smtClean="0"/>
              <a:t> </a:t>
            </a:r>
            <a:r>
              <a:rPr lang="fr-FR" dirty="0" err="1" smtClean="0"/>
              <a:t>offered</a:t>
            </a:r>
            <a:r>
              <a:rPr lang="fr-FR" dirty="0" smtClean="0"/>
              <a:t>. The standard </a:t>
            </a:r>
            <a:r>
              <a:rPr lang="fr-FR" dirty="0" err="1" smtClean="0"/>
              <a:t>implicit</a:t>
            </a:r>
            <a:r>
              <a:rPr lang="fr-FR" dirty="0" smtClean="0"/>
              <a:t> </a:t>
            </a:r>
            <a:r>
              <a:rPr lang="fr-FR" dirty="0" err="1" smtClean="0"/>
              <a:t>assumption</a:t>
            </a:r>
            <a:r>
              <a:rPr lang="fr-FR" dirty="0" smtClean="0"/>
              <a:t> of </a:t>
            </a:r>
            <a:r>
              <a:rPr lang="fr-FR" dirty="0" err="1" smtClean="0"/>
              <a:t>fixed</a:t>
            </a:r>
            <a:r>
              <a:rPr lang="fr-FR" dirty="0" smtClean="0"/>
              <a:t> </a:t>
            </a:r>
            <a:r>
              <a:rPr lang="fr-FR" dirty="0" err="1" smtClean="0"/>
              <a:t>price</a:t>
            </a:r>
            <a:r>
              <a:rPr lang="fr-FR" dirty="0" smtClean="0"/>
              <a:t> </a:t>
            </a:r>
            <a:r>
              <a:rPr lang="fr-FR" dirty="0" err="1" smtClean="0"/>
              <a:t>difference</a:t>
            </a:r>
            <a:r>
              <a:rPr lang="fr-FR" dirty="0" smtClean="0"/>
              <a:t> </a:t>
            </a:r>
            <a:r>
              <a:rPr lang="fr-FR" dirty="0" err="1" smtClean="0"/>
              <a:t>may</a:t>
            </a:r>
            <a:r>
              <a:rPr lang="fr-FR" dirty="0" smtClean="0"/>
              <a:t> not </a:t>
            </a:r>
            <a:r>
              <a:rPr lang="fr-FR" dirty="0" err="1" smtClean="0"/>
              <a:t>be</a:t>
            </a:r>
            <a:r>
              <a:rPr lang="fr-FR" dirty="0" smtClean="0"/>
              <a:t> relevant </a:t>
            </a:r>
            <a:r>
              <a:rPr lang="fr-FR" dirty="0" err="1" smtClean="0"/>
              <a:t>with</a:t>
            </a:r>
            <a:r>
              <a:rPr lang="fr-FR" dirty="0" smtClean="0"/>
              <a:t> new </a:t>
            </a:r>
            <a:r>
              <a:rPr lang="fr-FR" dirty="0" err="1" smtClean="0"/>
              <a:t>products</a:t>
            </a:r>
            <a:r>
              <a:rPr lang="fr-FR" dirty="0" smtClean="0"/>
              <a:t> (i.e. </a:t>
            </a:r>
            <a:r>
              <a:rPr lang="fr-FR" dirty="0" err="1" smtClean="0"/>
              <a:t>without</a:t>
            </a:r>
            <a:r>
              <a:rPr lang="fr-FR" dirty="0" smtClean="0"/>
              <a:t> </a:t>
            </a:r>
            <a:r>
              <a:rPr lang="fr-FR" dirty="0" err="1" smtClean="0"/>
              <a:t>perfect</a:t>
            </a:r>
            <a:r>
              <a:rPr lang="fr-FR" dirty="0" smtClean="0"/>
              <a:t> substitution at the </a:t>
            </a:r>
            <a:r>
              <a:rPr lang="fr-FR" dirty="0" err="1" smtClean="0"/>
              <a:t>demand</a:t>
            </a:r>
            <a:r>
              <a:rPr lang="fr-FR" dirty="0" smtClean="0"/>
              <a:t> </a:t>
            </a:r>
            <a:r>
              <a:rPr lang="fr-FR" dirty="0" err="1" smtClean="0"/>
              <a:t>side</a:t>
            </a:r>
            <a:r>
              <a:rPr lang="fr-FR" dirty="0" smtClean="0"/>
              <a:t>)</a:t>
            </a:r>
          </a:p>
        </p:txBody>
      </p:sp>
    </p:spTree>
    <p:extLst>
      <p:ext uri="{BB962C8B-B14F-4D97-AF65-F5344CB8AC3E}">
        <p14:creationId xmlns:p14="http://schemas.microsoft.com/office/powerpoint/2010/main" val="60826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Farm </a:t>
            </a:r>
            <a:r>
              <a:rPr lang="fr-FR" dirty="0" err="1" smtClean="0"/>
              <a:t>supply</a:t>
            </a:r>
            <a:r>
              <a:rPr lang="fr-FR" dirty="0" smtClean="0"/>
              <a:t> </a:t>
            </a:r>
            <a:r>
              <a:rPr lang="fr-FR" dirty="0" err="1" smtClean="0"/>
              <a:t>modelling</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Our </a:t>
            </a:r>
            <a:r>
              <a:rPr lang="fr-FR" dirty="0" err="1" smtClean="0"/>
              <a:t>approach</a:t>
            </a:r>
            <a:r>
              <a:rPr lang="fr-FR" dirty="0" smtClean="0"/>
              <a:t>: </a:t>
            </a:r>
          </a:p>
          <a:p>
            <a:pPr lvl="1"/>
            <a:r>
              <a:rPr lang="fr-FR" dirty="0" err="1" smtClean="0"/>
              <a:t>Inspired</a:t>
            </a:r>
            <a:r>
              <a:rPr lang="fr-FR" dirty="0" smtClean="0"/>
              <a:t> by the </a:t>
            </a:r>
            <a:r>
              <a:rPr lang="fr-FR" dirty="0" err="1" smtClean="0"/>
              <a:t>microeconomic</a:t>
            </a:r>
            <a:r>
              <a:rPr lang="fr-FR" dirty="0" smtClean="0"/>
              <a:t> </a:t>
            </a:r>
            <a:r>
              <a:rPr lang="fr-FR" dirty="0" err="1" smtClean="0"/>
              <a:t>approach</a:t>
            </a:r>
            <a:r>
              <a:rPr lang="fr-FR" dirty="0" smtClean="0"/>
              <a:t> of </a:t>
            </a:r>
            <a:r>
              <a:rPr lang="fr-FR" dirty="0" err="1" smtClean="0"/>
              <a:t>Carpentier&amp;Letort</a:t>
            </a:r>
            <a:r>
              <a:rPr lang="fr-FR" dirty="0" smtClean="0"/>
              <a:t> 2013 and </a:t>
            </a:r>
            <a:r>
              <a:rPr lang="fr-FR" dirty="0" err="1" smtClean="0"/>
              <a:t>already</a:t>
            </a:r>
            <a:r>
              <a:rPr lang="fr-FR" dirty="0" smtClean="0"/>
              <a:t> </a:t>
            </a:r>
            <a:r>
              <a:rPr lang="fr-FR" dirty="0" err="1" smtClean="0"/>
              <a:t>implemented</a:t>
            </a:r>
            <a:r>
              <a:rPr lang="fr-FR" dirty="0" smtClean="0"/>
              <a:t> in CGE by </a:t>
            </a:r>
            <a:r>
              <a:rPr lang="fr-FR" dirty="0" err="1" smtClean="0"/>
              <a:t>Bareille&amp;Gohin</a:t>
            </a:r>
            <a:r>
              <a:rPr lang="fr-FR" dirty="0" smtClean="0"/>
              <a:t> (2020) and Gohin (2022)</a:t>
            </a:r>
          </a:p>
          <a:p>
            <a:pPr lvl="1"/>
            <a:r>
              <a:rPr lang="fr-FR" dirty="0"/>
              <a:t>Multi-output </a:t>
            </a:r>
            <a:r>
              <a:rPr lang="fr-FR" dirty="0" err="1"/>
              <a:t>technology</a:t>
            </a:r>
            <a:endParaRPr lang="fr-FR" dirty="0"/>
          </a:p>
          <a:p>
            <a:pPr lvl="2"/>
            <a:r>
              <a:rPr lang="fr-FR" dirty="0" err="1"/>
              <a:t>some</a:t>
            </a:r>
            <a:r>
              <a:rPr lang="fr-FR" dirty="0"/>
              <a:t> </a:t>
            </a:r>
            <a:r>
              <a:rPr lang="fr-FR" dirty="0" smtClean="0"/>
              <a:t>inputs </a:t>
            </a:r>
            <a:r>
              <a:rPr lang="fr-FR" dirty="0" err="1"/>
              <a:t>such</a:t>
            </a:r>
            <a:r>
              <a:rPr lang="fr-FR" dirty="0"/>
              <a:t> as </a:t>
            </a:r>
            <a:r>
              <a:rPr lang="fr-FR" dirty="0" err="1" smtClean="0"/>
              <a:t>accounting</a:t>
            </a:r>
            <a:r>
              <a:rPr lang="fr-FR" dirty="0" smtClean="0"/>
              <a:t>/</a:t>
            </a:r>
            <a:r>
              <a:rPr lang="fr-FR" dirty="0" err="1" smtClean="0"/>
              <a:t>insurance</a:t>
            </a:r>
            <a:r>
              <a:rPr lang="fr-FR" dirty="0" smtClean="0"/>
              <a:t> </a:t>
            </a:r>
            <a:r>
              <a:rPr lang="fr-FR" dirty="0" err="1" smtClean="0"/>
              <a:t>expenditures</a:t>
            </a:r>
            <a:r>
              <a:rPr lang="fr-FR" dirty="0" smtClean="0"/>
              <a:t> are not </a:t>
            </a:r>
            <a:r>
              <a:rPr lang="fr-FR" dirty="0" err="1" smtClean="0"/>
              <a:t>allocable</a:t>
            </a:r>
            <a:endParaRPr lang="fr-FR" dirty="0" smtClean="0"/>
          </a:p>
          <a:p>
            <a:pPr lvl="1"/>
            <a:r>
              <a:rPr lang="fr-FR" dirty="0" err="1" smtClean="0"/>
              <a:t>Quadratic</a:t>
            </a:r>
            <a:r>
              <a:rPr lang="fr-FR" dirty="0" smtClean="0"/>
              <a:t> </a:t>
            </a:r>
            <a:r>
              <a:rPr lang="fr-FR" dirty="0" err="1" smtClean="0"/>
              <a:t>yield</a:t>
            </a:r>
            <a:r>
              <a:rPr lang="fr-FR" dirty="0" smtClean="0"/>
              <a:t> </a:t>
            </a:r>
            <a:r>
              <a:rPr lang="fr-FR" dirty="0" err="1" smtClean="0"/>
              <a:t>function</a:t>
            </a:r>
            <a:endParaRPr lang="fr-FR" dirty="0" smtClean="0"/>
          </a:p>
          <a:p>
            <a:pPr lvl="2"/>
            <a:r>
              <a:rPr lang="fr-FR" dirty="0" smtClean="0"/>
              <a:t>Production per hectare </a:t>
            </a:r>
            <a:r>
              <a:rPr lang="fr-FR" dirty="0" err="1" smtClean="0"/>
              <a:t>depends</a:t>
            </a:r>
            <a:r>
              <a:rPr lang="fr-FR" dirty="0" smtClean="0"/>
              <a:t> on </a:t>
            </a:r>
            <a:r>
              <a:rPr lang="fr-FR" dirty="0" err="1" smtClean="0"/>
              <a:t>chemicals</a:t>
            </a:r>
            <a:r>
              <a:rPr lang="fr-FR" dirty="0" smtClean="0"/>
              <a:t> : </a:t>
            </a:r>
            <a:r>
              <a:rPr lang="fr-FR" dirty="0" err="1" smtClean="0"/>
              <a:t>possibility</a:t>
            </a:r>
            <a:r>
              <a:rPr lang="fr-FR" dirty="0" smtClean="0"/>
              <a:t> to </a:t>
            </a:r>
            <a:r>
              <a:rPr lang="fr-FR" dirty="0" err="1" smtClean="0"/>
              <a:t>rely</a:t>
            </a:r>
            <a:r>
              <a:rPr lang="fr-FR" dirty="0" smtClean="0"/>
              <a:t> on </a:t>
            </a:r>
            <a:r>
              <a:rPr lang="fr-FR" dirty="0" err="1" smtClean="0"/>
              <a:t>agronomic</a:t>
            </a:r>
            <a:r>
              <a:rPr lang="fr-FR" dirty="0" smtClean="0"/>
              <a:t> </a:t>
            </a:r>
            <a:r>
              <a:rPr lang="fr-FR" dirty="0" err="1" smtClean="0"/>
              <a:t>functions</a:t>
            </a:r>
            <a:endParaRPr lang="fr-FR" dirty="0" smtClean="0"/>
          </a:p>
          <a:p>
            <a:pPr lvl="1"/>
            <a:r>
              <a:rPr lang="fr-FR" dirty="0" smtClean="0"/>
              <a:t>Land allocation </a:t>
            </a:r>
            <a:r>
              <a:rPr lang="fr-FR" dirty="0" err="1" smtClean="0"/>
              <a:t>across</a:t>
            </a:r>
            <a:r>
              <a:rPr lang="fr-FR" dirty="0" smtClean="0"/>
              <a:t> output </a:t>
            </a:r>
            <a:r>
              <a:rPr lang="fr-FR" dirty="0" err="1" smtClean="0"/>
              <a:t>governs</a:t>
            </a:r>
            <a:r>
              <a:rPr lang="fr-FR" dirty="0" smtClean="0"/>
              <a:t> by an </a:t>
            </a:r>
            <a:r>
              <a:rPr lang="fr-FR" dirty="0" err="1" smtClean="0"/>
              <a:t>entropic</a:t>
            </a:r>
            <a:r>
              <a:rPr lang="fr-FR" dirty="0" smtClean="0"/>
              <a:t> </a:t>
            </a:r>
            <a:r>
              <a:rPr lang="fr-FR" dirty="0" err="1" smtClean="0"/>
              <a:t>cost</a:t>
            </a:r>
            <a:r>
              <a:rPr lang="fr-FR" dirty="0" smtClean="0"/>
              <a:t> </a:t>
            </a:r>
            <a:r>
              <a:rPr lang="fr-FR" dirty="0" err="1" smtClean="0"/>
              <a:t>function</a:t>
            </a:r>
            <a:endParaRPr lang="fr-FR" dirty="0" smtClean="0"/>
          </a:p>
          <a:p>
            <a:pPr lvl="2"/>
            <a:r>
              <a:rPr lang="fr-FR" dirty="0" err="1" smtClean="0"/>
              <a:t>Similar</a:t>
            </a:r>
            <a:r>
              <a:rPr lang="fr-FR" dirty="0" smtClean="0"/>
              <a:t> to the </a:t>
            </a:r>
            <a:r>
              <a:rPr lang="fr-FR" dirty="0" err="1" smtClean="0"/>
              <a:t>usual</a:t>
            </a:r>
            <a:r>
              <a:rPr lang="fr-FR" dirty="0" smtClean="0"/>
              <a:t> CET </a:t>
            </a:r>
            <a:r>
              <a:rPr lang="fr-FR" dirty="0" err="1" smtClean="0"/>
              <a:t>function</a:t>
            </a:r>
            <a:r>
              <a:rPr lang="fr-FR" dirty="0" smtClean="0"/>
              <a:t>, </a:t>
            </a:r>
            <a:r>
              <a:rPr lang="fr-FR" dirty="0" err="1" smtClean="0"/>
              <a:t>with</a:t>
            </a:r>
            <a:r>
              <a:rPr lang="fr-FR" dirty="0" smtClean="0"/>
              <a:t> land </a:t>
            </a:r>
            <a:r>
              <a:rPr lang="fr-FR" dirty="0" err="1" smtClean="0"/>
              <a:t>measured</a:t>
            </a:r>
            <a:r>
              <a:rPr lang="fr-FR" dirty="0" smtClean="0"/>
              <a:t> </a:t>
            </a:r>
            <a:r>
              <a:rPr lang="fr-FR" dirty="0" err="1" smtClean="0"/>
              <a:t>physically</a:t>
            </a:r>
            <a:endParaRPr lang="fr-FR" dirty="0" smtClean="0"/>
          </a:p>
          <a:p>
            <a:pPr lvl="1"/>
            <a:endParaRPr lang="fr-FR" dirty="0"/>
          </a:p>
          <a:p>
            <a:pPr lvl="1"/>
            <a:r>
              <a:rPr lang="fr-FR" dirty="0" smtClean="0"/>
              <a:t>Main innovation : </a:t>
            </a:r>
            <a:r>
              <a:rPr lang="fr-FR" dirty="0" err="1" smtClean="0"/>
              <a:t>implementation</a:t>
            </a:r>
            <a:r>
              <a:rPr lang="fr-FR" dirty="0" smtClean="0"/>
              <a:t> on the </a:t>
            </a:r>
            <a:r>
              <a:rPr lang="fr-FR" dirty="0" err="1" smtClean="0"/>
              <a:t>v&amp;f</a:t>
            </a:r>
            <a:r>
              <a:rPr lang="fr-FR" dirty="0" smtClean="0"/>
              <a:t>, </a:t>
            </a:r>
            <a:r>
              <a:rPr lang="fr-FR" dirty="0" err="1" smtClean="0"/>
              <a:t>assuming</a:t>
            </a:r>
            <a:r>
              <a:rPr lang="fr-FR" dirty="0" smtClean="0"/>
              <a:t> </a:t>
            </a:r>
            <a:r>
              <a:rPr lang="fr-FR" dirty="0" err="1" smtClean="0"/>
              <a:t>two</a:t>
            </a:r>
            <a:r>
              <a:rPr lang="fr-FR" dirty="0" smtClean="0"/>
              <a:t> technologies : </a:t>
            </a:r>
          </a:p>
          <a:p>
            <a:pPr lvl="2"/>
            <a:r>
              <a:rPr lang="fr-FR" dirty="0"/>
              <a:t>A</a:t>
            </a:r>
            <a:r>
              <a:rPr lang="fr-FR" dirty="0" smtClean="0"/>
              <a:t> </a:t>
            </a:r>
            <a:r>
              <a:rPr lang="fr-FR" dirty="0" err="1" smtClean="0"/>
              <a:t>currently</a:t>
            </a:r>
            <a:r>
              <a:rPr lang="fr-FR" dirty="0" smtClean="0"/>
              <a:t> active </a:t>
            </a:r>
            <a:r>
              <a:rPr lang="fr-FR" dirty="0" err="1" smtClean="0"/>
              <a:t>technology</a:t>
            </a:r>
            <a:r>
              <a:rPr lang="fr-FR" dirty="0" smtClean="0"/>
              <a:t> : </a:t>
            </a:r>
            <a:r>
              <a:rPr lang="fr-FR" dirty="0" err="1" smtClean="0"/>
              <a:t>conv</a:t>
            </a:r>
            <a:r>
              <a:rPr lang="fr-FR" dirty="0" smtClean="0"/>
              <a:t> </a:t>
            </a:r>
            <a:r>
              <a:rPr lang="fr-FR" dirty="0" err="1" smtClean="0"/>
              <a:t>v&amp;f</a:t>
            </a:r>
            <a:r>
              <a:rPr lang="fr-FR" dirty="0" smtClean="0"/>
              <a:t> (for </a:t>
            </a:r>
            <a:r>
              <a:rPr lang="fr-FR" dirty="0" err="1" smtClean="0"/>
              <a:t>conventional</a:t>
            </a:r>
            <a:r>
              <a:rPr lang="fr-FR" dirty="0" smtClean="0"/>
              <a:t> </a:t>
            </a:r>
            <a:r>
              <a:rPr lang="fr-FR" dirty="0" err="1" smtClean="0"/>
              <a:t>v&amp;f</a:t>
            </a:r>
            <a:r>
              <a:rPr lang="fr-FR" dirty="0" smtClean="0"/>
              <a:t> </a:t>
            </a:r>
            <a:r>
              <a:rPr lang="fr-FR" dirty="0" err="1" smtClean="0"/>
              <a:t>technology</a:t>
            </a:r>
            <a:r>
              <a:rPr lang="fr-FR" dirty="0" smtClean="0"/>
              <a:t>)</a:t>
            </a:r>
          </a:p>
          <a:p>
            <a:pPr lvl="2"/>
            <a:r>
              <a:rPr lang="fr-FR" dirty="0" smtClean="0"/>
              <a:t>A latent </a:t>
            </a:r>
            <a:r>
              <a:rPr lang="fr-FR" dirty="0" err="1" smtClean="0"/>
              <a:t>technology</a:t>
            </a:r>
            <a:r>
              <a:rPr lang="fr-FR" dirty="0" smtClean="0"/>
              <a:t> : </a:t>
            </a:r>
            <a:r>
              <a:rPr lang="fr-FR" dirty="0" err="1" smtClean="0"/>
              <a:t>gly</a:t>
            </a:r>
            <a:r>
              <a:rPr lang="fr-FR" dirty="0" smtClean="0"/>
              <a:t>-free </a:t>
            </a:r>
            <a:r>
              <a:rPr lang="fr-FR" dirty="0" err="1" smtClean="0"/>
              <a:t>v&amp;f</a:t>
            </a:r>
            <a:r>
              <a:rPr lang="fr-FR" dirty="0" smtClean="0"/>
              <a:t> (for glyphosate free </a:t>
            </a:r>
            <a:r>
              <a:rPr lang="fr-FR" dirty="0" err="1" smtClean="0"/>
              <a:t>technology</a:t>
            </a:r>
            <a:r>
              <a:rPr lang="fr-FR" dirty="0" smtClean="0"/>
              <a:t>) </a:t>
            </a:r>
            <a:endParaRPr lang="fr-FR" dirty="0"/>
          </a:p>
          <a:p>
            <a:pPr lvl="2"/>
            <a:r>
              <a:rPr lang="fr-FR" dirty="0" smtClean="0"/>
              <a:t>Introduction of </a:t>
            </a:r>
            <a:r>
              <a:rPr lang="fr-FR" dirty="0" err="1" smtClean="0"/>
              <a:t>virtual</a:t>
            </a:r>
            <a:r>
              <a:rPr lang="fr-FR" dirty="0" smtClean="0"/>
              <a:t> </a:t>
            </a:r>
            <a:r>
              <a:rPr lang="fr-FR" dirty="0" err="1" smtClean="0"/>
              <a:t>prices</a:t>
            </a:r>
            <a:endParaRPr lang="fr-FR" dirty="0" smtClean="0"/>
          </a:p>
        </p:txBody>
      </p:sp>
    </p:spTree>
    <p:extLst>
      <p:ext uri="{BB962C8B-B14F-4D97-AF65-F5344CB8AC3E}">
        <p14:creationId xmlns:p14="http://schemas.microsoft.com/office/powerpoint/2010/main" val="2677745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Calibration of the </a:t>
            </a:r>
            <a:r>
              <a:rPr lang="fr-FR" dirty="0" err="1" smtClean="0"/>
              <a:t>supply</a:t>
            </a:r>
            <a:r>
              <a:rPr lang="fr-FR" dirty="0" smtClean="0"/>
              <a:t> </a:t>
            </a:r>
            <a:r>
              <a:rPr lang="fr-FR" dirty="0" err="1" smtClean="0"/>
              <a:t>side</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fontScale="92500" lnSpcReduction="10000"/>
              </a:bodyPr>
              <a:lstStyle/>
              <a:p>
                <a:r>
                  <a:rPr lang="fr-FR" dirty="0" smtClean="0"/>
                  <a:t>The </a:t>
                </a:r>
                <a:r>
                  <a:rPr lang="fr-FR" dirty="0" err="1" smtClean="0"/>
                  <a:t>quadratic</a:t>
                </a:r>
                <a:r>
                  <a:rPr lang="fr-FR" dirty="0" smtClean="0"/>
                  <a:t> </a:t>
                </a:r>
                <a:r>
                  <a:rPr lang="fr-FR" dirty="0" err="1" smtClean="0"/>
                  <a:t>yield</a:t>
                </a:r>
                <a:r>
                  <a:rPr lang="fr-FR" dirty="0" smtClean="0"/>
                  <a:t> </a:t>
                </a:r>
                <a:r>
                  <a:rPr lang="fr-FR" dirty="0" err="1" smtClean="0"/>
                  <a:t>function</a:t>
                </a:r>
                <a:r>
                  <a:rPr lang="fr-FR" dirty="0" smtClean="0"/>
                  <a:t> : </a:t>
                </a:r>
                <a14:m>
                  <m:oMath xmlns:m="http://schemas.openxmlformats.org/officeDocument/2006/math">
                    <m:sSub>
                      <m:sSubPr>
                        <m:ctrlPr>
                          <a:rPr lang="fr-FR" i="1">
                            <a:latin typeface="Cambria Math" panose="02040503050406030204" pitchFamily="18" charset="0"/>
                          </a:rPr>
                        </m:ctrlPr>
                      </m:sSubPr>
                      <m:e>
                        <m:r>
                          <a:rPr lang="fr-FR" i="1">
                            <a:latin typeface="Cambria Math" panose="02040503050406030204" pitchFamily="18" charset="0"/>
                          </a:rPr>
                          <m:t>𝑦</m:t>
                        </m:r>
                      </m:e>
                      <m:sub>
                        <m:r>
                          <a:rPr lang="fr-FR" i="1">
                            <a:latin typeface="Cambria Math" panose="02040503050406030204" pitchFamily="18" charset="0"/>
                          </a:rPr>
                          <m:t>𝑗</m:t>
                        </m:r>
                        <m:r>
                          <a:rPr lang="fr-FR" i="1">
                            <a:latin typeface="Cambria Math" panose="02040503050406030204" pitchFamily="18" charset="0"/>
                          </a:rPr>
                          <m:t>,</m:t>
                        </m:r>
                        <m:r>
                          <a:rPr lang="fr-FR" i="1">
                            <a:latin typeface="Cambria Math" panose="02040503050406030204" pitchFamily="18" charset="0"/>
                          </a:rPr>
                          <m:t>𝑟</m:t>
                        </m:r>
                      </m:sub>
                    </m:sSub>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𝛼</m:t>
                        </m:r>
                      </m:e>
                      <m:sub>
                        <m:r>
                          <a:rPr lang="fr-FR" i="1">
                            <a:latin typeface="Cambria Math" panose="02040503050406030204" pitchFamily="18" charset="0"/>
                          </a:rPr>
                          <m:t>𝑗</m:t>
                        </m:r>
                        <m:r>
                          <a:rPr lang="fr-FR" i="1">
                            <a:latin typeface="Cambria Math" panose="02040503050406030204" pitchFamily="18" charset="0"/>
                          </a:rPr>
                          <m:t>,</m:t>
                        </m:r>
                        <m:r>
                          <a:rPr lang="fr-FR" i="1">
                            <a:latin typeface="Cambria Math" panose="02040503050406030204" pitchFamily="18" charset="0"/>
                          </a:rPr>
                          <m:t>𝑟</m:t>
                        </m:r>
                      </m:sub>
                    </m:sSub>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0.5</m:t>
                        </m:r>
                      </m:num>
                      <m:den>
                        <m:sSub>
                          <m:sSubPr>
                            <m:ctrlPr>
                              <a:rPr lang="fr-FR" i="1">
                                <a:latin typeface="Cambria Math" panose="02040503050406030204" pitchFamily="18" charset="0"/>
                              </a:rPr>
                            </m:ctrlPr>
                          </m:sSubPr>
                          <m:e>
                            <m:r>
                              <a:rPr lang="fr-FR" i="1">
                                <a:latin typeface="Cambria Math" panose="02040503050406030204" pitchFamily="18" charset="0"/>
                              </a:rPr>
                              <m:t>𝛽</m:t>
                            </m:r>
                          </m:e>
                          <m:sub>
                            <m:r>
                              <a:rPr lang="fr-FR" i="1">
                                <a:latin typeface="Cambria Math" panose="02040503050406030204" pitchFamily="18" charset="0"/>
                              </a:rPr>
                              <m:t>𝑗</m:t>
                            </m:r>
                            <m:r>
                              <a:rPr lang="fr-FR" i="1">
                                <a:latin typeface="Cambria Math" panose="02040503050406030204" pitchFamily="18" charset="0"/>
                              </a:rPr>
                              <m:t>,</m:t>
                            </m:r>
                            <m:r>
                              <a:rPr lang="fr-FR" i="1">
                                <a:latin typeface="Cambria Math" panose="02040503050406030204" pitchFamily="18" charset="0"/>
                              </a:rPr>
                              <m:t>𝑟</m:t>
                            </m:r>
                          </m:sub>
                        </m:sSub>
                      </m:den>
                    </m:f>
                    <m:r>
                      <a:rPr lang="fr-FR" i="1">
                        <a:latin typeface="Cambria Math" panose="02040503050406030204" pitchFamily="18" charset="0"/>
                      </a:rPr>
                      <m:t>.</m:t>
                    </m:r>
                    <m:sSup>
                      <m:sSupPr>
                        <m:ctrlPr>
                          <a:rPr lang="fr-FR" i="1">
                            <a:latin typeface="Cambria Math" panose="02040503050406030204" pitchFamily="18" charset="0"/>
                          </a:rPr>
                        </m:ctrlPr>
                      </m:sSupPr>
                      <m:e>
                        <m:d>
                          <m:dPr>
                            <m:ctrlPr>
                              <a:rPr lang="fr-FR" i="1">
                                <a:latin typeface="Cambria Math" panose="02040503050406030204" pitchFamily="18" charset="0"/>
                              </a:rPr>
                            </m:ctrlPr>
                          </m:dPr>
                          <m:e>
                            <m:sSub>
                              <m:sSubPr>
                                <m:ctrlPr>
                                  <a:rPr lang="fr-FR" i="1">
                                    <a:latin typeface="Cambria Math" panose="02040503050406030204" pitchFamily="18" charset="0"/>
                                  </a:rPr>
                                </m:ctrlPr>
                              </m:sSubPr>
                              <m:e>
                                <m:r>
                                  <a:rPr lang="fr-FR" i="1">
                                    <a:latin typeface="Cambria Math" panose="02040503050406030204" pitchFamily="18" charset="0"/>
                                  </a:rPr>
                                  <m:t>𝑏</m:t>
                                </m:r>
                              </m:e>
                              <m:sub>
                                <m:r>
                                  <a:rPr lang="fr-FR" i="1">
                                    <a:latin typeface="Cambria Math" panose="02040503050406030204" pitchFamily="18" charset="0"/>
                                  </a:rPr>
                                  <m:t>𝑗</m:t>
                                </m:r>
                                <m:r>
                                  <a:rPr lang="fr-FR" i="1">
                                    <a:latin typeface="Cambria Math" panose="02040503050406030204" pitchFamily="18" charset="0"/>
                                  </a:rPr>
                                  <m:t>,</m:t>
                                </m:r>
                                <m:r>
                                  <a:rPr lang="fr-FR" i="1">
                                    <a:latin typeface="Cambria Math" panose="02040503050406030204" pitchFamily="18" charset="0"/>
                                  </a:rPr>
                                  <m:t>𝑟</m:t>
                                </m:r>
                              </m:sub>
                            </m:sSub>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𝑥</m:t>
                                </m:r>
                              </m:e>
                              <m:sub>
                                <m:r>
                                  <a:rPr lang="fr-FR" i="1">
                                    <a:latin typeface="Cambria Math" panose="02040503050406030204" pitchFamily="18" charset="0"/>
                                  </a:rPr>
                                  <m:t>𝑗</m:t>
                                </m:r>
                                <m:r>
                                  <a:rPr lang="fr-FR" i="1">
                                    <a:latin typeface="Cambria Math" panose="02040503050406030204" pitchFamily="18" charset="0"/>
                                  </a:rPr>
                                  <m:t>,</m:t>
                                </m:r>
                                <m:r>
                                  <a:rPr lang="fr-FR" i="1">
                                    <a:latin typeface="Cambria Math" panose="02040503050406030204" pitchFamily="18" charset="0"/>
                                  </a:rPr>
                                  <m:t>𝑟</m:t>
                                </m:r>
                              </m:sub>
                            </m:sSub>
                          </m:e>
                        </m:d>
                      </m:e>
                      <m:sup>
                        <m:r>
                          <a:rPr lang="fr-FR" i="1">
                            <a:latin typeface="Cambria Math" panose="02040503050406030204" pitchFamily="18" charset="0"/>
                          </a:rPr>
                          <m:t>2</m:t>
                        </m:r>
                      </m:sup>
                    </m:sSup>
                  </m:oMath>
                </a14:m>
                <a:endParaRPr lang="fr-FR" dirty="0" smtClean="0"/>
              </a:p>
              <a:p>
                <a:r>
                  <a:rPr lang="fr-FR" dirty="0" smtClean="0"/>
                  <a:t>Of the </a:t>
                </a:r>
                <a:r>
                  <a:rPr lang="fr-FR" dirty="0" err="1" smtClean="0"/>
                  <a:t>convential</a:t>
                </a:r>
                <a:r>
                  <a:rPr lang="fr-FR" dirty="0" smtClean="0"/>
                  <a:t> </a:t>
                </a:r>
                <a:r>
                  <a:rPr lang="fr-FR" dirty="0" err="1" smtClean="0"/>
                  <a:t>v&amp;f</a:t>
                </a:r>
                <a:r>
                  <a:rPr lang="fr-FR" dirty="0" smtClean="0"/>
                  <a:t> </a:t>
                </a:r>
                <a:r>
                  <a:rPr lang="fr-FR" dirty="0" err="1" smtClean="0"/>
                  <a:t>yield</a:t>
                </a:r>
                <a:r>
                  <a:rPr lang="fr-FR" dirty="0" smtClean="0"/>
                  <a:t> </a:t>
                </a:r>
                <a:r>
                  <a:rPr lang="fr-FR" dirty="0" err="1" smtClean="0"/>
                  <a:t>function</a:t>
                </a:r>
                <a:r>
                  <a:rPr lang="fr-FR" dirty="0" smtClean="0"/>
                  <a:t>: </a:t>
                </a:r>
              </a:p>
              <a:p>
                <a:pPr lvl="1"/>
                <a:r>
                  <a:rPr lang="fr-FR" dirty="0" smtClean="0"/>
                  <a:t>Due to </a:t>
                </a:r>
                <a:r>
                  <a:rPr lang="fr-FR" dirty="0" err="1" smtClean="0"/>
                  <a:t>unkown</a:t>
                </a:r>
                <a:r>
                  <a:rPr lang="fr-FR" dirty="0" smtClean="0"/>
                  <a:t> </a:t>
                </a:r>
                <a:r>
                  <a:rPr lang="fr-FR" dirty="0" err="1" smtClean="0"/>
                  <a:t>external</a:t>
                </a:r>
                <a:r>
                  <a:rPr lang="fr-FR" dirty="0" smtClean="0"/>
                  <a:t> </a:t>
                </a:r>
                <a:r>
                  <a:rPr lang="fr-FR" dirty="0" err="1" smtClean="0"/>
                  <a:t>validity</a:t>
                </a:r>
                <a:r>
                  <a:rPr lang="fr-FR" dirty="0" smtClean="0"/>
                  <a:t> of </a:t>
                </a:r>
                <a:r>
                  <a:rPr lang="fr-FR" dirty="0" err="1" smtClean="0"/>
                  <a:t>price</a:t>
                </a:r>
                <a:r>
                  <a:rPr lang="fr-FR" dirty="0" smtClean="0"/>
                  <a:t> </a:t>
                </a:r>
                <a:r>
                  <a:rPr lang="fr-FR" dirty="0" err="1" smtClean="0"/>
                  <a:t>elasticities</a:t>
                </a:r>
                <a:r>
                  <a:rPr lang="fr-FR" dirty="0" smtClean="0"/>
                  <a:t>, </a:t>
                </a:r>
                <a:r>
                  <a:rPr lang="fr-FR" dirty="0" err="1" smtClean="0"/>
                  <a:t>we</a:t>
                </a:r>
                <a:r>
                  <a:rPr lang="fr-FR" dirty="0" smtClean="0"/>
                  <a:t> </a:t>
                </a:r>
                <a:r>
                  <a:rPr lang="fr-FR" dirty="0" err="1" smtClean="0"/>
                  <a:t>follow</a:t>
                </a:r>
                <a:r>
                  <a:rPr lang="fr-FR" dirty="0" smtClean="0"/>
                  <a:t> </a:t>
                </a:r>
                <a:r>
                  <a:rPr lang="fr-FR" dirty="0" err="1" smtClean="0"/>
                  <a:t>Bremmer</a:t>
                </a:r>
                <a:r>
                  <a:rPr lang="fr-FR" dirty="0" smtClean="0"/>
                  <a:t> et al. (2021)</a:t>
                </a:r>
              </a:p>
              <a:p>
                <a:pPr lvl="1"/>
                <a:r>
                  <a:rPr lang="fr-FR" dirty="0" err="1" smtClean="0"/>
                  <a:t>We</a:t>
                </a:r>
                <a:r>
                  <a:rPr lang="fr-FR" dirty="0" smtClean="0"/>
                  <a:t> assume a 30% </a:t>
                </a:r>
                <a:r>
                  <a:rPr lang="fr-FR" dirty="0" err="1" smtClean="0"/>
                  <a:t>reduction</a:t>
                </a:r>
                <a:r>
                  <a:rPr lang="fr-FR" dirty="0" smtClean="0"/>
                  <a:t> of </a:t>
                </a:r>
                <a:r>
                  <a:rPr lang="fr-FR" dirty="0" err="1" smtClean="0"/>
                  <a:t>chemicals</a:t>
                </a:r>
                <a:r>
                  <a:rPr lang="fr-FR" dirty="0" smtClean="0"/>
                  <a:t> leads to a 30 </a:t>
                </a:r>
                <a:r>
                  <a:rPr lang="fr-FR" dirty="0" err="1" smtClean="0"/>
                  <a:t>reduction</a:t>
                </a:r>
                <a:r>
                  <a:rPr lang="fr-FR" dirty="0" smtClean="0"/>
                  <a:t> of </a:t>
                </a:r>
                <a:r>
                  <a:rPr lang="fr-FR" dirty="0" err="1" smtClean="0"/>
                  <a:t>conv</a:t>
                </a:r>
                <a:r>
                  <a:rPr lang="fr-FR" dirty="0" smtClean="0"/>
                  <a:t> </a:t>
                </a:r>
                <a:r>
                  <a:rPr lang="fr-FR" dirty="0" err="1" smtClean="0"/>
                  <a:t>v&amp;f</a:t>
                </a:r>
                <a:r>
                  <a:rPr lang="fr-FR" dirty="0" smtClean="0"/>
                  <a:t> </a:t>
                </a:r>
                <a:r>
                  <a:rPr lang="fr-FR" dirty="0" err="1" smtClean="0"/>
                  <a:t>yield</a:t>
                </a:r>
                <a:endParaRPr lang="fr-FR" dirty="0" smtClean="0"/>
              </a:p>
              <a:p>
                <a:r>
                  <a:rPr lang="fr-FR" dirty="0" smtClean="0"/>
                  <a:t>Of the </a:t>
                </a:r>
                <a:r>
                  <a:rPr lang="fr-FR" dirty="0" err="1" smtClean="0"/>
                  <a:t>gly</a:t>
                </a:r>
                <a:r>
                  <a:rPr lang="fr-FR" dirty="0" smtClean="0"/>
                  <a:t>-free </a:t>
                </a:r>
                <a:r>
                  <a:rPr lang="fr-FR" dirty="0" err="1" smtClean="0"/>
                  <a:t>v&amp;f</a:t>
                </a:r>
                <a:r>
                  <a:rPr lang="fr-FR" dirty="0" smtClean="0"/>
                  <a:t> </a:t>
                </a:r>
                <a:r>
                  <a:rPr lang="fr-FR" dirty="0" err="1" smtClean="0"/>
                  <a:t>yield</a:t>
                </a:r>
                <a:r>
                  <a:rPr lang="fr-FR" dirty="0" smtClean="0"/>
                  <a:t> </a:t>
                </a:r>
                <a:r>
                  <a:rPr lang="fr-FR" dirty="0" err="1" smtClean="0"/>
                  <a:t>function</a:t>
                </a:r>
                <a:r>
                  <a:rPr lang="fr-FR" dirty="0" smtClean="0"/>
                  <a:t>: </a:t>
                </a:r>
              </a:p>
              <a:p>
                <a:pPr lvl="1"/>
                <a:r>
                  <a:rPr lang="fr-FR" dirty="0" err="1" smtClean="0"/>
                  <a:t>Brookes</a:t>
                </a:r>
                <a:r>
                  <a:rPr lang="fr-FR" dirty="0" smtClean="0"/>
                  <a:t> et al. (2017), </a:t>
                </a:r>
                <a:r>
                  <a:rPr lang="fr-FR" dirty="0" err="1" smtClean="0"/>
                  <a:t>Bocker</a:t>
                </a:r>
                <a:r>
                  <a:rPr lang="fr-FR" dirty="0" smtClean="0"/>
                  <a:t> et al (2020) </a:t>
                </a:r>
                <a:r>
                  <a:rPr lang="fr-FR" dirty="0" err="1" smtClean="0"/>
                  <a:t>Ye</a:t>
                </a:r>
                <a:r>
                  <a:rPr lang="fr-FR" dirty="0" smtClean="0"/>
                  <a:t> et al. (2021) on arable </a:t>
                </a:r>
                <a:r>
                  <a:rPr lang="fr-FR" dirty="0" err="1" smtClean="0"/>
                  <a:t>crops</a:t>
                </a:r>
                <a:r>
                  <a:rPr lang="fr-FR" dirty="0" smtClean="0"/>
                  <a:t> : </a:t>
                </a:r>
                <a:r>
                  <a:rPr lang="fr-FR" dirty="0" err="1" smtClean="0"/>
                  <a:t>reduced</a:t>
                </a:r>
                <a:r>
                  <a:rPr lang="fr-FR" dirty="0" smtClean="0"/>
                  <a:t> </a:t>
                </a:r>
                <a:r>
                  <a:rPr lang="fr-FR" dirty="0" err="1" smtClean="0"/>
                  <a:t>yields</a:t>
                </a:r>
                <a:r>
                  <a:rPr lang="fr-FR" dirty="0"/>
                  <a:t> </a:t>
                </a:r>
                <a:r>
                  <a:rPr lang="fr-FR" dirty="0" smtClean="0"/>
                  <a:t>and substitution </a:t>
                </a:r>
                <a:r>
                  <a:rPr lang="fr-FR" dirty="0" err="1" smtClean="0"/>
                  <a:t>with</a:t>
                </a:r>
                <a:r>
                  <a:rPr lang="fr-FR" dirty="0" smtClean="0"/>
                  <a:t> </a:t>
                </a:r>
                <a:r>
                  <a:rPr lang="fr-FR" dirty="0" err="1" smtClean="0"/>
                  <a:t>other</a:t>
                </a:r>
                <a:r>
                  <a:rPr lang="fr-FR" dirty="0" smtClean="0"/>
                  <a:t> herbicides</a:t>
                </a:r>
              </a:p>
              <a:p>
                <a:pPr lvl="1"/>
                <a:r>
                  <a:rPr lang="fr-FR" dirty="0" smtClean="0"/>
                  <a:t>Jacquet et al. (2021) on French </a:t>
                </a:r>
                <a:r>
                  <a:rPr lang="fr-FR" dirty="0" err="1" smtClean="0"/>
                  <a:t>vineyards</a:t>
                </a:r>
                <a:r>
                  <a:rPr lang="fr-FR" dirty="0" smtClean="0"/>
                  <a:t>, Jacquet et al (2019) on French </a:t>
                </a:r>
                <a:r>
                  <a:rPr lang="fr-FR" dirty="0" err="1" smtClean="0"/>
                  <a:t>apples</a:t>
                </a:r>
                <a:r>
                  <a:rPr lang="fr-FR" dirty="0" smtClean="0"/>
                  <a:t> : </a:t>
                </a:r>
                <a:r>
                  <a:rPr lang="fr-FR" dirty="0" err="1" smtClean="0"/>
                  <a:t>between</a:t>
                </a:r>
                <a:r>
                  <a:rPr lang="fr-FR" dirty="0" smtClean="0"/>
                  <a:t> 5% and 40% of </a:t>
                </a:r>
                <a:r>
                  <a:rPr lang="fr-FR" dirty="0" err="1" smtClean="0"/>
                  <a:t>yield</a:t>
                </a:r>
                <a:r>
                  <a:rPr lang="fr-FR" dirty="0" smtClean="0"/>
                  <a:t> </a:t>
                </a:r>
                <a:r>
                  <a:rPr lang="fr-FR" dirty="0" err="1" smtClean="0"/>
                  <a:t>losses</a:t>
                </a:r>
                <a:r>
                  <a:rPr lang="fr-FR" dirty="0" smtClean="0"/>
                  <a:t>, </a:t>
                </a:r>
                <a:r>
                  <a:rPr lang="fr-FR" dirty="0" err="1" smtClean="0"/>
                  <a:t>increased</a:t>
                </a:r>
                <a:r>
                  <a:rPr lang="fr-FR" dirty="0" smtClean="0"/>
                  <a:t> </a:t>
                </a:r>
                <a:r>
                  <a:rPr lang="fr-FR" dirty="0" err="1" smtClean="0"/>
                  <a:t>costs</a:t>
                </a:r>
                <a:endParaRPr lang="fr-FR" dirty="0" smtClean="0"/>
              </a:p>
              <a:p>
                <a:pPr lvl="1"/>
                <a:r>
                  <a:rPr lang="fr-FR" dirty="0" err="1" smtClean="0"/>
                  <a:t>We</a:t>
                </a:r>
                <a:r>
                  <a:rPr lang="fr-FR" dirty="0" smtClean="0"/>
                  <a:t> assume </a:t>
                </a:r>
                <a:r>
                  <a:rPr lang="fr-FR" dirty="0" err="1" smtClean="0"/>
                  <a:t>that</a:t>
                </a:r>
                <a:r>
                  <a:rPr lang="fr-FR" dirty="0" smtClean="0"/>
                  <a:t> the maximum </a:t>
                </a:r>
                <a:r>
                  <a:rPr lang="fr-FR" dirty="0" err="1" smtClean="0"/>
                  <a:t>yield</a:t>
                </a:r>
                <a:r>
                  <a:rPr lang="fr-FR" dirty="0" smtClean="0"/>
                  <a:t> </a:t>
                </a:r>
                <a:r>
                  <a:rPr lang="fr-FR" dirty="0" err="1" smtClean="0"/>
                  <a:t>is</a:t>
                </a:r>
                <a:r>
                  <a:rPr lang="fr-FR" dirty="0" smtClean="0"/>
                  <a:t> 10% </a:t>
                </a:r>
                <a:r>
                  <a:rPr lang="fr-FR" dirty="0" err="1" smtClean="0"/>
                  <a:t>lower</a:t>
                </a:r>
                <a:r>
                  <a:rPr lang="fr-FR" dirty="0" smtClean="0"/>
                  <a:t> (</a:t>
                </a:r>
                <a14:m>
                  <m:oMath xmlns:m="http://schemas.openxmlformats.org/officeDocument/2006/math">
                    <m:sSub>
                      <m:sSubPr>
                        <m:ctrlPr>
                          <a:rPr lang="fr-FR" i="1">
                            <a:latin typeface="Cambria Math" panose="02040503050406030204" pitchFamily="18" charset="0"/>
                          </a:rPr>
                        </m:ctrlPr>
                      </m:sSubPr>
                      <m:e>
                        <m:r>
                          <a:rPr lang="fr-FR" i="1">
                            <a:latin typeface="Cambria Math" panose="02040503050406030204" pitchFamily="18" charset="0"/>
                          </a:rPr>
                          <m:t>𝛼</m:t>
                        </m:r>
                      </m:e>
                      <m:sub>
                        <m:r>
                          <a:rPr lang="fr-FR" b="0" i="1" smtClean="0">
                            <a:latin typeface="Cambria Math" panose="02040503050406030204" pitchFamily="18" charset="0"/>
                          </a:rPr>
                          <m:t>𝑔𝑙𝑦</m:t>
                        </m:r>
                        <m:r>
                          <a:rPr lang="fr-FR" b="0" i="1" smtClean="0">
                            <a:latin typeface="Cambria Math" panose="02040503050406030204" pitchFamily="18" charset="0"/>
                          </a:rPr>
                          <m:t>−</m:t>
                        </m:r>
                        <m:r>
                          <a:rPr lang="fr-FR" b="0" i="1" smtClean="0">
                            <a:latin typeface="Cambria Math" panose="02040503050406030204" pitchFamily="18" charset="0"/>
                          </a:rPr>
                          <m:t>𝑓𝑟𝑒𝑒</m:t>
                        </m:r>
                        <m:r>
                          <a:rPr lang="fr-FR" i="1">
                            <a:latin typeface="Cambria Math" panose="02040503050406030204" pitchFamily="18" charset="0"/>
                          </a:rPr>
                          <m:t>,</m:t>
                        </m:r>
                        <m:r>
                          <a:rPr lang="fr-FR" i="1">
                            <a:latin typeface="Cambria Math" panose="02040503050406030204" pitchFamily="18" charset="0"/>
                          </a:rPr>
                          <m:t>𝑟</m:t>
                        </m:r>
                      </m:sub>
                    </m:sSub>
                    <m:r>
                      <a:rPr lang="fr-FR" b="0" i="1" smtClean="0">
                        <a:latin typeface="Cambria Math" panose="02040503050406030204" pitchFamily="18" charset="0"/>
                      </a:rPr>
                      <m:t>=0.9.</m:t>
                    </m:r>
                    <m:sSub>
                      <m:sSubPr>
                        <m:ctrlPr>
                          <a:rPr lang="fr-FR" i="1">
                            <a:latin typeface="Cambria Math" panose="02040503050406030204" pitchFamily="18" charset="0"/>
                          </a:rPr>
                        </m:ctrlPr>
                      </m:sSubPr>
                      <m:e>
                        <m:r>
                          <a:rPr lang="fr-FR" i="1">
                            <a:latin typeface="Cambria Math" panose="02040503050406030204" pitchFamily="18" charset="0"/>
                          </a:rPr>
                          <m:t>𝛼</m:t>
                        </m:r>
                      </m:e>
                      <m:sub>
                        <m:r>
                          <a:rPr lang="fr-FR" b="0" i="1" smtClean="0">
                            <a:latin typeface="Cambria Math" panose="02040503050406030204" pitchFamily="18" charset="0"/>
                          </a:rPr>
                          <m:t>𝑐𝑜𝑛𝑣</m:t>
                        </m:r>
                        <m:r>
                          <a:rPr lang="fr-FR" i="1">
                            <a:latin typeface="Cambria Math" panose="02040503050406030204" pitchFamily="18" charset="0"/>
                          </a:rPr>
                          <m:t>,</m:t>
                        </m:r>
                        <m:r>
                          <a:rPr lang="fr-FR" i="1">
                            <a:latin typeface="Cambria Math" panose="02040503050406030204" pitchFamily="18" charset="0"/>
                          </a:rPr>
                          <m:t>𝑟</m:t>
                        </m:r>
                      </m:sub>
                    </m:sSub>
                  </m:oMath>
                </a14:m>
                <a:r>
                  <a:rPr lang="fr-FR" dirty="0" smtClean="0"/>
                  <a:t>)  and </a:t>
                </a:r>
                <a:r>
                  <a:rPr lang="fr-FR" dirty="0" err="1" smtClean="0"/>
                  <a:t>we</a:t>
                </a:r>
                <a:r>
                  <a:rPr lang="fr-FR" dirty="0" smtClean="0"/>
                  <a:t> </a:t>
                </a:r>
                <a:r>
                  <a:rPr lang="fr-FR" dirty="0" err="1" smtClean="0"/>
                  <a:t>add</a:t>
                </a:r>
                <a:r>
                  <a:rPr lang="fr-FR" dirty="0" smtClean="0"/>
                  <a:t> </a:t>
                </a:r>
                <a:r>
                  <a:rPr lang="fr-FR" dirty="0" err="1" smtClean="0"/>
                  <a:t>additional</a:t>
                </a:r>
                <a:r>
                  <a:rPr lang="fr-FR" dirty="0" smtClean="0"/>
                  <a:t> </a:t>
                </a:r>
                <a:r>
                  <a:rPr lang="fr-FR" dirty="0" err="1" smtClean="0"/>
                  <a:t>labor</a:t>
                </a:r>
                <a:r>
                  <a:rPr lang="fr-FR" dirty="0" smtClean="0"/>
                  <a:t> (4%) in </a:t>
                </a:r>
                <a:r>
                  <a:rPr lang="fr-FR" dirty="0" err="1" smtClean="0"/>
                  <a:t>fixed</a:t>
                </a:r>
                <a:r>
                  <a:rPr lang="fr-FR" dirty="0" smtClean="0"/>
                  <a:t> proportions</a:t>
                </a:r>
              </a:p>
              <a:p>
                <a:pPr lvl="1"/>
                <a:endParaRPr lang="fr-FR" dirty="0"/>
              </a:p>
              <a:p>
                <a:endParaRPr lang="fr-FR" dirty="0" smtClean="0"/>
              </a:p>
              <a:p>
                <a:endParaRPr lang="fr-FR" dirty="0"/>
              </a:p>
              <a:p>
                <a:endParaRPr lang="fr-FR" dirty="0" smtClean="0"/>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928" t="-980"/>
                </a:stretch>
              </a:blipFill>
            </p:spPr>
            <p:txBody>
              <a:bodyPr/>
              <a:lstStyle/>
              <a:p>
                <a:r>
                  <a:rPr lang="fr-FR">
                    <a:noFill/>
                  </a:rPr>
                  <a:t> </a:t>
                </a:r>
              </a:p>
            </p:txBody>
          </p:sp>
        </mc:Fallback>
      </mc:AlternateContent>
    </p:spTree>
    <p:extLst>
      <p:ext uri="{BB962C8B-B14F-4D97-AF65-F5344CB8AC3E}">
        <p14:creationId xmlns:p14="http://schemas.microsoft.com/office/powerpoint/2010/main" val="4088660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a:graphicFrameLocks/>
          </p:cNvGraphicFramePr>
          <p:nvPr>
            <p:extLst>
              <p:ext uri="{D42A27DB-BD31-4B8C-83A1-F6EECF244321}">
                <p14:modId xmlns:p14="http://schemas.microsoft.com/office/powerpoint/2010/main" val="3321879824"/>
              </p:ext>
            </p:extLst>
          </p:nvPr>
        </p:nvGraphicFramePr>
        <p:xfrm>
          <a:off x="744583" y="378823"/>
          <a:ext cx="10776857" cy="6087291"/>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Connecteur droit avec flèche 3"/>
          <p:cNvCxnSpPr/>
          <p:nvPr/>
        </p:nvCxnSpPr>
        <p:spPr>
          <a:xfrm flipH="1">
            <a:off x="8425543" y="1031966"/>
            <a:ext cx="509451" cy="1031965"/>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5" name="Connecteur droit avec flèche 4"/>
          <p:cNvCxnSpPr/>
          <p:nvPr/>
        </p:nvCxnSpPr>
        <p:spPr>
          <a:xfrm flipH="1" flipV="1">
            <a:off x="8425543" y="2608216"/>
            <a:ext cx="957942" cy="1219200"/>
          </a:xfrm>
          <a:prstGeom prst="straightConnector1">
            <a:avLst/>
          </a:prstGeom>
          <a:ln w="38100">
            <a:solidFill>
              <a:schemeClr val="bg2">
                <a:lumMod val="90000"/>
              </a:schemeClr>
            </a:solidFill>
            <a:tailEnd type="triangle"/>
          </a:ln>
        </p:spPr>
        <p:style>
          <a:lnRef idx="2">
            <a:schemeClr val="accent2"/>
          </a:lnRef>
          <a:fillRef idx="0">
            <a:schemeClr val="accent2"/>
          </a:fillRef>
          <a:effectRef idx="1">
            <a:schemeClr val="accent2"/>
          </a:effectRef>
          <a:fontRef idx="minor">
            <a:schemeClr val="tx1"/>
          </a:fontRef>
        </p:style>
      </p:cxnSp>
      <p:sp>
        <p:nvSpPr>
          <p:cNvPr id="6" name="ZoneTexte 1"/>
          <p:cNvSpPr txBox="1"/>
          <p:nvPr/>
        </p:nvSpPr>
        <p:spPr>
          <a:xfrm>
            <a:off x="9231084" y="3827416"/>
            <a:ext cx="1907180" cy="3396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t>Latent point</a:t>
            </a:r>
            <a:endParaRPr lang="fr-FR" sz="1800" dirty="0"/>
          </a:p>
        </p:txBody>
      </p:sp>
    </p:spTree>
    <p:extLst>
      <p:ext uri="{BB962C8B-B14F-4D97-AF65-F5344CB8AC3E}">
        <p14:creationId xmlns:p14="http://schemas.microsoft.com/office/powerpoint/2010/main" val="4009628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Calibration of the </a:t>
            </a:r>
            <a:r>
              <a:rPr lang="fr-FR" dirty="0" err="1" smtClean="0"/>
              <a:t>supply</a:t>
            </a:r>
            <a:r>
              <a:rPr lang="fr-FR" dirty="0" smtClean="0"/>
              <a:t> </a:t>
            </a:r>
            <a:r>
              <a:rPr lang="fr-FR" dirty="0" err="1" smtClean="0"/>
              <a:t>side</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a:bodyPr>
              <a:lstStyle/>
              <a:p>
                <a:r>
                  <a:rPr lang="fr-FR" dirty="0" smtClean="0"/>
                  <a:t>The </a:t>
                </a:r>
                <a:r>
                  <a:rPr lang="fr-FR" dirty="0" err="1" smtClean="0"/>
                  <a:t>entropic</a:t>
                </a:r>
                <a:r>
                  <a:rPr lang="fr-FR" dirty="0" smtClean="0"/>
                  <a:t> </a:t>
                </a:r>
                <a:r>
                  <a:rPr lang="fr-FR" dirty="0" err="1" smtClean="0"/>
                  <a:t>cost</a:t>
                </a:r>
                <a:r>
                  <a:rPr lang="fr-FR" dirty="0" smtClean="0"/>
                  <a:t> </a:t>
                </a:r>
                <a:r>
                  <a:rPr lang="fr-FR" dirty="0" err="1" smtClean="0"/>
                  <a:t>function</a:t>
                </a:r>
                <a:r>
                  <a:rPr lang="fr-FR" dirty="0" smtClean="0"/>
                  <a:t> leads to the </a:t>
                </a:r>
                <a:r>
                  <a:rPr lang="fr-FR" dirty="0" err="1" smtClean="0"/>
                  <a:t>following</a:t>
                </a:r>
                <a:r>
                  <a:rPr lang="fr-FR" dirty="0" smtClean="0"/>
                  <a:t> land allocation : </a:t>
                </a:r>
              </a:p>
              <a:p>
                <a14:m>
                  <m:oMath xmlns:m="http://schemas.openxmlformats.org/officeDocument/2006/math">
                    <m:sSub>
                      <m:sSubPr>
                        <m:ctrlPr>
                          <a:rPr lang="fr-FR" i="1">
                            <a:latin typeface="Cambria Math" panose="02040503050406030204" pitchFamily="18" charset="0"/>
                          </a:rPr>
                        </m:ctrlPr>
                      </m:sSubPr>
                      <m:e>
                        <m:r>
                          <a:rPr lang="fr-FR" i="1">
                            <a:latin typeface="Cambria Math" panose="02040503050406030204" pitchFamily="18" charset="0"/>
                          </a:rPr>
                          <m:t>𝑙</m:t>
                        </m:r>
                      </m:e>
                      <m:sub>
                        <m:r>
                          <a:rPr lang="fr-FR" i="1">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𝑟</m:t>
                        </m:r>
                      </m:sub>
                    </m:sSub>
                    <m:r>
                      <a:rPr lang="en-US"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𝑙</m:t>
                        </m:r>
                      </m:e>
                      <m:sub>
                        <m:r>
                          <a:rPr lang="fr-FR" i="1">
                            <a:latin typeface="Cambria Math" panose="02040503050406030204" pitchFamily="18" charset="0"/>
                          </a:rPr>
                          <m:t>𝑣</m:t>
                        </m:r>
                        <m:r>
                          <a:rPr lang="en-US" i="1">
                            <a:latin typeface="Cambria Math" panose="02040503050406030204" pitchFamily="18" charset="0"/>
                          </a:rPr>
                          <m:t>&amp;</m:t>
                        </m:r>
                        <m:r>
                          <a:rPr lang="fr-FR" i="1">
                            <a:latin typeface="Cambria Math" panose="02040503050406030204" pitchFamily="18" charset="0"/>
                          </a:rPr>
                          <m:t>𝑓</m:t>
                        </m:r>
                        <m:r>
                          <a:rPr lang="en-US" i="1">
                            <a:latin typeface="Cambria Math" panose="02040503050406030204" pitchFamily="18" charset="0"/>
                          </a:rPr>
                          <m:t>,</m:t>
                        </m:r>
                        <m:r>
                          <a:rPr lang="fr-FR" i="1">
                            <a:latin typeface="Cambria Math" panose="02040503050406030204" pitchFamily="18" charset="0"/>
                          </a:rPr>
                          <m:t>𝑟</m:t>
                        </m:r>
                      </m:sub>
                    </m:sSub>
                    <m:f>
                      <m:fPr>
                        <m:ctrlPr>
                          <a:rPr lang="fr-FR" i="1">
                            <a:latin typeface="Cambria Math" panose="02040503050406030204" pitchFamily="18" charset="0"/>
                          </a:rPr>
                        </m:ctrlPr>
                      </m:fPr>
                      <m:num>
                        <m:sSup>
                          <m:sSupPr>
                            <m:ctrlPr>
                              <a:rPr lang="fr-FR" i="1">
                                <a:latin typeface="Cambria Math" panose="02040503050406030204" pitchFamily="18" charset="0"/>
                              </a:rPr>
                            </m:ctrlPr>
                          </m:sSupPr>
                          <m:e>
                            <m:r>
                              <a:rPr lang="fr-FR" i="1">
                                <a:latin typeface="Cambria Math" panose="02040503050406030204" pitchFamily="18" charset="0"/>
                              </a:rPr>
                              <m:t>𝑒</m:t>
                            </m:r>
                          </m:e>
                          <m:sup>
                            <m:r>
                              <a:rPr lang="fr-FR" i="1">
                                <a:latin typeface="Cambria Math" panose="02040503050406030204" pitchFamily="18" charset="0"/>
                              </a:rPr>
                              <m:t>𝑎</m:t>
                            </m:r>
                            <m:r>
                              <a:rPr lang="en-US" i="1">
                                <a:latin typeface="Cambria Math" panose="02040503050406030204" pitchFamily="18" charset="0"/>
                              </a:rPr>
                              <m:t>.</m:t>
                            </m:r>
                            <m:d>
                              <m:dPr>
                                <m:ctrlPr>
                                  <a:rPr lang="fr-FR" i="1">
                                    <a:latin typeface="Cambria Math" panose="02040503050406030204" pitchFamily="18" charset="0"/>
                                  </a:rPr>
                                </m:ctrlPr>
                              </m:dPr>
                              <m:e>
                                <m:sSub>
                                  <m:sSubPr>
                                    <m:ctrlPr>
                                      <a:rPr lang="fr-FR" i="1">
                                        <a:latin typeface="Cambria Math" panose="02040503050406030204" pitchFamily="18" charset="0"/>
                                      </a:rPr>
                                    </m:ctrlPr>
                                  </m:sSubPr>
                                  <m:e>
                                    <m:r>
                                      <a:rPr lang="fr-FR" i="1">
                                        <a:latin typeface="Cambria Math" panose="02040503050406030204" pitchFamily="18" charset="0"/>
                                      </a:rPr>
                                      <m:t>𝜋</m:t>
                                    </m:r>
                                  </m:e>
                                  <m:sub>
                                    <m:r>
                                      <a:rPr lang="fr-FR" i="1">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𝑟</m:t>
                                    </m:r>
                                  </m:sub>
                                </m:sSub>
                                <m:r>
                                  <a:rPr lang="en-US"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𝑐</m:t>
                                    </m:r>
                                  </m:e>
                                  <m:sub>
                                    <m:r>
                                      <a:rPr lang="fr-FR" i="1">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𝑟</m:t>
                                    </m:r>
                                  </m:sub>
                                </m:sSub>
                              </m:e>
                            </m:d>
                          </m:sup>
                        </m:sSup>
                      </m:num>
                      <m:den>
                        <m:nary>
                          <m:naryPr>
                            <m:chr m:val="∑"/>
                            <m:limLoc m:val="undOvr"/>
                            <m:supHide m:val="on"/>
                            <m:ctrlPr>
                              <a:rPr lang="fr-FR" i="1">
                                <a:latin typeface="Cambria Math" panose="02040503050406030204" pitchFamily="18" charset="0"/>
                              </a:rPr>
                            </m:ctrlPr>
                          </m:naryPr>
                          <m:sub>
                            <m:r>
                              <a:rPr lang="fr-FR" i="1">
                                <a:latin typeface="Cambria Math" panose="02040503050406030204" pitchFamily="18" charset="0"/>
                              </a:rPr>
                              <m:t>𝑗</m:t>
                            </m:r>
                            <m:r>
                              <a:rPr lang="en-US" i="1">
                                <a:latin typeface="Cambria Math" panose="02040503050406030204" pitchFamily="18" charset="0"/>
                              </a:rPr>
                              <m:t>′</m:t>
                            </m:r>
                          </m:sub>
                          <m:sup/>
                          <m:e>
                            <m:sSup>
                              <m:sSupPr>
                                <m:ctrlPr>
                                  <a:rPr lang="fr-FR" i="1">
                                    <a:latin typeface="Cambria Math" panose="02040503050406030204" pitchFamily="18" charset="0"/>
                                  </a:rPr>
                                </m:ctrlPr>
                              </m:sSupPr>
                              <m:e>
                                <m:r>
                                  <a:rPr lang="fr-FR" i="1">
                                    <a:latin typeface="Cambria Math" panose="02040503050406030204" pitchFamily="18" charset="0"/>
                                  </a:rPr>
                                  <m:t>𝑒</m:t>
                                </m:r>
                              </m:e>
                              <m:sup>
                                <m:r>
                                  <a:rPr lang="fr-FR" i="1">
                                    <a:latin typeface="Cambria Math" panose="02040503050406030204" pitchFamily="18" charset="0"/>
                                  </a:rPr>
                                  <m:t>𝑎</m:t>
                                </m:r>
                                <m:r>
                                  <a:rPr lang="en-US" i="1">
                                    <a:latin typeface="Cambria Math" panose="02040503050406030204" pitchFamily="18" charset="0"/>
                                  </a:rPr>
                                  <m:t>.</m:t>
                                </m:r>
                                <m:d>
                                  <m:dPr>
                                    <m:ctrlPr>
                                      <a:rPr lang="fr-FR" i="1">
                                        <a:latin typeface="Cambria Math" panose="02040503050406030204" pitchFamily="18" charset="0"/>
                                      </a:rPr>
                                    </m:ctrlPr>
                                  </m:dPr>
                                  <m:e>
                                    <m:sSub>
                                      <m:sSubPr>
                                        <m:ctrlPr>
                                          <a:rPr lang="fr-FR" i="1">
                                            <a:latin typeface="Cambria Math" panose="02040503050406030204" pitchFamily="18" charset="0"/>
                                          </a:rPr>
                                        </m:ctrlPr>
                                      </m:sSubPr>
                                      <m:e>
                                        <m:r>
                                          <a:rPr lang="fr-FR" i="1">
                                            <a:latin typeface="Cambria Math" panose="02040503050406030204" pitchFamily="18" charset="0"/>
                                          </a:rPr>
                                          <m:t>𝜋</m:t>
                                        </m:r>
                                      </m:e>
                                      <m:sub>
                                        <m:r>
                                          <a:rPr lang="fr-FR" i="1">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𝑟</m:t>
                                        </m:r>
                                      </m:sub>
                                    </m:sSub>
                                    <m:r>
                                      <a:rPr lang="en-US"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𝑐</m:t>
                                        </m:r>
                                      </m:e>
                                      <m:sub>
                                        <m:r>
                                          <a:rPr lang="fr-FR" i="1">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𝑟</m:t>
                                        </m:r>
                                      </m:sub>
                                    </m:sSub>
                                  </m:e>
                                </m:d>
                              </m:sup>
                            </m:sSup>
                          </m:e>
                        </m:nary>
                      </m:den>
                    </m:f>
                  </m:oMath>
                </a14:m>
                <a:r>
                  <a:rPr lang="en-US" dirty="0"/>
                  <a:t>, j=</a:t>
                </a:r>
                <a:r>
                  <a:rPr lang="en-US" dirty="0" err="1"/>
                  <a:t>conv</a:t>
                </a:r>
                <a:r>
                  <a:rPr lang="en-US" dirty="0"/>
                  <a:t> </a:t>
                </a:r>
                <a:r>
                  <a:rPr lang="en-US" dirty="0" err="1"/>
                  <a:t>v&amp;f</a:t>
                </a:r>
                <a:r>
                  <a:rPr lang="en-US" dirty="0"/>
                  <a:t>, </a:t>
                </a:r>
                <a:r>
                  <a:rPr lang="en-US" dirty="0" err="1"/>
                  <a:t>gly</a:t>
                </a:r>
                <a:r>
                  <a:rPr lang="en-US" dirty="0"/>
                  <a:t>-free </a:t>
                </a:r>
                <a:r>
                  <a:rPr lang="en-US" dirty="0" err="1"/>
                  <a:t>v&amp;f</a:t>
                </a:r>
                <a:endParaRPr lang="fr-FR" dirty="0"/>
              </a:p>
              <a:p>
                <a:r>
                  <a:rPr lang="fr-FR" dirty="0" smtClean="0"/>
                  <a:t>Calibration of the a, c </a:t>
                </a:r>
                <a:r>
                  <a:rPr lang="fr-FR" dirty="0" err="1" smtClean="0"/>
                  <a:t>parameters</a:t>
                </a:r>
                <a:r>
                  <a:rPr lang="fr-FR" dirty="0" smtClean="0"/>
                  <a:t> </a:t>
                </a:r>
                <a:r>
                  <a:rPr lang="fr-FR" dirty="0" err="1" smtClean="0"/>
                  <a:t>assuming</a:t>
                </a:r>
                <a:r>
                  <a:rPr lang="fr-FR" dirty="0" smtClean="0"/>
                  <a:t> </a:t>
                </a:r>
                <a:r>
                  <a:rPr lang="fr-FR" dirty="0" err="1" smtClean="0"/>
                  <a:t>that</a:t>
                </a:r>
                <a:r>
                  <a:rPr lang="fr-FR" dirty="0" smtClean="0"/>
                  <a:t> </a:t>
                </a:r>
              </a:p>
              <a:p>
                <a:pPr lvl="1"/>
                <a:r>
                  <a:rPr lang="fr-FR" dirty="0" err="1" smtClean="0"/>
                  <a:t>Initially</a:t>
                </a:r>
                <a:r>
                  <a:rPr lang="fr-FR" dirty="0" smtClean="0"/>
                  <a:t> no </a:t>
                </a:r>
                <a:r>
                  <a:rPr lang="fr-FR" dirty="0" err="1" smtClean="0"/>
                  <a:t>acreage</a:t>
                </a:r>
                <a:r>
                  <a:rPr lang="fr-FR" dirty="0" smtClean="0"/>
                  <a:t> </a:t>
                </a:r>
                <a:r>
                  <a:rPr lang="fr-FR" dirty="0" err="1" smtClean="0"/>
                  <a:t>devoted</a:t>
                </a:r>
                <a:r>
                  <a:rPr lang="fr-FR" dirty="0" smtClean="0"/>
                  <a:t> to </a:t>
                </a:r>
                <a:r>
                  <a:rPr lang="fr-FR" dirty="0" err="1" smtClean="0"/>
                  <a:t>gly</a:t>
                </a:r>
                <a:r>
                  <a:rPr lang="fr-FR" dirty="0" smtClean="0"/>
                  <a:t>-free </a:t>
                </a:r>
                <a:r>
                  <a:rPr lang="fr-FR" dirty="0" err="1" smtClean="0"/>
                  <a:t>v&amp;f</a:t>
                </a:r>
                <a:r>
                  <a:rPr lang="fr-FR" dirty="0" smtClean="0"/>
                  <a:t> due to </a:t>
                </a:r>
                <a:r>
                  <a:rPr lang="fr-FR" dirty="0" err="1" smtClean="0"/>
                  <a:t>too</a:t>
                </a:r>
                <a:r>
                  <a:rPr lang="fr-FR" dirty="0" smtClean="0"/>
                  <a:t> </a:t>
                </a:r>
                <a:r>
                  <a:rPr lang="fr-FR" dirty="0" err="1" smtClean="0"/>
                  <a:t>low</a:t>
                </a:r>
                <a:r>
                  <a:rPr lang="fr-FR" dirty="0" smtClean="0"/>
                  <a:t> profit per hectare</a:t>
                </a:r>
              </a:p>
              <a:p>
                <a:pPr lvl="1"/>
                <a:r>
                  <a:rPr lang="fr-FR" dirty="0" smtClean="0"/>
                  <a:t>That the </a:t>
                </a:r>
                <a:r>
                  <a:rPr lang="fr-FR" dirty="0" err="1" smtClean="0"/>
                  <a:t>share</a:t>
                </a:r>
                <a:r>
                  <a:rPr lang="fr-FR" dirty="0" smtClean="0"/>
                  <a:t> of </a:t>
                </a:r>
                <a:r>
                  <a:rPr lang="fr-FR" dirty="0" err="1" smtClean="0"/>
                  <a:t>gly</a:t>
                </a:r>
                <a:r>
                  <a:rPr lang="fr-FR" dirty="0" smtClean="0"/>
                  <a:t>-free </a:t>
                </a:r>
                <a:r>
                  <a:rPr lang="fr-FR" dirty="0" err="1" smtClean="0"/>
                  <a:t>v&amp;f</a:t>
                </a:r>
                <a:r>
                  <a:rPr lang="fr-FR" dirty="0" smtClean="0"/>
                  <a:t> </a:t>
                </a:r>
                <a:r>
                  <a:rPr lang="fr-FR" dirty="0" err="1" smtClean="0"/>
                  <a:t>acreage</a:t>
                </a:r>
                <a:r>
                  <a:rPr lang="fr-FR" dirty="0" smtClean="0"/>
                  <a:t> </a:t>
                </a:r>
                <a:r>
                  <a:rPr lang="fr-FR" dirty="0" err="1" smtClean="0"/>
                  <a:t>reaches</a:t>
                </a:r>
                <a:r>
                  <a:rPr lang="fr-FR" dirty="0" smtClean="0"/>
                  <a:t> 20% of the total land </a:t>
                </a:r>
                <a:r>
                  <a:rPr lang="fr-FR" dirty="0" err="1" smtClean="0"/>
                  <a:t>allocated</a:t>
                </a:r>
                <a:r>
                  <a:rPr lang="fr-FR" dirty="0" smtClean="0"/>
                  <a:t> to </a:t>
                </a:r>
                <a:r>
                  <a:rPr lang="fr-FR" dirty="0" err="1" smtClean="0"/>
                  <a:t>v&amp;f</a:t>
                </a:r>
                <a:r>
                  <a:rPr lang="fr-FR" dirty="0" smtClean="0"/>
                  <a:t> if the </a:t>
                </a:r>
                <a:r>
                  <a:rPr lang="fr-FR" dirty="0" err="1" smtClean="0"/>
                  <a:t>gly</a:t>
                </a:r>
                <a:r>
                  <a:rPr lang="fr-FR" dirty="0" smtClean="0"/>
                  <a:t>-free </a:t>
                </a:r>
                <a:r>
                  <a:rPr lang="fr-FR" dirty="0" err="1" smtClean="0"/>
                  <a:t>v&amp;f</a:t>
                </a:r>
                <a:r>
                  <a:rPr lang="fr-FR" dirty="0" smtClean="0"/>
                  <a:t> profit per hectare </a:t>
                </a:r>
                <a:r>
                  <a:rPr lang="fr-FR" dirty="0" err="1" smtClean="0"/>
                  <a:t>equals</a:t>
                </a:r>
                <a:r>
                  <a:rPr lang="fr-FR" dirty="0" smtClean="0"/>
                  <a:t> the </a:t>
                </a:r>
                <a:r>
                  <a:rPr lang="fr-FR" dirty="0" err="1" smtClean="0"/>
                  <a:t>conv-v&amp;f</a:t>
                </a:r>
                <a:r>
                  <a:rPr lang="fr-FR" dirty="0" smtClean="0"/>
                  <a:t> profit per hectare</a:t>
                </a:r>
              </a:p>
              <a:p>
                <a:endParaRPr lang="fr-FR" dirty="0"/>
              </a:p>
              <a:p>
                <a:endParaRPr lang="fr-FR" dirty="0" smtClean="0"/>
              </a:p>
              <a:p>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fr-FR">
                    <a:noFill/>
                  </a:rPr>
                  <a:t> </a:t>
                </a:r>
              </a:p>
            </p:txBody>
          </p:sp>
        </mc:Fallback>
      </mc:AlternateContent>
    </p:spTree>
    <p:extLst>
      <p:ext uri="{BB962C8B-B14F-4D97-AF65-F5344CB8AC3E}">
        <p14:creationId xmlns:p14="http://schemas.microsoft.com/office/powerpoint/2010/main" val="80500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a:graphicFrameLocks/>
          </p:cNvGraphicFramePr>
          <p:nvPr>
            <p:extLst>
              <p:ext uri="{D42A27DB-BD31-4B8C-83A1-F6EECF244321}">
                <p14:modId xmlns:p14="http://schemas.microsoft.com/office/powerpoint/2010/main" val="104840282"/>
              </p:ext>
            </p:extLst>
          </p:nvPr>
        </p:nvGraphicFramePr>
        <p:xfrm>
          <a:off x="2338251" y="640080"/>
          <a:ext cx="8203475" cy="5512526"/>
        </p:xfrm>
        <a:graphic>
          <a:graphicData uri="http://schemas.openxmlformats.org/drawingml/2006/chart">
            <c:chart xmlns:c="http://schemas.openxmlformats.org/drawingml/2006/chart" xmlns:r="http://schemas.openxmlformats.org/officeDocument/2006/relationships" r:id="rId2"/>
          </a:graphicData>
        </a:graphic>
      </p:graphicFrame>
      <p:sp>
        <p:nvSpPr>
          <p:cNvPr id="2" name="ZoneTexte 1"/>
          <p:cNvSpPr txBox="1"/>
          <p:nvPr/>
        </p:nvSpPr>
        <p:spPr>
          <a:xfrm>
            <a:off x="3304903" y="6152606"/>
            <a:ext cx="6871063" cy="369332"/>
          </a:xfrm>
          <a:prstGeom prst="rect">
            <a:avLst/>
          </a:prstGeom>
          <a:noFill/>
        </p:spPr>
        <p:txBody>
          <a:bodyPr wrap="square" rtlCol="0">
            <a:spAutoFit/>
          </a:bodyPr>
          <a:lstStyle/>
          <a:p>
            <a:r>
              <a:rPr lang="fr-FR" dirty="0" smtClean="0"/>
              <a:t>Relative </a:t>
            </a:r>
            <a:r>
              <a:rPr lang="fr-FR" dirty="0" err="1" smtClean="0"/>
              <a:t>price</a:t>
            </a:r>
            <a:r>
              <a:rPr lang="fr-FR" dirty="0" smtClean="0"/>
              <a:t> of </a:t>
            </a:r>
            <a:r>
              <a:rPr lang="fr-FR" dirty="0" err="1" smtClean="0"/>
              <a:t>gly</a:t>
            </a:r>
            <a:r>
              <a:rPr lang="fr-FR" dirty="0" smtClean="0"/>
              <a:t>-free </a:t>
            </a:r>
            <a:r>
              <a:rPr lang="fr-FR" dirty="0" err="1" smtClean="0"/>
              <a:t>v&amp;f</a:t>
            </a:r>
            <a:r>
              <a:rPr lang="fr-FR" dirty="0" smtClean="0"/>
              <a:t> % </a:t>
            </a:r>
            <a:r>
              <a:rPr lang="fr-FR" dirty="0" err="1" smtClean="0"/>
              <a:t>conv</a:t>
            </a:r>
            <a:r>
              <a:rPr lang="fr-FR" dirty="0" smtClean="0"/>
              <a:t> </a:t>
            </a:r>
            <a:r>
              <a:rPr lang="fr-FR" dirty="0" err="1" smtClean="0"/>
              <a:t>v&amp;f</a:t>
            </a:r>
            <a:endParaRPr lang="fr-FR" dirty="0"/>
          </a:p>
        </p:txBody>
      </p:sp>
      <p:sp>
        <p:nvSpPr>
          <p:cNvPr id="4" name="ZoneTexte 3"/>
          <p:cNvSpPr txBox="1"/>
          <p:nvPr/>
        </p:nvSpPr>
        <p:spPr>
          <a:xfrm>
            <a:off x="822960" y="1998617"/>
            <a:ext cx="235131" cy="1477328"/>
          </a:xfrm>
          <a:prstGeom prst="rect">
            <a:avLst/>
          </a:prstGeom>
          <a:noFill/>
        </p:spPr>
        <p:txBody>
          <a:bodyPr wrap="square" rtlCol="0">
            <a:spAutoFit/>
          </a:bodyPr>
          <a:lstStyle/>
          <a:p>
            <a:r>
              <a:rPr lang="fr-FR" dirty="0" err="1" smtClean="0"/>
              <a:t>share</a:t>
            </a:r>
            <a:endParaRPr lang="fr-FR" dirty="0"/>
          </a:p>
        </p:txBody>
      </p:sp>
      <p:cxnSp>
        <p:nvCxnSpPr>
          <p:cNvPr id="6" name="Connecteur droit avec flèche 5"/>
          <p:cNvCxnSpPr/>
          <p:nvPr/>
        </p:nvCxnSpPr>
        <p:spPr>
          <a:xfrm>
            <a:off x="1817778" y="4492398"/>
            <a:ext cx="783772" cy="1123405"/>
          </a:xfrm>
          <a:prstGeom prst="straightConnector1">
            <a:avLst/>
          </a:prstGeom>
          <a:ln w="25400" cmpd="sng">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822960" y="3914775"/>
            <a:ext cx="977265" cy="646331"/>
          </a:xfrm>
          <a:prstGeom prst="rect">
            <a:avLst/>
          </a:prstGeom>
          <a:noFill/>
        </p:spPr>
        <p:txBody>
          <a:bodyPr wrap="square" rtlCol="0">
            <a:spAutoFit/>
          </a:bodyPr>
          <a:lstStyle/>
          <a:p>
            <a:r>
              <a:rPr lang="fr-FR" dirty="0" smtClean="0"/>
              <a:t>Latent point</a:t>
            </a:r>
            <a:endParaRPr lang="fr-FR" dirty="0"/>
          </a:p>
        </p:txBody>
      </p:sp>
    </p:spTree>
    <p:extLst>
      <p:ext uri="{BB962C8B-B14F-4D97-AF65-F5344CB8AC3E}">
        <p14:creationId xmlns:p14="http://schemas.microsoft.com/office/powerpoint/2010/main" val="2000145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Final </a:t>
            </a:r>
            <a:r>
              <a:rPr lang="fr-FR" dirty="0" err="1" smtClean="0"/>
              <a:t>demand</a:t>
            </a:r>
            <a:r>
              <a:rPr lang="fr-FR" dirty="0" smtClean="0"/>
              <a:t> and </a:t>
            </a:r>
            <a:r>
              <a:rPr lang="fr-FR" dirty="0" err="1" smtClean="0"/>
              <a:t>trade</a:t>
            </a:r>
            <a:r>
              <a:rPr lang="fr-FR" dirty="0" smtClean="0"/>
              <a:t> </a:t>
            </a:r>
            <a:r>
              <a:rPr lang="fr-FR" dirty="0" err="1" smtClean="0"/>
              <a:t>modelling</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Standard </a:t>
            </a:r>
            <a:r>
              <a:rPr lang="fr-FR" dirty="0" err="1" smtClean="0"/>
              <a:t>approach</a:t>
            </a:r>
            <a:r>
              <a:rPr lang="fr-FR" dirty="0" smtClean="0"/>
              <a:t>: </a:t>
            </a:r>
          </a:p>
          <a:p>
            <a:pPr lvl="1"/>
            <a:r>
              <a:rPr lang="fr-FR" dirty="0" err="1" smtClean="0"/>
              <a:t>Nested</a:t>
            </a:r>
            <a:r>
              <a:rPr lang="fr-FR" dirty="0" smtClean="0"/>
              <a:t> structure </a:t>
            </a:r>
            <a:r>
              <a:rPr lang="fr-FR" dirty="0" err="1" smtClean="0"/>
              <a:t>with</a:t>
            </a:r>
            <a:r>
              <a:rPr lang="fr-FR" dirty="0" smtClean="0"/>
              <a:t> CES </a:t>
            </a:r>
            <a:r>
              <a:rPr lang="fr-FR" dirty="0" err="1" smtClean="0"/>
              <a:t>functions</a:t>
            </a:r>
            <a:r>
              <a:rPr lang="fr-FR" dirty="0" smtClean="0"/>
              <a:t> for the arbitrage </a:t>
            </a:r>
            <a:r>
              <a:rPr lang="fr-FR" dirty="0" err="1" smtClean="0"/>
              <a:t>between</a:t>
            </a:r>
            <a:r>
              <a:rPr lang="fr-FR" dirty="0" smtClean="0"/>
              <a:t> </a:t>
            </a:r>
            <a:r>
              <a:rPr lang="fr-FR" dirty="0" err="1" smtClean="0"/>
              <a:t>imported</a:t>
            </a:r>
            <a:r>
              <a:rPr lang="fr-FR" dirty="0" smtClean="0"/>
              <a:t> and </a:t>
            </a:r>
            <a:r>
              <a:rPr lang="fr-FR" dirty="0" err="1" smtClean="0"/>
              <a:t>domestic</a:t>
            </a:r>
            <a:r>
              <a:rPr lang="fr-FR" dirty="0" smtClean="0"/>
              <a:t> </a:t>
            </a:r>
            <a:r>
              <a:rPr lang="fr-FR" dirty="0" err="1" smtClean="0"/>
              <a:t>goods</a:t>
            </a:r>
            <a:r>
              <a:rPr lang="fr-FR" dirty="0" smtClean="0"/>
              <a:t>, CES-LES-CDE-AIDADS for the arbitrage </a:t>
            </a:r>
            <a:r>
              <a:rPr lang="fr-FR" dirty="0" err="1" smtClean="0"/>
              <a:t>between</a:t>
            </a:r>
            <a:r>
              <a:rPr lang="fr-FR" dirty="0" smtClean="0"/>
              <a:t> composite </a:t>
            </a:r>
            <a:r>
              <a:rPr lang="fr-FR" dirty="0" err="1" smtClean="0"/>
              <a:t>goods</a:t>
            </a:r>
            <a:endParaRPr lang="fr-FR" dirty="0" smtClean="0"/>
          </a:p>
          <a:p>
            <a:pPr lvl="1"/>
            <a:r>
              <a:rPr lang="fr-FR" dirty="0" err="1" smtClean="0"/>
              <a:t>Globally</a:t>
            </a:r>
            <a:r>
              <a:rPr lang="fr-FR" dirty="0" smtClean="0"/>
              <a:t> </a:t>
            </a:r>
            <a:r>
              <a:rPr lang="fr-FR" dirty="0" err="1" smtClean="0"/>
              <a:t>regular</a:t>
            </a:r>
            <a:r>
              <a:rPr lang="fr-FR" dirty="0" smtClean="0"/>
              <a:t> and </a:t>
            </a:r>
            <a:r>
              <a:rPr lang="fr-FR" dirty="0" err="1" smtClean="0"/>
              <a:t>partially</a:t>
            </a:r>
            <a:r>
              <a:rPr lang="fr-FR" dirty="0" smtClean="0"/>
              <a:t> flexible in </a:t>
            </a:r>
            <a:r>
              <a:rPr lang="fr-FR" dirty="0" err="1" smtClean="0"/>
              <a:t>price</a:t>
            </a:r>
            <a:r>
              <a:rPr lang="fr-FR" dirty="0" smtClean="0"/>
              <a:t>/</a:t>
            </a:r>
            <a:r>
              <a:rPr lang="fr-FR" dirty="0" err="1" smtClean="0"/>
              <a:t>income</a:t>
            </a:r>
            <a:r>
              <a:rPr lang="fr-FR" dirty="0" smtClean="0"/>
              <a:t> </a:t>
            </a:r>
            <a:r>
              <a:rPr lang="fr-FR" dirty="0" err="1" smtClean="0"/>
              <a:t>effects</a:t>
            </a:r>
            <a:endParaRPr lang="fr-FR" dirty="0" smtClean="0"/>
          </a:p>
          <a:p>
            <a:pPr lvl="1"/>
            <a:r>
              <a:rPr lang="fr-FR" dirty="0" smtClean="0"/>
              <a:t>But </a:t>
            </a:r>
            <a:r>
              <a:rPr lang="fr-FR" dirty="0" err="1" smtClean="0"/>
              <a:t>it</a:t>
            </a:r>
            <a:r>
              <a:rPr lang="fr-FR" dirty="0" smtClean="0"/>
              <a:t> </a:t>
            </a:r>
            <a:r>
              <a:rPr lang="fr-FR" dirty="0" err="1" smtClean="0"/>
              <a:t>does</a:t>
            </a:r>
            <a:r>
              <a:rPr lang="fr-FR" dirty="0" smtClean="0"/>
              <a:t> not </a:t>
            </a:r>
            <a:r>
              <a:rPr lang="fr-FR" dirty="0" err="1" smtClean="0"/>
              <a:t>allow</a:t>
            </a:r>
            <a:r>
              <a:rPr lang="fr-FR" dirty="0" smtClean="0"/>
              <a:t> latent </a:t>
            </a:r>
            <a:r>
              <a:rPr lang="fr-FR" dirty="0" err="1" smtClean="0"/>
              <a:t>demands</a:t>
            </a:r>
            <a:endParaRPr lang="fr-FR" dirty="0"/>
          </a:p>
          <a:p>
            <a:r>
              <a:rPr lang="fr-FR" dirty="0" smtClean="0"/>
              <a:t>Our </a:t>
            </a:r>
            <a:r>
              <a:rPr lang="fr-FR" dirty="0" err="1" smtClean="0"/>
              <a:t>approach</a:t>
            </a:r>
            <a:r>
              <a:rPr lang="fr-FR" dirty="0" smtClean="0"/>
              <a:t>: </a:t>
            </a:r>
          </a:p>
          <a:p>
            <a:pPr lvl="1"/>
            <a:r>
              <a:rPr lang="fr-FR" dirty="0" smtClean="0"/>
              <a:t>The NQES for </a:t>
            </a:r>
            <a:r>
              <a:rPr lang="fr-FR" dirty="0" err="1" smtClean="0"/>
              <a:t>trade</a:t>
            </a:r>
            <a:r>
              <a:rPr lang="fr-FR" dirty="0" smtClean="0"/>
              <a:t> and </a:t>
            </a:r>
            <a:r>
              <a:rPr lang="fr-FR" dirty="0" err="1" smtClean="0"/>
              <a:t>preferences</a:t>
            </a:r>
            <a:r>
              <a:rPr lang="fr-FR" dirty="0" smtClean="0"/>
              <a:t> (</a:t>
            </a:r>
            <a:r>
              <a:rPr lang="fr-FR" dirty="0" err="1" smtClean="0"/>
              <a:t>already</a:t>
            </a:r>
            <a:r>
              <a:rPr lang="fr-FR" dirty="0" smtClean="0"/>
              <a:t> </a:t>
            </a:r>
            <a:r>
              <a:rPr lang="fr-FR" dirty="0" err="1" smtClean="0"/>
              <a:t>implemented</a:t>
            </a:r>
            <a:r>
              <a:rPr lang="fr-FR" dirty="0" smtClean="0"/>
              <a:t> for </a:t>
            </a:r>
            <a:r>
              <a:rPr lang="fr-FR" dirty="0" err="1" smtClean="0"/>
              <a:t>trade</a:t>
            </a:r>
            <a:r>
              <a:rPr lang="fr-FR" dirty="0" smtClean="0"/>
              <a:t> by Gohin and Laborde, 2006)</a:t>
            </a:r>
          </a:p>
          <a:p>
            <a:pPr lvl="1"/>
            <a:r>
              <a:rPr lang="fr-FR" dirty="0" err="1" smtClean="0"/>
              <a:t>Globally</a:t>
            </a:r>
            <a:r>
              <a:rPr lang="fr-FR" dirty="0" smtClean="0"/>
              <a:t> </a:t>
            </a:r>
            <a:r>
              <a:rPr lang="fr-FR" dirty="0" err="1" smtClean="0"/>
              <a:t>regular</a:t>
            </a:r>
            <a:r>
              <a:rPr lang="fr-FR" dirty="0" smtClean="0"/>
              <a:t> and flexible</a:t>
            </a:r>
          </a:p>
          <a:p>
            <a:pPr lvl="1"/>
            <a:r>
              <a:rPr lang="fr-FR" dirty="0" smtClean="0"/>
              <a:t>It </a:t>
            </a:r>
            <a:r>
              <a:rPr lang="fr-FR" dirty="0" err="1" smtClean="0"/>
              <a:t>allows</a:t>
            </a:r>
            <a:r>
              <a:rPr lang="fr-FR" dirty="0" smtClean="0"/>
              <a:t> latent </a:t>
            </a:r>
            <a:r>
              <a:rPr lang="fr-FR" dirty="0" err="1" smtClean="0"/>
              <a:t>demands</a:t>
            </a:r>
            <a:r>
              <a:rPr lang="fr-FR" dirty="0" smtClean="0"/>
              <a:t> (</a:t>
            </a:r>
            <a:r>
              <a:rPr lang="fr-FR" dirty="0" err="1" smtClean="0"/>
              <a:t>virtual</a:t>
            </a:r>
            <a:r>
              <a:rPr lang="fr-FR" dirty="0" smtClean="0"/>
              <a:t> </a:t>
            </a:r>
            <a:r>
              <a:rPr lang="fr-FR" dirty="0" err="1" smtClean="0"/>
              <a:t>prices</a:t>
            </a:r>
            <a:r>
              <a:rPr lang="fr-FR" dirty="0" smtClean="0"/>
              <a:t>)</a:t>
            </a:r>
          </a:p>
          <a:p>
            <a:pPr lvl="1"/>
            <a:r>
              <a:rPr lang="fr-FR" dirty="0" smtClean="0"/>
              <a:t>But intensive in </a:t>
            </a:r>
            <a:r>
              <a:rPr lang="fr-FR" dirty="0" err="1" smtClean="0"/>
              <a:t>parameters</a:t>
            </a:r>
            <a:r>
              <a:rPr lang="fr-FR" dirty="0" smtClean="0"/>
              <a:t>. </a:t>
            </a:r>
            <a:r>
              <a:rPr lang="fr-FR" dirty="0" err="1" smtClean="0"/>
              <a:t>Some</a:t>
            </a:r>
            <a:r>
              <a:rPr lang="fr-FR" dirty="0" smtClean="0"/>
              <a:t> </a:t>
            </a:r>
            <a:r>
              <a:rPr lang="fr-FR" dirty="0" err="1" smtClean="0"/>
              <a:t>separability</a:t>
            </a:r>
            <a:r>
              <a:rPr lang="fr-FR" dirty="0" smtClean="0"/>
              <a:t> </a:t>
            </a:r>
            <a:r>
              <a:rPr lang="fr-FR" dirty="0" err="1" smtClean="0"/>
              <a:t>assumptions</a:t>
            </a:r>
            <a:r>
              <a:rPr lang="fr-FR" dirty="0" smtClean="0"/>
              <a:t>. </a:t>
            </a:r>
          </a:p>
          <a:p>
            <a:pPr lvl="1"/>
            <a:r>
              <a:rPr lang="fr-FR" dirty="0" err="1" smtClean="0"/>
              <a:t>Assumptons</a:t>
            </a:r>
            <a:r>
              <a:rPr lang="fr-FR" dirty="0" smtClean="0"/>
              <a:t> of </a:t>
            </a:r>
            <a:r>
              <a:rPr lang="fr-FR" dirty="0" err="1" smtClean="0"/>
              <a:t>perfect</a:t>
            </a:r>
            <a:r>
              <a:rPr lang="fr-FR" dirty="0" smtClean="0"/>
              <a:t> substitution for the </a:t>
            </a:r>
            <a:r>
              <a:rPr lang="fr-FR" dirty="0" err="1" smtClean="0"/>
              <a:t>trade</a:t>
            </a:r>
            <a:r>
              <a:rPr lang="fr-FR" dirty="0" smtClean="0"/>
              <a:t> of </a:t>
            </a:r>
            <a:r>
              <a:rPr lang="fr-FR" dirty="0" err="1" smtClean="0"/>
              <a:t>gly</a:t>
            </a:r>
            <a:r>
              <a:rPr lang="fr-FR" dirty="0" smtClean="0"/>
              <a:t>-free </a:t>
            </a:r>
            <a:r>
              <a:rPr lang="fr-FR" dirty="0" err="1" smtClean="0"/>
              <a:t>v&amp;f</a:t>
            </a:r>
            <a:endParaRPr lang="fr-FR" dirty="0" smtClean="0"/>
          </a:p>
        </p:txBody>
      </p:sp>
    </p:spTree>
    <p:extLst>
      <p:ext uri="{BB962C8B-B14F-4D97-AF65-F5344CB8AC3E}">
        <p14:creationId xmlns:p14="http://schemas.microsoft.com/office/powerpoint/2010/main" val="3709081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Calibration of the </a:t>
            </a:r>
            <a:r>
              <a:rPr lang="fr-FR" dirty="0" err="1" smtClean="0"/>
              <a:t>trade</a:t>
            </a:r>
            <a:r>
              <a:rPr lang="fr-FR" dirty="0" smtClean="0"/>
              <a:t> </a:t>
            </a:r>
            <a:r>
              <a:rPr lang="fr-FR" dirty="0" err="1" smtClean="0"/>
              <a:t>side</a:t>
            </a:r>
            <a:endParaRPr lang="fr-FR" dirty="0"/>
          </a:p>
        </p:txBody>
      </p:sp>
      <p:sp>
        <p:nvSpPr>
          <p:cNvPr id="3" name="Espace réservé du contenu 2"/>
          <p:cNvSpPr>
            <a:spLocks noGrp="1"/>
          </p:cNvSpPr>
          <p:nvPr>
            <p:ph idx="1"/>
          </p:nvPr>
        </p:nvSpPr>
        <p:spPr/>
        <p:txBody>
          <a:bodyPr>
            <a:normAutofit/>
          </a:bodyPr>
          <a:lstStyle/>
          <a:p>
            <a:r>
              <a:rPr lang="fr-FR" dirty="0" err="1" smtClean="0"/>
              <a:t>From</a:t>
            </a:r>
            <a:r>
              <a:rPr lang="fr-FR" dirty="0" smtClean="0"/>
              <a:t> </a:t>
            </a:r>
            <a:r>
              <a:rPr lang="fr-FR" dirty="0" err="1" smtClean="0"/>
              <a:t>Fontagné</a:t>
            </a:r>
            <a:r>
              <a:rPr lang="fr-FR" dirty="0" smtClean="0"/>
              <a:t> et al. (2022), </a:t>
            </a:r>
            <a:r>
              <a:rPr lang="fr-FR" dirty="0" err="1" smtClean="0"/>
              <a:t>Armington</a:t>
            </a:r>
            <a:r>
              <a:rPr lang="fr-FR" dirty="0" smtClean="0"/>
              <a:t> substitution </a:t>
            </a:r>
            <a:r>
              <a:rPr lang="fr-FR" dirty="0" err="1" smtClean="0"/>
              <a:t>elasticity</a:t>
            </a:r>
            <a:r>
              <a:rPr lang="fr-FR" dirty="0" smtClean="0"/>
              <a:t> </a:t>
            </a:r>
            <a:r>
              <a:rPr lang="fr-FR" dirty="0" err="1" smtClean="0"/>
              <a:t>between</a:t>
            </a:r>
            <a:r>
              <a:rPr lang="fr-FR" dirty="0" smtClean="0"/>
              <a:t> all sources = 7 for </a:t>
            </a:r>
            <a:r>
              <a:rPr lang="fr-FR" dirty="0" err="1" smtClean="0"/>
              <a:t>conv</a:t>
            </a:r>
            <a:r>
              <a:rPr lang="fr-FR" dirty="0" smtClean="0"/>
              <a:t> </a:t>
            </a:r>
            <a:r>
              <a:rPr lang="fr-FR" dirty="0" err="1" smtClean="0"/>
              <a:t>v&amp;f</a:t>
            </a:r>
            <a:r>
              <a:rPr lang="fr-FR" dirty="0" smtClean="0"/>
              <a:t>. </a:t>
            </a:r>
          </a:p>
          <a:p>
            <a:r>
              <a:rPr lang="fr-FR" dirty="0" err="1" smtClean="0"/>
              <a:t>We</a:t>
            </a:r>
            <a:r>
              <a:rPr lang="fr-FR" dirty="0" smtClean="0"/>
              <a:t> replace the CES by the NQES, </a:t>
            </a:r>
            <a:r>
              <a:rPr lang="fr-FR" dirty="0" err="1" smtClean="0"/>
              <a:t>thus</a:t>
            </a:r>
            <a:r>
              <a:rPr lang="fr-FR" dirty="0" smtClean="0"/>
              <a:t> </a:t>
            </a:r>
            <a:r>
              <a:rPr lang="fr-FR" dirty="0" err="1" smtClean="0"/>
              <a:t>maintaining</a:t>
            </a:r>
            <a:r>
              <a:rPr lang="fr-FR" dirty="0" smtClean="0"/>
              <a:t> </a:t>
            </a:r>
            <a:r>
              <a:rPr lang="fr-FR" dirty="0" err="1" smtClean="0"/>
              <a:t>homotheticy</a:t>
            </a:r>
            <a:r>
              <a:rPr lang="fr-FR" dirty="0" smtClean="0"/>
              <a:t> </a:t>
            </a:r>
            <a:r>
              <a:rPr lang="fr-FR" dirty="0" err="1" smtClean="0"/>
              <a:t>with</a:t>
            </a:r>
            <a:r>
              <a:rPr lang="fr-FR" dirty="0" smtClean="0"/>
              <a:t> respect to total </a:t>
            </a:r>
            <a:r>
              <a:rPr lang="fr-FR" dirty="0" err="1" smtClean="0"/>
              <a:t>demand</a:t>
            </a:r>
            <a:r>
              <a:rPr lang="fr-FR" dirty="0" smtClean="0"/>
              <a:t> (</a:t>
            </a:r>
            <a:r>
              <a:rPr lang="fr-FR" dirty="0" err="1" smtClean="0"/>
              <a:t>possibility</a:t>
            </a:r>
            <a:r>
              <a:rPr lang="fr-FR" dirty="0" smtClean="0"/>
              <a:t> to </a:t>
            </a:r>
            <a:r>
              <a:rPr lang="fr-FR" dirty="0" err="1" smtClean="0"/>
              <a:t>introduce</a:t>
            </a:r>
            <a:r>
              <a:rPr lang="fr-FR" dirty="0"/>
              <a:t> </a:t>
            </a:r>
            <a:r>
              <a:rPr lang="fr-FR" dirty="0" smtClean="0"/>
              <a:t>quasi </a:t>
            </a:r>
            <a:r>
              <a:rPr lang="fr-FR" dirty="0" err="1" smtClean="0"/>
              <a:t>homothetic</a:t>
            </a:r>
            <a:r>
              <a:rPr lang="fr-FR" dirty="0" smtClean="0"/>
              <a:t> import </a:t>
            </a:r>
            <a:r>
              <a:rPr lang="fr-FR" dirty="0" err="1" smtClean="0"/>
              <a:t>demand</a:t>
            </a:r>
            <a:r>
              <a:rPr lang="fr-FR" dirty="0" smtClean="0"/>
              <a:t> </a:t>
            </a:r>
            <a:r>
              <a:rPr lang="fr-FR" dirty="0" err="1" smtClean="0"/>
              <a:t>functions</a:t>
            </a:r>
            <a:r>
              <a:rPr lang="fr-FR" dirty="0" smtClean="0"/>
              <a:t>)</a:t>
            </a:r>
          </a:p>
          <a:p>
            <a:r>
              <a:rPr lang="fr-FR" dirty="0" err="1" smtClean="0"/>
              <a:t>Assumption</a:t>
            </a:r>
            <a:r>
              <a:rPr lang="fr-FR" dirty="0" smtClean="0"/>
              <a:t> of </a:t>
            </a:r>
            <a:r>
              <a:rPr lang="fr-FR" dirty="0" err="1" smtClean="0"/>
              <a:t>perfect</a:t>
            </a:r>
            <a:r>
              <a:rPr lang="fr-FR" dirty="0" smtClean="0"/>
              <a:t> substitution </a:t>
            </a:r>
            <a:r>
              <a:rPr lang="fr-FR" dirty="0" err="1" smtClean="0"/>
              <a:t>across</a:t>
            </a:r>
            <a:r>
              <a:rPr lang="fr-FR" dirty="0" smtClean="0"/>
              <a:t> sources  for </a:t>
            </a:r>
            <a:r>
              <a:rPr lang="fr-FR" dirty="0" err="1" smtClean="0"/>
              <a:t>gly</a:t>
            </a:r>
            <a:r>
              <a:rPr lang="fr-FR" dirty="0" smtClean="0"/>
              <a:t>-free </a:t>
            </a:r>
            <a:r>
              <a:rPr lang="fr-FR" dirty="0" err="1" smtClean="0"/>
              <a:t>v&amp;f</a:t>
            </a:r>
            <a:endParaRPr lang="fr-FR" dirty="0"/>
          </a:p>
          <a:p>
            <a:pPr lvl="1"/>
            <a:r>
              <a:rPr lang="fr-FR" dirty="0" err="1" smtClean="0"/>
              <a:t>Unitary</a:t>
            </a:r>
            <a:r>
              <a:rPr lang="fr-FR" dirty="0" smtClean="0"/>
              <a:t> </a:t>
            </a:r>
            <a:r>
              <a:rPr lang="fr-FR" dirty="0" err="1" smtClean="0"/>
              <a:t>trade</a:t>
            </a:r>
            <a:r>
              <a:rPr lang="fr-FR" dirty="0" smtClean="0"/>
              <a:t> </a:t>
            </a:r>
            <a:r>
              <a:rPr lang="fr-FR" dirty="0" err="1" smtClean="0"/>
              <a:t>costs</a:t>
            </a:r>
            <a:r>
              <a:rPr lang="fr-FR" dirty="0" smtClean="0"/>
              <a:t> are </a:t>
            </a:r>
            <a:r>
              <a:rPr lang="fr-FR" dirty="0" err="1" smtClean="0"/>
              <a:t>equal</a:t>
            </a:r>
            <a:r>
              <a:rPr lang="fr-FR" dirty="0" smtClean="0"/>
              <a:t> </a:t>
            </a:r>
            <a:r>
              <a:rPr lang="fr-FR" dirty="0" err="1" smtClean="0"/>
              <a:t>with</a:t>
            </a:r>
            <a:r>
              <a:rPr lang="fr-FR" dirty="0" smtClean="0"/>
              <a:t> </a:t>
            </a:r>
            <a:r>
              <a:rPr lang="fr-FR" dirty="0" err="1" smtClean="0"/>
              <a:t>those</a:t>
            </a:r>
            <a:r>
              <a:rPr lang="fr-FR" dirty="0" smtClean="0"/>
              <a:t> of </a:t>
            </a:r>
            <a:r>
              <a:rPr lang="fr-FR" dirty="0" err="1" smtClean="0"/>
              <a:t>conv</a:t>
            </a:r>
            <a:r>
              <a:rPr lang="fr-FR" dirty="0" smtClean="0"/>
              <a:t> </a:t>
            </a:r>
            <a:r>
              <a:rPr lang="fr-FR" dirty="0" err="1" smtClean="0"/>
              <a:t>v&amp;f</a:t>
            </a:r>
            <a:endParaRPr lang="fr-FR" dirty="0" smtClean="0"/>
          </a:p>
          <a:p>
            <a:pPr lvl="1"/>
            <a:r>
              <a:rPr lang="fr-FR" dirty="0" err="1" smtClean="0"/>
              <a:t>We</a:t>
            </a:r>
            <a:r>
              <a:rPr lang="fr-FR" dirty="0" smtClean="0"/>
              <a:t> assume </a:t>
            </a:r>
            <a:r>
              <a:rPr lang="fr-FR" dirty="0" err="1" smtClean="0"/>
              <a:t>that</a:t>
            </a:r>
            <a:r>
              <a:rPr lang="fr-FR" dirty="0" smtClean="0"/>
              <a:t> </a:t>
            </a:r>
            <a:r>
              <a:rPr lang="fr-FR" dirty="0" err="1" smtClean="0"/>
              <a:t>only</a:t>
            </a:r>
            <a:r>
              <a:rPr lang="fr-FR" dirty="0" smtClean="0"/>
              <a:t> the EU and USA are able </a:t>
            </a:r>
            <a:r>
              <a:rPr lang="fr-FR" dirty="0" err="1" smtClean="0"/>
              <a:t>produce</a:t>
            </a:r>
            <a:r>
              <a:rPr lang="fr-FR" dirty="0" smtClean="0"/>
              <a:t>/consume </a:t>
            </a:r>
            <a:r>
              <a:rPr lang="fr-FR" dirty="0" err="1" smtClean="0"/>
              <a:t>gly</a:t>
            </a:r>
            <a:r>
              <a:rPr lang="fr-FR" dirty="0" smtClean="0"/>
              <a:t>-free </a:t>
            </a:r>
            <a:r>
              <a:rPr lang="fr-FR" dirty="0" err="1" smtClean="0"/>
              <a:t>v&amp;f</a:t>
            </a:r>
            <a:r>
              <a:rPr lang="fr-FR" dirty="0" smtClean="0"/>
              <a:t>. </a:t>
            </a:r>
          </a:p>
          <a:p>
            <a:pPr lvl="1"/>
            <a:r>
              <a:rPr lang="fr-FR" dirty="0" smtClean="0"/>
              <a:t>Introduction of NQES to </a:t>
            </a:r>
            <a:r>
              <a:rPr lang="fr-FR" dirty="0" err="1" smtClean="0"/>
              <a:t>be</a:t>
            </a:r>
            <a:r>
              <a:rPr lang="fr-FR" dirty="0" smtClean="0"/>
              <a:t> </a:t>
            </a:r>
            <a:r>
              <a:rPr lang="fr-FR" dirty="0" err="1" smtClean="0"/>
              <a:t>contemplated</a:t>
            </a:r>
            <a:r>
              <a:rPr lang="fr-FR" dirty="0" smtClean="0"/>
              <a:t> </a:t>
            </a:r>
            <a:r>
              <a:rPr lang="fr-FR" dirty="0" err="1" smtClean="0"/>
              <a:t>with</a:t>
            </a:r>
            <a:r>
              <a:rPr lang="fr-FR" dirty="0" smtClean="0"/>
              <a:t> more </a:t>
            </a:r>
            <a:r>
              <a:rPr lang="fr-FR" dirty="0" err="1" smtClean="0"/>
              <a:t>virtual</a:t>
            </a:r>
            <a:r>
              <a:rPr lang="fr-FR" dirty="0" smtClean="0"/>
              <a:t> </a:t>
            </a:r>
            <a:r>
              <a:rPr lang="fr-FR" dirty="0" err="1" smtClean="0"/>
              <a:t>prices</a:t>
            </a:r>
            <a:r>
              <a:rPr lang="fr-FR" dirty="0"/>
              <a:t> </a:t>
            </a:r>
            <a:r>
              <a:rPr lang="fr-FR" dirty="0" err="1" smtClean="0"/>
              <a:t>when</a:t>
            </a:r>
            <a:r>
              <a:rPr lang="fr-FR" dirty="0" smtClean="0"/>
              <a:t> more countries </a:t>
            </a:r>
            <a:r>
              <a:rPr lang="fr-FR" dirty="0" err="1" smtClean="0"/>
              <a:t>will</a:t>
            </a:r>
            <a:r>
              <a:rPr lang="fr-FR" dirty="0" smtClean="0"/>
              <a:t> </a:t>
            </a:r>
            <a:r>
              <a:rPr lang="fr-FR" dirty="0" err="1" smtClean="0"/>
              <a:t>be</a:t>
            </a:r>
            <a:r>
              <a:rPr lang="fr-FR" dirty="0" smtClean="0"/>
              <a:t> </a:t>
            </a:r>
            <a:r>
              <a:rPr lang="fr-FR" dirty="0" err="1" smtClean="0"/>
              <a:t>considered</a:t>
            </a:r>
            <a:endParaRPr lang="fr-FR" dirty="0" smtClean="0"/>
          </a:p>
          <a:p>
            <a:endParaRPr lang="fr-FR" dirty="0" smtClean="0"/>
          </a:p>
          <a:p>
            <a:endParaRPr lang="fr-FR" dirty="0" smtClean="0"/>
          </a:p>
          <a:p>
            <a:endParaRPr lang="fr-FR" dirty="0"/>
          </a:p>
          <a:p>
            <a:endParaRPr lang="fr-FR" dirty="0" smtClean="0"/>
          </a:p>
          <a:p>
            <a:endParaRPr lang="fr-FR" dirty="0"/>
          </a:p>
        </p:txBody>
      </p:sp>
    </p:spTree>
    <p:extLst>
      <p:ext uri="{BB962C8B-B14F-4D97-AF65-F5344CB8AC3E}">
        <p14:creationId xmlns:p14="http://schemas.microsoft.com/office/powerpoint/2010/main" val="3081379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Calibration of the final </a:t>
            </a:r>
            <a:r>
              <a:rPr lang="fr-FR" dirty="0" err="1" smtClean="0"/>
              <a:t>demand</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First </a:t>
            </a:r>
            <a:r>
              <a:rPr lang="fr-FR" dirty="0" err="1" smtClean="0"/>
              <a:t>separability</a:t>
            </a:r>
            <a:r>
              <a:rPr lang="fr-FR" dirty="0" smtClean="0"/>
              <a:t> of </a:t>
            </a:r>
            <a:r>
              <a:rPr lang="fr-FR" dirty="0" err="1" smtClean="0"/>
              <a:t>v&amp;f</a:t>
            </a:r>
            <a:r>
              <a:rPr lang="fr-FR" dirty="0" smtClean="0"/>
              <a:t> </a:t>
            </a:r>
            <a:r>
              <a:rPr lang="fr-FR" dirty="0" err="1" smtClean="0"/>
              <a:t>with</a:t>
            </a:r>
            <a:r>
              <a:rPr lang="fr-FR" dirty="0" smtClean="0"/>
              <a:t> </a:t>
            </a:r>
            <a:r>
              <a:rPr lang="fr-FR" dirty="0" err="1" smtClean="0"/>
              <a:t>other</a:t>
            </a:r>
            <a:r>
              <a:rPr lang="fr-FR" dirty="0" smtClean="0"/>
              <a:t> </a:t>
            </a:r>
            <a:r>
              <a:rPr lang="fr-FR" dirty="0" err="1" smtClean="0"/>
              <a:t>foods</a:t>
            </a:r>
            <a:r>
              <a:rPr lang="fr-FR" dirty="0" smtClean="0"/>
              <a:t> and </a:t>
            </a:r>
            <a:r>
              <a:rPr lang="fr-FR" dirty="0" err="1" smtClean="0"/>
              <a:t>other</a:t>
            </a:r>
            <a:r>
              <a:rPr lang="fr-FR" dirty="0" smtClean="0"/>
              <a:t> </a:t>
            </a:r>
            <a:r>
              <a:rPr lang="fr-FR" dirty="0" err="1" smtClean="0"/>
              <a:t>goods</a:t>
            </a:r>
            <a:r>
              <a:rPr lang="fr-FR" dirty="0" smtClean="0"/>
              <a:t>/services (</a:t>
            </a:r>
            <a:r>
              <a:rPr lang="fr-FR" dirty="0" err="1" smtClean="0"/>
              <a:t>both</a:t>
            </a:r>
            <a:r>
              <a:rPr lang="fr-FR" dirty="0" smtClean="0"/>
              <a:t> are </a:t>
            </a:r>
            <a:r>
              <a:rPr lang="fr-FR" dirty="0" err="1" smtClean="0"/>
              <a:t>aggregated</a:t>
            </a:r>
            <a:r>
              <a:rPr lang="fr-FR" dirty="0" smtClean="0"/>
              <a:t> </a:t>
            </a:r>
            <a:r>
              <a:rPr lang="fr-FR" dirty="0" err="1" smtClean="0"/>
              <a:t>with</a:t>
            </a:r>
            <a:r>
              <a:rPr lang="fr-FR" dirty="0" smtClean="0"/>
              <a:t> a Cobb Douglas, not a </a:t>
            </a:r>
            <a:r>
              <a:rPr lang="fr-FR" dirty="0" err="1" smtClean="0"/>
              <a:t>big</a:t>
            </a:r>
            <a:r>
              <a:rPr lang="fr-FR" dirty="0" smtClean="0"/>
              <a:t> </a:t>
            </a:r>
            <a:r>
              <a:rPr lang="fr-FR" dirty="0" err="1" smtClean="0"/>
              <a:t>empirical</a:t>
            </a:r>
            <a:r>
              <a:rPr lang="fr-FR" dirty="0" smtClean="0"/>
              <a:t> issue as </a:t>
            </a:r>
            <a:r>
              <a:rPr lang="fr-FR" dirty="0" err="1" smtClean="0"/>
              <a:t>price</a:t>
            </a:r>
            <a:r>
              <a:rPr lang="fr-FR" dirty="0" smtClean="0"/>
              <a:t> effets on </a:t>
            </a:r>
            <a:r>
              <a:rPr lang="fr-FR" dirty="0" err="1" smtClean="0"/>
              <a:t>other</a:t>
            </a:r>
            <a:r>
              <a:rPr lang="fr-FR" dirty="0" smtClean="0"/>
              <a:t> </a:t>
            </a:r>
            <a:r>
              <a:rPr lang="fr-FR" dirty="0" err="1" smtClean="0"/>
              <a:t>goods</a:t>
            </a:r>
            <a:r>
              <a:rPr lang="fr-FR" dirty="0" smtClean="0"/>
              <a:t> are </a:t>
            </a:r>
            <a:r>
              <a:rPr lang="fr-FR" dirty="0" err="1" smtClean="0"/>
              <a:t>limited</a:t>
            </a:r>
            <a:r>
              <a:rPr lang="fr-FR" dirty="0" smtClean="0"/>
              <a:t>). </a:t>
            </a:r>
          </a:p>
          <a:p>
            <a:r>
              <a:rPr lang="fr-FR" dirty="0" smtClean="0"/>
              <a:t>Large </a:t>
            </a:r>
            <a:r>
              <a:rPr lang="fr-FR" dirty="0" err="1" smtClean="0"/>
              <a:t>litterature</a:t>
            </a:r>
            <a:r>
              <a:rPr lang="fr-FR" dirty="0" smtClean="0"/>
              <a:t> </a:t>
            </a:r>
            <a:r>
              <a:rPr lang="fr-FR" dirty="0" err="1" smtClean="0"/>
              <a:t>assessing</a:t>
            </a:r>
            <a:r>
              <a:rPr lang="fr-FR" dirty="0" smtClean="0"/>
              <a:t> WTP by </a:t>
            </a:r>
            <a:r>
              <a:rPr lang="fr-FR" dirty="0" err="1" smtClean="0"/>
              <a:t>consumers</a:t>
            </a:r>
            <a:r>
              <a:rPr lang="fr-FR" dirty="0" smtClean="0"/>
              <a:t> for </a:t>
            </a:r>
            <a:r>
              <a:rPr lang="fr-FR" dirty="0" err="1" smtClean="0"/>
              <a:t>reduced</a:t>
            </a:r>
            <a:r>
              <a:rPr lang="fr-FR" dirty="0" smtClean="0"/>
              <a:t> </a:t>
            </a:r>
            <a:r>
              <a:rPr lang="fr-FR" dirty="0" err="1" smtClean="0"/>
              <a:t>exposure</a:t>
            </a:r>
            <a:r>
              <a:rPr lang="fr-FR" dirty="0" smtClean="0"/>
              <a:t> to pesticide (</a:t>
            </a:r>
            <a:r>
              <a:rPr lang="fr-FR" dirty="0" err="1" smtClean="0"/>
              <a:t>Florax</a:t>
            </a:r>
            <a:r>
              <a:rPr lang="fr-FR" dirty="0" smtClean="0"/>
              <a:t> et al., 2005 ;  Ali et al., 2021)</a:t>
            </a:r>
            <a:r>
              <a:rPr lang="en-GB" dirty="0" smtClean="0"/>
              <a:t>: evidence of price premiums.  </a:t>
            </a:r>
          </a:p>
          <a:p>
            <a:r>
              <a:rPr lang="en-GB" dirty="0" smtClean="0"/>
              <a:t>To calibrate NQES parameters, we assume : </a:t>
            </a:r>
          </a:p>
          <a:p>
            <a:pPr lvl="1"/>
            <a:r>
              <a:rPr lang="en-GB" dirty="0" smtClean="0"/>
              <a:t>Initial virtual prices of </a:t>
            </a:r>
            <a:r>
              <a:rPr lang="en-GB" dirty="0" err="1" smtClean="0"/>
              <a:t>gly</a:t>
            </a:r>
            <a:r>
              <a:rPr lang="en-GB" dirty="0" smtClean="0"/>
              <a:t>-free </a:t>
            </a:r>
            <a:r>
              <a:rPr lang="en-GB" dirty="0" err="1" smtClean="0"/>
              <a:t>v&amp;f</a:t>
            </a:r>
            <a:r>
              <a:rPr lang="en-GB" dirty="0" smtClean="0"/>
              <a:t> = price of </a:t>
            </a:r>
            <a:r>
              <a:rPr lang="en-GB" dirty="0" err="1" smtClean="0"/>
              <a:t>conv</a:t>
            </a:r>
            <a:r>
              <a:rPr lang="en-GB" dirty="0" smtClean="0"/>
              <a:t> </a:t>
            </a:r>
            <a:r>
              <a:rPr lang="en-GB" dirty="0" err="1" smtClean="0"/>
              <a:t>v&amp;f</a:t>
            </a:r>
            <a:r>
              <a:rPr lang="en-GB" dirty="0" smtClean="0"/>
              <a:t> excluding VAT. </a:t>
            </a:r>
          </a:p>
          <a:p>
            <a:pPr lvl="1"/>
            <a:r>
              <a:rPr lang="en-GB" dirty="0" smtClean="0"/>
              <a:t>We assume cross price elasticities and income elasticities. For the </a:t>
            </a:r>
            <a:r>
              <a:rPr lang="en-GB" dirty="0" err="1" smtClean="0"/>
              <a:t>gly</a:t>
            </a:r>
            <a:r>
              <a:rPr lang="en-GB" dirty="0" smtClean="0"/>
              <a:t>-free demand, we adopt the elasticities of the </a:t>
            </a:r>
            <a:r>
              <a:rPr lang="en-GB" dirty="0" err="1" smtClean="0"/>
              <a:t>conv</a:t>
            </a:r>
            <a:r>
              <a:rPr lang="en-GB" dirty="0" smtClean="0"/>
              <a:t> </a:t>
            </a:r>
            <a:r>
              <a:rPr lang="en-GB" dirty="0" err="1" smtClean="0"/>
              <a:t>v&amp;f</a:t>
            </a:r>
            <a:r>
              <a:rPr lang="en-GB" dirty="0" smtClean="0"/>
              <a:t> and a high substitution elasticity between the two types of </a:t>
            </a:r>
            <a:r>
              <a:rPr lang="en-GB" dirty="0" err="1" smtClean="0"/>
              <a:t>v&amp;f</a:t>
            </a:r>
            <a:r>
              <a:rPr lang="en-GB" dirty="0" smtClean="0"/>
              <a:t> (elasticity of </a:t>
            </a:r>
            <a:r>
              <a:rPr lang="en-GB" dirty="0" err="1" smtClean="0"/>
              <a:t>conv</a:t>
            </a:r>
            <a:r>
              <a:rPr lang="en-GB" dirty="0" smtClean="0"/>
              <a:t> </a:t>
            </a:r>
            <a:r>
              <a:rPr lang="en-GB" dirty="0" err="1" smtClean="0"/>
              <a:t>v&amp;f</a:t>
            </a:r>
            <a:r>
              <a:rPr lang="en-GB" dirty="0" smtClean="0"/>
              <a:t> demand with respect to price of </a:t>
            </a:r>
            <a:r>
              <a:rPr lang="en-GB" dirty="0" err="1" smtClean="0"/>
              <a:t>gly</a:t>
            </a:r>
            <a:r>
              <a:rPr lang="en-GB" dirty="0" smtClean="0"/>
              <a:t>-free </a:t>
            </a:r>
            <a:r>
              <a:rPr lang="en-GB" dirty="0" err="1" smtClean="0"/>
              <a:t>v&amp;f</a:t>
            </a:r>
            <a:r>
              <a:rPr lang="en-GB" dirty="0" smtClean="0"/>
              <a:t> = 25)</a:t>
            </a:r>
            <a:endParaRPr lang="fr-FR" dirty="0" smtClean="0"/>
          </a:p>
          <a:p>
            <a:endParaRPr lang="fr-FR" dirty="0"/>
          </a:p>
          <a:p>
            <a:endParaRPr lang="fr-FR" dirty="0" smtClean="0"/>
          </a:p>
          <a:p>
            <a:endParaRPr lang="fr-FR" dirty="0"/>
          </a:p>
        </p:txBody>
      </p:sp>
    </p:spTree>
    <p:extLst>
      <p:ext uri="{BB962C8B-B14F-4D97-AF65-F5344CB8AC3E}">
        <p14:creationId xmlns:p14="http://schemas.microsoft.com/office/powerpoint/2010/main" val="891760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a:t>
            </a:r>
            <a:r>
              <a:rPr lang="fr-FR" dirty="0" err="1" smtClean="0"/>
              <a:t>Context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The </a:t>
            </a:r>
            <a:r>
              <a:rPr lang="fr-FR" dirty="0" err="1" smtClean="0"/>
              <a:t>European</a:t>
            </a:r>
            <a:r>
              <a:rPr lang="fr-FR" dirty="0" smtClean="0"/>
              <a:t> institutions </a:t>
            </a:r>
            <a:r>
              <a:rPr lang="fr-FR" dirty="0" err="1" smtClean="0"/>
              <a:t>adopted</a:t>
            </a:r>
            <a:r>
              <a:rPr lang="fr-FR" dirty="0" smtClean="0"/>
              <a:t> in 2020 the « Green Deal », </a:t>
            </a:r>
            <a:r>
              <a:rPr lang="fr-FR" dirty="0" err="1" smtClean="0"/>
              <a:t>with</a:t>
            </a:r>
            <a:r>
              <a:rPr lang="fr-FR" dirty="0" smtClean="0"/>
              <a:t> </a:t>
            </a:r>
            <a:r>
              <a:rPr lang="fr-FR" dirty="0" err="1" smtClean="0"/>
              <a:t>different</a:t>
            </a:r>
            <a:r>
              <a:rPr lang="fr-FR" dirty="0" smtClean="0"/>
              <a:t> objectives: </a:t>
            </a:r>
          </a:p>
          <a:p>
            <a:pPr lvl="1"/>
            <a:r>
              <a:rPr lang="fr-FR" dirty="0" err="1" smtClean="0"/>
              <a:t>Carbon</a:t>
            </a:r>
            <a:r>
              <a:rPr lang="fr-FR" dirty="0" smtClean="0"/>
              <a:t> </a:t>
            </a:r>
            <a:r>
              <a:rPr lang="fr-FR" dirty="0" err="1" smtClean="0"/>
              <a:t>neutrality</a:t>
            </a:r>
            <a:r>
              <a:rPr lang="fr-FR" dirty="0" smtClean="0"/>
              <a:t>, </a:t>
            </a:r>
          </a:p>
          <a:p>
            <a:pPr lvl="1"/>
            <a:r>
              <a:rPr lang="fr-FR" dirty="0" err="1" smtClean="0"/>
              <a:t>Reduced</a:t>
            </a:r>
            <a:r>
              <a:rPr lang="fr-FR" dirty="0" smtClean="0"/>
              <a:t> </a:t>
            </a:r>
            <a:r>
              <a:rPr lang="fr-FR" dirty="0" err="1" smtClean="0"/>
              <a:t>chemical</a:t>
            </a:r>
            <a:r>
              <a:rPr lang="fr-FR" dirty="0" smtClean="0"/>
              <a:t> input use in </a:t>
            </a:r>
            <a:r>
              <a:rPr lang="fr-FR" dirty="0" err="1" smtClean="0"/>
              <a:t>farming</a:t>
            </a:r>
            <a:r>
              <a:rPr lang="fr-FR" dirty="0" smtClean="0"/>
              <a:t> </a:t>
            </a:r>
            <a:r>
              <a:rPr lang="fr-FR" dirty="0" err="1" smtClean="0"/>
              <a:t>sectors</a:t>
            </a:r>
            <a:r>
              <a:rPr lang="fr-FR" dirty="0" smtClean="0"/>
              <a:t>, </a:t>
            </a:r>
          </a:p>
          <a:p>
            <a:pPr lvl="1"/>
            <a:r>
              <a:rPr lang="fr-FR" dirty="0" err="1" smtClean="0"/>
              <a:t>Increased</a:t>
            </a:r>
            <a:r>
              <a:rPr lang="fr-FR" dirty="0" smtClean="0"/>
              <a:t> area </a:t>
            </a:r>
            <a:r>
              <a:rPr lang="fr-FR" dirty="0" err="1" smtClean="0"/>
              <a:t>devoted</a:t>
            </a:r>
            <a:r>
              <a:rPr lang="fr-FR" dirty="0" smtClean="0"/>
              <a:t> to </a:t>
            </a:r>
            <a:r>
              <a:rPr lang="fr-FR" dirty="0" err="1" smtClean="0"/>
              <a:t>biodiversity</a:t>
            </a:r>
            <a:r>
              <a:rPr lang="fr-FR" dirty="0" smtClean="0"/>
              <a:t>, </a:t>
            </a:r>
            <a:r>
              <a:rPr lang="fr-FR" dirty="0" err="1" smtClean="0"/>
              <a:t>organic</a:t>
            </a:r>
            <a:r>
              <a:rPr lang="fr-FR" dirty="0" smtClean="0"/>
              <a:t> </a:t>
            </a:r>
            <a:r>
              <a:rPr lang="fr-FR" dirty="0" err="1" smtClean="0"/>
              <a:t>farming</a:t>
            </a:r>
            <a:endParaRPr lang="fr-FR" dirty="0"/>
          </a:p>
          <a:p>
            <a:r>
              <a:rPr lang="fr-FR" dirty="0" err="1" smtClean="0"/>
              <a:t>Already</a:t>
            </a:r>
            <a:r>
              <a:rPr lang="fr-FR" dirty="0" smtClean="0"/>
              <a:t> </a:t>
            </a:r>
            <a:r>
              <a:rPr lang="fr-FR" dirty="0" err="1" smtClean="0"/>
              <a:t>many</a:t>
            </a:r>
            <a:r>
              <a:rPr lang="fr-FR" dirty="0" smtClean="0"/>
              <a:t> qualitative and quantitative analyses, consensus on </a:t>
            </a:r>
            <a:r>
              <a:rPr lang="fr-FR" dirty="0" err="1" smtClean="0"/>
              <a:t>some</a:t>
            </a:r>
            <a:r>
              <a:rPr lang="fr-FR" dirty="0" smtClean="0"/>
              <a:t> </a:t>
            </a:r>
            <a:r>
              <a:rPr lang="fr-FR" dirty="0" err="1" smtClean="0"/>
              <a:t>effects</a:t>
            </a:r>
            <a:r>
              <a:rPr lang="fr-FR" dirty="0" smtClean="0"/>
              <a:t> (</a:t>
            </a:r>
            <a:r>
              <a:rPr lang="fr-FR" dirty="0" err="1" smtClean="0"/>
              <a:t>Wesseler</a:t>
            </a:r>
            <a:r>
              <a:rPr lang="fr-FR" dirty="0" smtClean="0"/>
              <a:t>, 2022, Gohin, 2022): </a:t>
            </a:r>
          </a:p>
          <a:p>
            <a:pPr lvl="1"/>
            <a:r>
              <a:rPr lang="fr-FR" dirty="0" smtClean="0"/>
              <a:t>EU production </a:t>
            </a:r>
            <a:r>
              <a:rPr lang="fr-FR" dirty="0" err="1" smtClean="0"/>
              <a:t>will</a:t>
            </a:r>
            <a:r>
              <a:rPr lang="fr-FR" dirty="0" smtClean="0"/>
              <a:t> </a:t>
            </a:r>
            <a:r>
              <a:rPr lang="fr-FR" dirty="0" err="1" smtClean="0"/>
              <a:t>decrease</a:t>
            </a:r>
            <a:r>
              <a:rPr lang="fr-FR" dirty="0" smtClean="0"/>
              <a:t>, </a:t>
            </a:r>
            <a:r>
              <a:rPr lang="fr-FR" dirty="0" err="1" smtClean="0"/>
              <a:t>compensated</a:t>
            </a:r>
            <a:r>
              <a:rPr lang="fr-FR" dirty="0" smtClean="0"/>
              <a:t> by </a:t>
            </a:r>
            <a:r>
              <a:rPr lang="fr-FR" dirty="0" err="1" smtClean="0"/>
              <a:t>higher</a:t>
            </a:r>
            <a:r>
              <a:rPr lang="fr-FR" dirty="0" smtClean="0"/>
              <a:t> EU net imports</a:t>
            </a:r>
          </a:p>
          <a:p>
            <a:pPr lvl="1"/>
            <a:r>
              <a:rPr lang="fr-FR" dirty="0" smtClean="0"/>
              <a:t>World </a:t>
            </a:r>
            <a:r>
              <a:rPr lang="fr-FR" dirty="0" err="1" smtClean="0"/>
              <a:t>prices</a:t>
            </a:r>
            <a:r>
              <a:rPr lang="fr-FR" dirty="0" smtClean="0"/>
              <a:t> </a:t>
            </a:r>
            <a:r>
              <a:rPr lang="fr-FR" dirty="0" err="1" smtClean="0"/>
              <a:t>will</a:t>
            </a:r>
            <a:r>
              <a:rPr lang="fr-FR" dirty="0" smtClean="0"/>
              <a:t> </a:t>
            </a:r>
            <a:r>
              <a:rPr lang="fr-FR" dirty="0" err="1" smtClean="0"/>
              <a:t>increase</a:t>
            </a:r>
            <a:r>
              <a:rPr lang="fr-FR" dirty="0" smtClean="0"/>
              <a:t> </a:t>
            </a:r>
          </a:p>
          <a:p>
            <a:r>
              <a:rPr lang="fr-FR" dirty="0" err="1" smtClean="0"/>
              <a:t>Other</a:t>
            </a:r>
            <a:r>
              <a:rPr lang="fr-FR" dirty="0" smtClean="0"/>
              <a:t> </a:t>
            </a:r>
            <a:r>
              <a:rPr lang="fr-FR" dirty="0" err="1" smtClean="0"/>
              <a:t>effects</a:t>
            </a:r>
            <a:r>
              <a:rPr lang="fr-FR" dirty="0" smtClean="0"/>
              <a:t> are </a:t>
            </a:r>
            <a:r>
              <a:rPr lang="fr-FR" dirty="0" err="1" smtClean="0"/>
              <a:t>disputed</a:t>
            </a:r>
            <a:r>
              <a:rPr lang="fr-FR" dirty="0" smtClean="0"/>
              <a:t>, </a:t>
            </a:r>
            <a:r>
              <a:rPr lang="fr-FR" dirty="0" err="1" smtClean="0"/>
              <a:t>such</a:t>
            </a:r>
            <a:r>
              <a:rPr lang="fr-FR" dirty="0" smtClean="0"/>
              <a:t> as: </a:t>
            </a:r>
          </a:p>
          <a:p>
            <a:pPr lvl="1"/>
            <a:r>
              <a:rPr lang="fr-FR" dirty="0" err="1" smtClean="0"/>
              <a:t>Environmental</a:t>
            </a:r>
            <a:r>
              <a:rPr lang="fr-FR" dirty="0" smtClean="0"/>
              <a:t> </a:t>
            </a:r>
            <a:r>
              <a:rPr lang="fr-FR" dirty="0" err="1" smtClean="0"/>
              <a:t>leakages</a:t>
            </a:r>
            <a:r>
              <a:rPr lang="fr-FR" dirty="0" smtClean="0"/>
              <a:t> in </a:t>
            </a:r>
            <a:r>
              <a:rPr lang="fr-FR" dirty="0" err="1" smtClean="0"/>
              <a:t>foreign</a:t>
            </a:r>
            <a:r>
              <a:rPr lang="fr-FR" dirty="0" smtClean="0"/>
              <a:t> countries </a:t>
            </a:r>
            <a:r>
              <a:rPr lang="fr-FR" dirty="0" err="1" smtClean="0"/>
              <a:t>where</a:t>
            </a:r>
            <a:r>
              <a:rPr lang="fr-FR" dirty="0" smtClean="0"/>
              <a:t> production </a:t>
            </a:r>
            <a:r>
              <a:rPr lang="fr-FR" dirty="0" err="1" smtClean="0"/>
              <a:t>may</a:t>
            </a:r>
            <a:r>
              <a:rPr lang="fr-FR" dirty="0" smtClean="0"/>
              <a:t> </a:t>
            </a:r>
            <a:r>
              <a:rPr lang="fr-FR" dirty="0" err="1" smtClean="0"/>
              <a:t>expand</a:t>
            </a:r>
            <a:endParaRPr lang="fr-FR" dirty="0" smtClean="0"/>
          </a:p>
          <a:p>
            <a:pPr lvl="1"/>
            <a:r>
              <a:rPr lang="fr-FR" dirty="0" smtClean="0"/>
              <a:t>Evolution of the </a:t>
            </a:r>
            <a:r>
              <a:rPr lang="fr-FR" dirty="0" err="1" smtClean="0"/>
              <a:t>farm</a:t>
            </a:r>
            <a:r>
              <a:rPr lang="fr-FR" dirty="0" smtClean="0"/>
              <a:t> </a:t>
            </a:r>
            <a:r>
              <a:rPr lang="fr-FR" dirty="0" err="1" smtClean="0"/>
              <a:t>income</a:t>
            </a:r>
            <a:r>
              <a:rPr lang="fr-FR" dirty="0" smtClean="0"/>
              <a:t> (</a:t>
            </a:r>
            <a:r>
              <a:rPr lang="fr-FR" dirty="0" err="1" smtClean="0"/>
              <a:t>depending</a:t>
            </a:r>
            <a:r>
              <a:rPr lang="fr-FR" dirty="0" smtClean="0"/>
              <a:t> on </a:t>
            </a:r>
            <a:r>
              <a:rPr lang="fr-FR" dirty="0" err="1" smtClean="0"/>
              <a:t>price</a:t>
            </a:r>
            <a:r>
              <a:rPr lang="fr-FR" dirty="0" smtClean="0"/>
              <a:t> vs </a:t>
            </a:r>
            <a:r>
              <a:rPr lang="fr-FR" dirty="0" err="1" smtClean="0"/>
              <a:t>quantity</a:t>
            </a:r>
            <a:r>
              <a:rPr lang="fr-FR" dirty="0" smtClean="0"/>
              <a:t> </a:t>
            </a:r>
            <a:r>
              <a:rPr lang="fr-FR" dirty="0" err="1" smtClean="0"/>
              <a:t>effects</a:t>
            </a:r>
            <a:r>
              <a:rPr lang="fr-FR" dirty="0" smtClean="0"/>
              <a:t>)</a:t>
            </a:r>
          </a:p>
          <a:p>
            <a:pPr lvl="1"/>
            <a:endParaRPr lang="fr-FR" dirty="0"/>
          </a:p>
          <a:p>
            <a:endParaRPr lang="fr-FR" dirty="0"/>
          </a:p>
        </p:txBody>
      </p:sp>
    </p:spTree>
    <p:extLst>
      <p:ext uri="{BB962C8B-B14F-4D97-AF65-F5344CB8AC3E}">
        <p14:creationId xmlns:p14="http://schemas.microsoft.com/office/powerpoint/2010/main" val="927606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Simulation of the EU </a:t>
            </a:r>
            <a:r>
              <a:rPr lang="fr-FR" dirty="0" err="1" smtClean="0"/>
              <a:t>conv</a:t>
            </a:r>
            <a:r>
              <a:rPr lang="fr-FR" dirty="0" smtClean="0"/>
              <a:t> </a:t>
            </a:r>
            <a:r>
              <a:rPr lang="fr-FR" dirty="0" err="1" smtClean="0"/>
              <a:t>v&amp;f</a:t>
            </a:r>
            <a:r>
              <a:rPr lang="fr-FR" dirty="0" smtClean="0"/>
              <a:t> </a:t>
            </a:r>
            <a:r>
              <a:rPr lang="fr-FR" dirty="0" err="1" smtClean="0"/>
              <a:t>demand</a:t>
            </a:r>
            <a:r>
              <a:rPr lang="fr-FR" dirty="0" smtClean="0"/>
              <a:t> </a:t>
            </a:r>
            <a:r>
              <a:rPr lang="fr-FR" dirty="0" err="1" smtClean="0"/>
              <a:t>function</a:t>
            </a:r>
            <a:r>
              <a:rPr lang="fr-FR" dirty="0" smtClean="0"/>
              <a:t> (% of initial </a:t>
            </a:r>
            <a:r>
              <a:rPr lang="fr-FR" dirty="0" err="1" smtClean="0"/>
              <a:t>consumption</a:t>
            </a:r>
            <a:r>
              <a:rPr lang="fr-FR" dirty="0" smtClean="0"/>
              <a: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29570827"/>
              </p:ext>
            </p:extLst>
          </p:nvPr>
        </p:nvGraphicFramePr>
        <p:xfrm>
          <a:off x="838200" y="1825625"/>
          <a:ext cx="10515603" cy="3017840"/>
        </p:xfrm>
        <a:graphic>
          <a:graphicData uri="http://schemas.openxmlformats.org/drawingml/2006/table">
            <a:tbl>
              <a:tblPr firstRow="1" bandRow="1">
                <a:tableStyleId>{5C22544A-7EE6-4342-B048-85BDC9FD1C3A}</a:tableStyleId>
              </a:tblPr>
              <a:tblGrid>
                <a:gridCol w="1502229">
                  <a:extLst>
                    <a:ext uri="{9D8B030D-6E8A-4147-A177-3AD203B41FA5}">
                      <a16:colId xmlns:a16="http://schemas.microsoft.com/office/drawing/2014/main" val="937963341"/>
                    </a:ext>
                  </a:extLst>
                </a:gridCol>
                <a:gridCol w="1502229">
                  <a:extLst>
                    <a:ext uri="{9D8B030D-6E8A-4147-A177-3AD203B41FA5}">
                      <a16:colId xmlns:a16="http://schemas.microsoft.com/office/drawing/2014/main" val="77495253"/>
                    </a:ext>
                  </a:extLst>
                </a:gridCol>
                <a:gridCol w="1502229">
                  <a:extLst>
                    <a:ext uri="{9D8B030D-6E8A-4147-A177-3AD203B41FA5}">
                      <a16:colId xmlns:a16="http://schemas.microsoft.com/office/drawing/2014/main" val="824063273"/>
                    </a:ext>
                  </a:extLst>
                </a:gridCol>
                <a:gridCol w="1502229">
                  <a:extLst>
                    <a:ext uri="{9D8B030D-6E8A-4147-A177-3AD203B41FA5}">
                      <a16:colId xmlns:a16="http://schemas.microsoft.com/office/drawing/2014/main" val="2339483866"/>
                    </a:ext>
                  </a:extLst>
                </a:gridCol>
                <a:gridCol w="1502229">
                  <a:extLst>
                    <a:ext uri="{9D8B030D-6E8A-4147-A177-3AD203B41FA5}">
                      <a16:colId xmlns:a16="http://schemas.microsoft.com/office/drawing/2014/main" val="149088182"/>
                    </a:ext>
                  </a:extLst>
                </a:gridCol>
                <a:gridCol w="1502229">
                  <a:extLst>
                    <a:ext uri="{9D8B030D-6E8A-4147-A177-3AD203B41FA5}">
                      <a16:colId xmlns:a16="http://schemas.microsoft.com/office/drawing/2014/main" val="2494178292"/>
                    </a:ext>
                  </a:extLst>
                </a:gridCol>
                <a:gridCol w="1502229">
                  <a:extLst>
                    <a:ext uri="{9D8B030D-6E8A-4147-A177-3AD203B41FA5}">
                      <a16:colId xmlns:a16="http://schemas.microsoft.com/office/drawing/2014/main" val="2919480470"/>
                    </a:ext>
                  </a:extLst>
                </a:gridCol>
              </a:tblGrid>
              <a:tr h="431120">
                <a:tc>
                  <a:txBody>
                    <a:bodyPr/>
                    <a:lstStyle/>
                    <a:p>
                      <a:endParaRPr lang="fr-FR" dirty="0"/>
                    </a:p>
                  </a:txBody>
                  <a:tcPr/>
                </a:tc>
                <a:tc>
                  <a:txBody>
                    <a:bodyPr/>
                    <a:lstStyle/>
                    <a:p>
                      <a:endParaRPr lang="fr-FR" dirty="0"/>
                    </a:p>
                  </a:txBody>
                  <a:tcPr/>
                </a:tc>
                <a:tc gridSpan="5">
                  <a:txBody>
                    <a:bodyPr/>
                    <a:lstStyle/>
                    <a:p>
                      <a:r>
                        <a:rPr lang="fr-FR" dirty="0" smtClean="0"/>
                        <a:t>Price of </a:t>
                      </a:r>
                      <a:r>
                        <a:rPr lang="fr-FR" dirty="0" err="1" smtClean="0"/>
                        <a:t>Gly</a:t>
                      </a:r>
                      <a:r>
                        <a:rPr lang="fr-FR" dirty="0" smtClean="0"/>
                        <a:t>-free </a:t>
                      </a:r>
                      <a:r>
                        <a:rPr lang="fr-FR" dirty="0" err="1" smtClean="0"/>
                        <a:t>v&amp;f</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09731206"/>
                  </a:ext>
                </a:extLst>
              </a:tr>
              <a:tr h="431120">
                <a:tc>
                  <a:txBody>
                    <a:bodyPr/>
                    <a:lstStyle/>
                    <a:p>
                      <a:endParaRPr lang="fr-FR"/>
                    </a:p>
                  </a:txBody>
                  <a:tcPr/>
                </a:tc>
                <a:tc>
                  <a:txBody>
                    <a:bodyPr/>
                    <a:lstStyle/>
                    <a:p>
                      <a:pPr algn="ctr"/>
                      <a:endParaRPr lang="fr-FR" dirty="0"/>
                    </a:p>
                  </a:txBody>
                  <a:tcPr/>
                </a:tc>
                <a:tc>
                  <a:txBody>
                    <a:bodyPr/>
                    <a:lstStyle/>
                    <a:p>
                      <a:pPr algn="ctr"/>
                      <a:r>
                        <a:rPr lang="fr-FR" dirty="0" smtClean="0"/>
                        <a:t>0.9</a:t>
                      </a:r>
                      <a:endParaRPr lang="fr-FR" dirty="0"/>
                    </a:p>
                  </a:txBody>
                  <a:tcPr/>
                </a:tc>
                <a:tc>
                  <a:txBody>
                    <a:bodyPr/>
                    <a:lstStyle/>
                    <a:p>
                      <a:pPr algn="ctr"/>
                      <a:r>
                        <a:rPr lang="fr-FR" dirty="0" smtClean="0"/>
                        <a:t>0.95</a:t>
                      </a:r>
                      <a:endParaRPr lang="fr-FR" dirty="0"/>
                    </a:p>
                  </a:txBody>
                  <a:tcPr/>
                </a:tc>
                <a:tc>
                  <a:txBody>
                    <a:bodyPr/>
                    <a:lstStyle/>
                    <a:p>
                      <a:pPr algn="ctr"/>
                      <a:r>
                        <a:rPr lang="fr-FR" dirty="0" smtClean="0"/>
                        <a:t>1</a:t>
                      </a:r>
                      <a:endParaRPr lang="fr-FR" dirty="0"/>
                    </a:p>
                  </a:txBody>
                  <a:tcPr/>
                </a:tc>
                <a:tc>
                  <a:txBody>
                    <a:bodyPr/>
                    <a:lstStyle/>
                    <a:p>
                      <a:pPr algn="ctr"/>
                      <a:r>
                        <a:rPr lang="fr-FR" dirty="0" smtClean="0"/>
                        <a:t>1.05</a:t>
                      </a:r>
                      <a:endParaRPr lang="fr-FR" dirty="0"/>
                    </a:p>
                  </a:txBody>
                  <a:tcPr/>
                </a:tc>
                <a:tc>
                  <a:txBody>
                    <a:bodyPr/>
                    <a:lstStyle/>
                    <a:p>
                      <a:pPr algn="ctr"/>
                      <a:r>
                        <a:rPr lang="fr-FR" dirty="0" smtClean="0"/>
                        <a:t>1.10</a:t>
                      </a:r>
                      <a:endParaRPr lang="fr-FR" dirty="0"/>
                    </a:p>
                  </a:txBody>
                  <a:tcPr/>
                </a:tc>
                <a:extLst>
                  <a:ext uri="{0D108BD9-81ED-4DB2-BD59-A6C34878D82A}">
                    <a16:rowId xmlns:a16="http://schemas.microsoft.com/office/drawing/2014/main" val="413972567"/>
                  </a:ext>
                </a:extLst>
              </a:tr>
              <a:tr h="431120">
                <a:tc rowSpan="5">
                  <a:txBody>
                    <a:bodyPr/>
                    <a:lstStyle/>
                    <a:p>
                      <a:r>
                        <a:rPr lang="fr-FR" dirty="0" smtClean="0"/>
                        <a:t>Price of the </a:t>
                      </a:r>
                      <a:r>
                        <a:rPr lang="fr-FR" dirty="0" err="1" smtClean="0"/>
                        <a:t>conv</a:t>
                      </a:r>
                      <a:r>
                        <a:rPr lang="fr-FR" dirty="0" smtClean="0"/>
                        <a:t> </a:t>
                      </a:r>
                      <a:r>
                        <a:rPr lang="fr-FR" dirty="0" err="1" smtClean="0"/>
                        <a:t>v&amp;f</a:t>
                      </a:r>
                      <a:endParaRPr lang="fr-FR" dirty="0"/>
                    </a:p>
                  </a:txBody>
                  <a:tcPr/>
                </a:tc>
                <a:tc>
                  <a:txBody>
                    <a:bodyPr/>
                    <a:lstStyle/>
                    <a:p>
                      <a:pPr algn="ctr"/>
                      <a:r>
                        <a:rPr lang="fr-FR" dirty="0" smtClean="0"/>
                        <a:t>0.9</a:t>
                      </a:r>
                      <a:endParaRPr lang="fr-FR" dirty="0"/>
                    </a:p>
                  </a:txBody>
                  <a:tcPr/>
                </a:tc>
                <a:tc>
                  <a:txBody>
                    <a:bodyPr/>
                    <a:lstStyle/>
                    <a:p>
                      <a:pPr algn="ctr"/>
                      <a:r>
                        <a:rPr lang="fr-FR" dirty="0" smtClean="0"/>
                        <a:t>100.3</a:t>
                      </a:r>
                      <a:endParaRPr lang="fr-FR" dirty="0"/>
                    </a:p>
                  </a:txBody>
                  <a:tcPr/>
                </a:tc>
                <a:tc>
                  <a:txBody>
                    <a:bodyPr/>
                    <a:lstStyle/>
                    <a:p>
                      <a:pPr algn="ctr"/>
                      <a:r>
                        <a:rPr lang="fr-FR" dirty="0" smtClean="0"/>
                        <a:t>106.5</a:t>
                      </a:r>
                      <a:endParaRPr lang="fr-FR" dirty="0"/>
                    </a:p>
                  </a:txBody>
                  <a:tcPr/>
                </a:tc>
                <a:tc>
                  <a:txBody>
                    <a:bodyPr/>
                    <a:lstStyle/>
                    <a:p>
                      <a:pPr algn="ctr"/>
                      <a:r>
                        <a:rPr lang="fr-FR" dirty="0" smtClean="0"/>
                        <a:t>106.5</a:t>
                      </a:r>
                      <a:endParaRPr lang="fr-FR" dirty="0"/>
                    </a:p>
                  </a:txBody>
                  <a:tcPr/>
                </a:tc>
                <a:tc>
                  <a:txBody>
                    <a:bodyPr/>
                    <a:lstStyle/>
                    <a:p>
                      <a:pPr algn="ctr"/>
                      <a:r>
                        <a:rPr lang="fr-FR" dirty="0" smtClean="0"/>
                        <a:t>106.5</a:t>
                      </a:r>
                      <a:endParaRPr lang="fr-FR" dirty="0"/>
                    </a:p>
                  </a:txBody>
                  <a:tcPr/>
                </a:tc>
                <a:tc>
                  <a:txBody>
                    <a:bodyPr/>
                    <a:lstStyle/>
                    <a:p>
                      <a:pPr algn="ctr"/>
                      <a:r>
                        <a:rPr lang="fr-FR" dirty="0" smtClean="0"/>
                        <a:t>106.5</a:t>
                      </a:r>
                      <a:endParaRPr lang="fr-FR" dirty="0"/>
                    </a:p>
                  </a:txBody>
                  <a:tcPr/>
                </a:tc>
                <a:extLst>
                  <a:ext uri="{0D108BD9-81ED-4DB2-BD59-A6C34878D82A}">
                    <a16:rowId xmlns:a16="http://schemas.microsoft.com/office/drawing/2014/main" val="3763088225"/>
                  </a:ext>
                </a:extLst>
              </a:tr>
              <a:tr h="431120">
                <a:tc vMerge="1">
                  <a:txBody>
                    <a:bodyPr/>
                    <a:lstStyle/>
                    <a:p>
                      <a:endParaRPr lang="fr-FR" dirty="0"/>
                    </a:p>
                  </a:txBody>
                  <a:tcPr/>
                </a:tc>
                <a:tc>
                  <a:txBody>
                    <a:bodyPr/>
                    <a:lstStyle/>
                    <a:p>
                      <a:pPr algn="ctr"/>
                      <a:r>
                        <a:rPr lang="fr-FR" dirty="0" smtClean="0"/>
                        <a:t>0.95</a:t>
                      </a:r>
                      <a:endParaRPr lang="fr-FR" dirty="0"/>
                    </a:p>
                  </a:txBody>
                  <a:tcPr/>
                </a:tc>
                <a:tc>
                  <a:txBody>
                    <a:bodyPr/>
                    <a:lstStyle/>
                    <a:p>
                      <a:pPr algn="ctr"/>
                      <a:r>
                        <a:rPr lang="fr-FR" dirty="0" smtClean="0"/>
                        <a:t>0</a:t>
                      </a:r>
                      <a:endParaRPr lang="fr-FR" dirty="0"/>
                    </a:p>
                  </a:txBody>
                  <a:tcPr/>
                </a:tc>
                <a:tc>
                  <a:txBody>
                    <a:bodyPr/>
                    <a:lstStyle/>
                    <a:p>
                      <a:pPr algn="ctr"/>
                      <a:r>
                        <a:rPr lang="fr-FR" dirty="0" smtClean="0"/>
                        <a:t>100.1</a:t>
                      </a:r>
                      <a:endParaRPr lang="fr-FR" dirty="0"/>
                    </a:p>
                  </a:txBody>
                  <a:tcPr/>
                </a:tc>
                <a:tc>
                  <a:txBody>
                    <a:bodyPr/>
                    <a:lstStyle/>
                    <a:p>
                      <a:pPr algn="ctr"/>
                      <a:r>
                        <a:rPr lang="fr-FR" dirty="0" smtClean="0"/>
                        <a:t>103.3</a:t>
                      </a:r>
                      <a:endParaRPr lang="fr-FR" dirty="0"/>
                    </a:p>
                  </a:txBody>
                  <a:tcPr/>
                </a:tc>
                <a:tc>
                  <a:txBody>
                    <a:bodyPr/>
                    <a:lstStyle/>
                    <a:p>
                      <a:pPr algn="ctr"/>
                      <a:r>
                        <a:rPr lang="fr-FR" dirty="0" smtClean="0"/>
                        <a:t>103.3</a:t>
                      </a:r>
                      <a:endParaRPr lang="fr-FR" dirty="0"/>
                    </a:p>
                  </a:txBody>
                  <a:tcPr/>
                </a:tc>
                <a:tc>
                  <a:txBody>
                    <a:bodyPr/>
                    <a:lstStyle/>
                    <a:p>
                      <a:pPr algn="ctr"/>
                      <a:r>
                        <a:rPr lang="fr-FR" dirty="0" smtClean="0"/>
                        <a:t>103.3</a:t>
                      </a:r>
                      <a:endParaRPr lang="fr-FR" dirty="0"/>
                    </a:p>
                  </a:txBody>
                  <a:tcPr/>
                </a:tc>
                <a:extLst>
                  <a:ext uri="{0D108BD9-81ED-4DB2-BD59-A6C34878D82A}">
                    <a16:rowId xmlns:a16="http://schemas.microsoft.com/office/drawing/2014/main" val="4253846019"/>
                  </a:ext>
                </a:extLst>
              </a:tr>
              <a:tr h="431120">
                <a:tc vMerge="1">
                  <a:txBody>
                    <a:bodyPr/>
                    <a:lstStyle/>
                    <a:p>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solidFill>
                            <a:schemeClr val="tx1"/>
                          </a:solidFill>
                        </a:rPr>
                        <a:t>0</a:t>
                      </a:r>
                      <a:endParaRPr lang="fr-FR" dirty="0">
                        <a:solidFill>
                          <a:schemeClr val="tx1"/>
                        </a:solidFill>
                      </a:endParaRPr>
                    </a:p>
                  </a:txBody>
                  <a:tcPr/>
                </a:tc>
                <a:tc>
                  <a:txBody>
                    <a:bodyPr/>
                    <a:lstStyle/>
                    <a:p>
                      <a:pPr algn="ctr"/>
                      <a:r>
                        <a:rPr lang="fr-FR" dirty="0" smtClean="0"/>
                        <a:t>100</a:t>
                      </a:r>
                      <a:endParaRPr lang="fr-FR" dirty="0"/>
                    </a:p>
                  </a:txBody>
                  <a:tcPr/>
                </a:tc>
                <a:tc>
                  <a:txBody>
                    <a:bodyPr/>
                    <a:lstStyle/>
                    <a:p>
                      <a:pPr algn="ctr"/>
                      <a:r>
                        <a:rPr lang="fr-FR" dirty="0" smtClean="0"/>
                        <a:t>100</a:t>
                      </a:r>
                      <a:endParaRPr lang="fr-FR" dirty="0"/>
                    </a:p>
                  </a:txBody>
                  <a:tcPr/>
                </a:tc>
                <a:tc>
                  <a:txBody>
                    <a:bodyPr/>
                    <a:lstStyle/>
                    <a:p>
                      <a:pPr algn="ctr"/>
                      <a:r>
                        <a:rPr lang="fr-FR" dirty="0" smtClean="0">
                          <a:solidFill>
                            <a:schemeClr val="tx1"/>
                          </a:solidFill>
                        </a:rPr>
                        <a:t>100</a:t>
                      </a:r>
                      <a:endParaRPr lang="fr-FR" dirty="0">
                        <a:solidFill>
                          <a:schemeClr val="tx1"/>
                        </a:solidFill>
                      </a:endParaRPr>
                    </a:p>
                  </a:txBody>
                  <a:tcPr/>
                </a:tc>
                <a:extLst>
                  <a:ext uri="{0D108BD9-81ED-4DB2-BD59-A6C34878D82A}">
                    <a16:rowId xmlns:a16="http://schemas.microsoft.com/office/drawing/2014/main" val="871645238"/>
                  </a:ext>
                </a:extLst>
              </a:tr>
              <a:tr h="431120">
                <a:tc vMerge="1">
                  <a:txBody>
                    <a:bodyPr/>
                    <a:lstStyle/>
                    <a:p>
                      <a:endParaRPr lang="fr-FR" dirty="0"/>
                    </a:p>
                  </a:txBody>
                  <a:tcPr/>
                </a:tc>
                <a:tc>
                  <a:txBody>
                    <a:bodyPr/>
                    <a:lstStyle/>
                    <a:p>
                      <a:pPr algn="ctr"/>
                      <a:r>
                        <a:rPr lang="fr-FR" dirty="0" smtClean="0"/>
                        <a:t>1.05</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96.7</a:t>
                      </a:r>
                      <a:endParaRPr lang="fr-FR" dirty="0"/>
                    </a:p>
                  </a:txBody>
                  <a:tcPr/>
                </a:tc>
                <a:tc>
                  <a:txBody>
                    <a:bodyPr/>
                    <a:lstStyle/>
                    <a:p>
                      <a:pPr algn="ctr"/>
                      <a:r>
                        <a:rPr lang="fr-FR" dirty="0" smtClean="0"/>
                        <a:t>96.7</a:t>
                      </a:r>
                      <a:endParaRPr lang="fr-FR" dirty="0"/>
                    </a:p>
                  </a:txBody>
                  <a:tcPr/>
                </a:tc>
                <a:extLst>
                  <a:ext uri="{0D108BD9-81ED-4DB2-BD59-A6C34878D82A}">
                    <a16:rowId xmlns:a16="http://schemas.microsoft.com/office/drawing/2014/main" val="955508962"/>
                  </a:ext>
                </a:extLst>
              </a:tr>
              <a:tr h="431120">
                <a:tc vMerge="1">
                  <a:txBody>
                    <a:bodyPr/>
                    <a:lstStyle/>
                    <a:p>
                      <a:endParaRPr lang="fr-FR" dirty="0"/>
                    </a:p>
                  </a:txBody>
                  <a:tcPr/>
                </a:tc>
                <a:tc>
                  <a:txBody>
                    <a:bodyPr/>
                    <a:lstStyle/>
                    <a:p>
                      <a:pPr algn="ctr"/>
                      <a:r>
                        <a:rPr lang="fr-FR" dirty="0" smtClean="0"/>
                        <a:t>1.10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93.5</a:t>
                      </a:r>
                      <a:endParaRPr lang="fr-FR" dirty="0"/>
                    </a:p>
                  </a:txBody>
                  <a:tcPr/>
                </a:tc>
                <a:extLst>
                  <a:ext uri="{0D108BD9-81ED-4DB2-BD59-A6C34878D82A}">
                    <a16:rowId xmlns:a16="http://schemas.microsoft.com/office/drawing/2014/main" val="2001144446"/>
                  </a:ext>
                </a:extLst>
              </a:tr>
            </a:tbl>
          </a:graphicData>
        </a:graphic>
      </p:graphicFrame>
      <p:cxnSp>
        <p:nvCxnSpPr>
          <p:cNvPr id="6" name="Connecteur droit avec flèche 5"/>
          <p:cNvCxnSpPr/>
          <p:nvPr/>
        </p:nvCxnSpPr>
        <p:spPr>
          <a:xfrm flipV="1">
            <a:off x="7493590" y="3815584"/>
            <a:ext cx="185737" cy="170021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114676" y="5557838"/>
            <a:ext cx="8239124" cy="369332"/>
          </a:xfrm>
          <a:prstGeom prst="rect">
            <a:avLst/>
          </a:prstGeom>
          <a:noFill/>
        </p:spPr>
        <p:txBody>
          <a:bodyPr wrap="square" rtlCol="0">
            <a:spAutoFit/>
          </a:bodyPr>
          <a:lstStyle/>
          <a:p>
            <a:r>
              <a:rPr lang="fr-FR" dirty="0"/>
              <a:t> </a:t>
            </a:r>
            <a:r>
              <a:rPr lang="fr-FR" dirty="0" smtClean="0"/>
              <a:t>                                                             The latent point                               The initial point</a:t>
            </a:r>
            <a:endParaRPr lang="fr-FR" dirty="0"/>
          </a:p>
        </p:txBody>
      </p:sp>
      <p:cxnSp>
        <p:nvCxnSpPr>
          <p:cNvPr id="7" name="Connecteur droit avec flèche 6"/>
          <p:cNvCxnSpPr/>
          <p:nvPr/>
        </p:nvCxnSpPr>
        <p:spPr>
          <a:xfrm flipV="1">
            <a:off x="10417765" y="3815584"/>
            <a:ext cx="185737" cy="170021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4219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Simulation of the EU </a:t>
            </a:r>
            <a:r>
              <a:rPr lang="fr-FR" dirty="0" err="1" smtClean="0"/>
              <a:t>gly</a:t>
            </a:r>
            <a:r>
              <a:rPr lang="fr-FR" dirty="0" smtClean="0"/>
              <a:t>-free </a:t>
            </a:r>
            <a:r>
              <a:rPr lang="fr-FR" dirty="0" err="1" smtClean="0"/>
              <a:t>v&amp;f</a:t>
            </a:r>
            <a:r>
              <a:rPr lang="fr-FR" dirty="0" smtClean="0"/>
              <a:t> </a:t>
            </a:r>
            <a:r>
              <a:rPr lang="fr-FR" dirty="0" err="1" smtClean="0"/>
              <a:t>demand</a:t>
            </a:r>
            <a:r>
              <a:rPr lang="fr-FR" dirty="0" smtClean="0"/>
              <a:t> </a:t>
            </a:r>
            <a:r>
              <a:rPr lang="fr-FR" dirty="0" err="1" smtClean="0"/>
              <a:t>function</a:t>
            </a:r>
            <a:r>
              <a:rPr lang="fr-FR" dirty="0" smtClean="0"/>
              <a:t> (% of initial </a:t>
            </a:r>
            <a:r>
              <a:rPr lang="fr-FR" dirty="0" err="1" smtClean="0"/>
              <a:t>consumption</a:t>
            </a:r>
            <a:r>
              <a:rPr lang="fr-FR" dirty="0" smtClean="0"/>
              <a:t> of </a:t>
            </a:r>
            <a:r>
              <a:rPr lang="fr-FR" dirty="0" err="1" smtClean="0"/>
              <a:t>conv</a:t>
            </a:r>
            <a:r>
              <a:rPr lang="fr-FR" dirty="0" smtClean="0"/>
              <a:t> </a:t>
            </a:r>
            <a:r>
              <a:rPr lang="fr-FR" dirty="0" err="1" smtClean="0"/>
              <a:t>v&amp;f</a:t>
            </a:r>
            <a:r>
              <a:rPr lang="fr-FR" dirty="0" smtClean="0"/>
              <a: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62933413"/>
              </p:ext>
            </p:extLst>
          </p:nvPr>
        </p:nvGraphicFramePr>
        <p:xfrm>
          <a:off x="838200" y="1825625"/>
          <a:ext cx="10515603" cy="3017840"/>
        </p:xfrm>
        <a:graphic>
          <a:graphicData uri="http://schemas.openxmlformats.org/drawingml/2006/table">
            <a:tbl>
              <a:tblPr firstRow="1" bandRow="1">
                <a:tableStyleId>{5C22544A-7EE6-4342-B048-85BDC9FD1C3A}</a:tableStyleId>
              </a:tblPr>
              <a:tblGrid>
                <a:gridCol w="1502229">
                  <a:extLst>
                    <a:ext uri="{9D8B030D-6E8A-4147-A177-3AD203B41FA5}">
                      <a16:colId xmlns:a16="http://schemas.microsoft.com/office/drawing/2014/main" val="937963341"/>
                    </a:ext>
                  </a:extLst>
                </a:gridCol>
                <a:gridCol w="1502229">
                  <a:extLst>
                    <a:ext uri="{9D8B030D-6E8A-4147-A177-3AD203B41FA5}">
                      <a16:colId xmlns:a16="http://schemas.microsoft.com/office/drawing/2014/main" val="77495253"/>
                    </a:ext>
                  </a:extLst>
                </a:gridCol>
                <a:gridCol w="1502229">
                  <a:extLst>
                    <a:ext uri="{9D8B030D-6E8A-4147-A177-3AD203B41FA5}">
                      <a16:colId xmlns:a16="http://schemas.microsoft.com/office/drawing/2014/main" val="824063273"/>
                    </a:ext>
                  </a:extLst>
                </a:gridCol>
                <a:gridCol w="1502229">
                  <a:extLst>
                    <a:ext uri="{9D8B030D-6E8A-4147-A177-3AD203B41FA5}">
                      <a16:colId xmlns:a16="http://schemas.microsoft.com/office/drawing/2014/main" val="2339483866"/>
                    </a:ext>
                  </a:extLst>
                </a:gridCol>
                <a:gridCol w="1502229">
                  <a:extLst>
                    <a:ext uri="{9D8B030D-6E8A-4147-A177-3AD203B41FA5}">
                      <a16:colId xmlns:a16="http://schemas.microsoft.com/office/drawing/2014/main" val="149088182"/>
                    </a:ext>
                  </a:extLst>
                </a:gridCol>
                <a:gridCol w="1502229">
                  <a:extLst>
                    <a:ext uri="{9D8B030D-6E8A-4147-A177-3AD203B41FA5}">
                      <a16:colId xmlns:a16="http://schemas.microsoft.com/office/drawing/2014/main" val="2494178292"/>
                    </a:ext>
                  </a:extLst>
                </a:gridCol>
                <a:gridCol w="1502229">
                  <a:extLst>
                    <a:ext uri="{9D8B030D-6E8A-4147-A177-3AD203B41FA5}">
                      <a16:colId xmlns:a16="http://schemas.microsoft.com/office/drawing/2014/main" val="2919480470"/>
                    </a:ext>
                  </a:extLst>
                </a:gridCol>
              </a:tblGrid>
              <a:tr h="431120">
                <a:tc>
                  <a:txBody>
                    <a:bodyPr/>
                    <a:lstStyle/>
                    <a:p>
                      <a:endParaRPr lang="fr-FR" dirty="0"/>
                    </a:p>
                  </a:txBody>
                  <a:tcPr/>
                </a:tc>
                <a:tc>
                  <a:txBody>
                    <a:bodyPr/>
                    <a:lstStyle/>
                    <a:p>
                      <a:endParaRPr lang="fr-FR" dirty="0"/>
                    </a:p>
                  </a:txBody>
                  <a:tcPr/>
                </a:tc>
                <a:tc gridSpan="5">
                  <a:txBody>
                    <a:bodyPr/>
                    <a:lstStyle/>
                    <a:p>
                      <a:r>
                        <a:rPr lang="fr-FR" dirty="0" smtClean="0"/>
                        <a:t>Price of </a:t>
                      </a:r>
                      <a:r>
                        <a:rPr lang="fr-FR" dirty="0" err="1" smtClean="0"/>
                        <a:t>Gly</a:t>
                      </a:r>
                      <a:r>
                        <a:rPr lang="fr-FR" dirty="0" smtClean="0"/>
                        <a:t>-free </a:t>
                      </a:r>
                      <a:r>
                        <a:rPr lang="fr-FR" dirty="0" err="1" smtClean="0"/>
                        <a:t>v&amp;f</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09731206"/>
                  </a:ext>
                </a:extLst>
              </a:tr>
              <a:tr h="431120">
                <a:tc>
                  <a:txBody>
                    <a:bodyPr/>
                    <a:lstStyle/>
                    <a:p>
                      <a:endParaRPr lang="fr-FR"/>
                    </a:p>
                  </a:txBody>
                  <a:tcPr/>
                </a:tc>
                <a:tc>
                  <a:txBody>
                    <a:bodyPr/>
                    <a:lstStyle/>
                    <a:p>
                      <a:pPr algn="ctr"/>
                      <a:endParaRPr lang="fr-FR" dirty="0"/>
                    </a:p>
                  </a:txBody>
                  <a:tcPr/>
                </a:tc>
                <a:tc>
                  <a:txBody>
                    <a:bodyPr/>
                    <a:lstStyle/>
                    <a:p>
                      <a:pPr algn="ctr"/>
                      <a:r>
                        <a:rPr lang="fr-FR" dirty="0" smtClean="0"/>
                        <a:t>0.9</a:t>
                      </a:r>
                      <a:endParaRPr lang="fr-FR" dirty="0"/>
                    </a:p>
                  </a:txBody>
                  <a:tcPr/>
                </a:tc>
                <a:tc>
                  <a:txBody>
                    <a:bodyPr/>
                    <a:lstStyle/>
                    <a:p>
                      <a:pPr algn="ctr"/>
                      <a:r>
                        <a:rPr lang="fr-FR" dirty="0" smtClean="0"/>
                        <a:t>0.95</a:t>
                      </a:r>
                      <a:endParaRPr lang="fr-FR" dirty="0"/>
                    </a:p>
                  </a:txBody>
                  <a:tcPr/>
                </a:tc>
                <a:tc>
                  <a:txBody>
                    <a:bodyPr/>
                    <a:lstStyle/>
                    <a:p>
                      <a:pPr algn="ctr"/>
                      <a:r>
                        <a:rPr lang="fr-FR" dirty="0" smtClean="0"/>
                        <a:t>1</a:t>
                      </a:r>
                      <a:endParaRPr lang="fr-FR" dirty="0"/>
                    </a:p>
                  </a:txBody>
                  <a:tcPr/>
                </a:tc>
                <a:tc>
                  <a:txBody>
                    <a:bodyPr/>
                    <a:lstStyle/>
                    <a:p>
                      <a:pPr algn="ctr"/>
                      <a:r>
                        <a:rPr lang="fr-FR" dirty="0" smtClean="0"/>
                        <a:t>1.05</a:t>
                      </a:r>
                      <a:endParaRPr lang="fr-FR" dirty="0"/>
                    </a:p>
                  </a:txBody>
                  <a:tcPr/>
                </a:tc>
                <a:tc>
                  <a:txBody>
                    <a:bodyPr/>
                    <a:lstStyle/>
                    <a:p>
                      <a:pPr algn="ctr"/>
                      <a:r>
                        <a:rPr lang="fr-FR" dirty="0" smtClean="0"/>
                        <a:t>1.10</a:t>
                      </a:r>
                      <a:endParaRPr lang="fr-FR" dirty="0"/>
                    </a:p>
                  </a:txBody>
                  <a:tcPr/>
                </a:tc>
                <a:extLst>
                  <a:ext uri="{0D108BD9-81ED-4DB2-BD59-A6C34878D82A}">
                    <a16:rowId xmlns:a16="http://schemas.microsoft.com/office/drawing/2014/main" val="413972567"/>
                  </a:ext>
                </a:extLst>
              </a:tr>
              <a:tr h="431120">
                <a:tc rowSpan="5">
                  <a:txBody>
                    <a:bodyPr/>
                    <a:lstStyle/>
                    <a:p>
                      <a:r>
                        <a:rPr lang="fr-FR" dirty="0" smtClean="0"/>
                        <a:t>Price of the </a:t>
                      </a:r>
                      <a:r>
                        <a:rPr lang="fr-FR" dirty="0" err="1" smtClean="0"/>
                        <a:t>conv</a:t>
                      </a:r>
                      <a:r>
                        <a:rPr lang="fr-FR" dirty="0" smtClean="0"/>
                        <a:t> </a:t>
                      </a:r>
                      <a:r>
                        <a:rPr lang="fr-FR" dirty="0" err="1" smtClean="0"/>
                        <a:t>v&amp;f</a:t>
                      </a:r>
                      <a:endParaRPr lang="fr-FR" dirty="0"/>
                    </a:p>
                  </a:txBody>
                  <a:tcPr/>
                </a:tc>
                <a:tc>
                  <a:txBody>
                    <a:bodyPr/>
                    <a:lstStyle/>
                    <a:p>
                      <a:pPr algn="ctr"/>
                      <a:r>
                        <a:rPr lang="fr-FR" dirty="0" smtClean="0"/>
                        <a:t>0.9</a:t>
                      </a:r>
                      <a:endParaRPr lang="fr-FR" dirty="0"/>
                    </a:p>
                  </a:txBody>
                  <a:tcPr/>
                </a:tc>
                <a:tc>
                  <a:txBody>
                    <a:bodyPr/>
                    <a:lstStyle/>
                    <a:p>
                      <a:pPr algn="ctr"/>
                      <a:r>
                        <a:rPr lang="fr-FR" dirty="0" smtClean="0"/>
                        <a:t>6.4</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extLst>
                  <a:ext uri="{0D108BD9-81ED-4DB2-BD59-A6C34878D82A}">
                    <a16:rowId xmlns:a16="http://schemas.microsoft.com/office/drawing/2014/main" val="3763088225"/>
                  </a:ext>
                </a:extLst>
              </a:tr>
              <a:tr h="431120">
                <a:tc vMerge="1">
                  <a:txBody>
                    <a:bodyPr/>
                    <a:lstStyle/>
                    <a:p>
                      <a:endParaRPr lang="fr-FR" dirty="0"/>
                    </a:p>
                  </a:txBody>
                  <a:tcPr/>
                </a:tc>
                <a:tc>
                  <a:txBody>
                    <a:bodyPr/>
                    <a:lstStyle/>
                    <a:p>
                      <a:pPr algn="ctr"/>
                      <a:r>
                        <a:rPr lang="fr-FR" dirty="0" smtClean="0"/>
                        <a:t>0.95</a:t>
                      </a:r>
                      <a:endParaRPr lang="fr-FR" dirty="0"/>
                    </a:p>
                  </a:txBody>
                  <a:tcPr/>
                </a:tc>
                <a:tc>
                  <a:txBody>
                    <a:bodyPr/>
                    <a:lstStyle/>
                    <a:p>
                      <a:pPr algn="ctr"/>
                      <a:r>
                        <a:rPr lang="fr-FR" dirty="0" smtClean="0"/>
                        <a:t>106.6</a:t>
                      </a:r>
                      <a:endParaRPr lang="fr-FR" dirty="0"/>
                    </a:p>
                  </a:txBody>
                  <a:tcPr/>
                </a:tc>
                <a:tc>
                  <a:txBody>
                    <a:bodyPr/>
                    <a:lstStyle/>
                    <a:p>
                      <a:pPr algn="ctr"/>
                      <a:r>
                        <a:rPr lang="fr-FR" dirty="0" smtClean="0"/>
                        <a:t>3.2</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extLst>
                  <a:ext uri="{0D108BD9-81ED-4DB2-BD59-A6C34878D82A}">
                    <a16:rowId xmlns:a16="http://schemas.microsoft.com/office/drawing/2014/main" val="4253846019"/>
                  </a:ext>
                </a:extLst>
              </a:tr>
              <a:tr h="431120">
                <a:tc vMerge="1">
                  <a:txBody>
                    <a:bodyPr/>
                    <a:lstStyle/>
                    <a:p>
                      <a:endParaRPr lang="fr-FR" dirty="0"/>
                    </a:p>
                  </a:txBody>
                  <a:tcPr/>
                </a:tc>
                <a:tc>
                  <a:txBody>
                    <a:bodyPr/>
                    <a:lstStyle/>
                    <a:p>
                      <a:pPr algn="ctr"/>
                      <a:r>
                        <a:rPr lang="fr-FR" dirty="0" smtClean="0"/>
                        <a:t>1</a:t>
                      </a:r>
                      <a:endParaRPr lang="fr-FR" dirty="0"/>
                    </a:p>
                  </a:txBody>
                  <a:tcPr/>
                </a:tc>
                <a:tc>
                  <a:txBody>
                    <a:bodyPr/>
                    <a:lstStyle/>
                    <a:p>
                      <a:pPr algn="ctr"/>
                      <a:r>
                        <a:rPr lang="fr-FR" dirty="0" smtClean="0"/>
                        <a:t>106.6</a:t>
                      </a:r>
                      <a:endParaRPr lang="fr-FR" dirty="0"/>
                    </a:p>
                  </a:txBody>
                  <a:tcPr/>
                </a:tc>
                <a:tc>
                  <a:txBody>
                    <a:bodyPr/>
                    <a:lstStyle/>
                    <a:p>
                      <a:pPr algn="ctr"/>
                      <a:r>
                        <a:rPr lang="fr-FR" dirty="0" smtClean="0">
                          <a:solidFill>
                            <a:schemeClr val="tx1"/>
                          </a:solidFill>
                        </a:rPr>
                        <a:t>103.2</a:t>
                      </a:r>
                      <a:endParaRPr lang="fr-FR" dirty="0">
                        <a:solidFill>
                          <a:schemeClr val="tx1"/>
                        </a:solidFill>
                      </a:endParaRPr>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solidFill>
                            <a:schemeClr val="tx1"/>
                          </a:solidFill>
                        </a:rPr>
                        <a:t>0</a:t>
                      </a:r>
                      <a:endParaRPr lang="fr-FR" dirty="0">
                        <a:solidFill>
                          <a:schemeClr val="tx1"/>
                        </a:solidFill>
                      </a:endParaRPr>
                    </a:p>
                  </a:txBody>
                  <a:tcPr/>
                </a:tc>
                <a:extLst>
                  <a:ext uri="{0D108BD9-81ED-4DB2-BD59-A6C34878D82A}">
                    <a16:rowId xmlns:a16="http://schemas.microsoft.com/office/drawing/2014/main" val="871645238"/>
                  </a:ext>
                </a:extLst>
              </a:tr>
              <a:tr h="431120">
                <a:tc vMerge="1">
                  <a:txBody>
                    <a:bodyPr/>
                    <a:lstStyle/>
                    <a:p>
                      <a:endParaRPr lang="fr-FR" dirty="0"/>
                    </a:p>
                  </a:txBody>
                  <a:tcPr/>
                </a:tc>
                <a:tc>
                  <a:txBody>
                    <a:bodyPr/>
                    <a:lstStyle/>
                    <a:p>
                      <a:pPr algn="ctr"/>
                      <a:r>
                        <a:rPr lang="fr-FR" dirty="0" smtClean="0"/>
                        <a:t>1.05</a:t>
                      </a:r>
                      <a:endParaRPr lang="fr-FR" dirty="0"/>
                    </a:p>
                  </a:txBody>
                  <a:tcPr/>
                </a:tc>
                <a:tc>
                  <a:txBody>
                    <a:bodyPr/>
                    <a:lstStyle/>
                    <a:p>
                      <a:pPr algn="ctr"/>
                      <a:r>
                        <a:rPr lang="fr-FR" dirty="0" smtClean="0"/>
                        <a:t>106.6</a:t>
                      </a:r>
                      <a:endParaRPr lang="fr-FR" dirty="0"/>
                    </a:p>
                  </a:txBody>
                  <a:tcPr/>
                </a:tc>
                <a:tc>
                  <a:txBody>
                    <a:bodyPr/>
                    <a:lstStyle/>
                    <a:p>
                      <a:pPr algn="ctr"/>
                      <a:r>
                        <a:rPr lang="fr-FR" dirty="0" smtClean="0"/>
                        <a:t>103.2</a:t>
                      </a:r>
                      <a:endParaRPr lang="fr-FR" dirty="0"/>
                    </a:p>
                  </a:txBody>
                  <a:tcPr/>
                </a:tc>
                <a:tc>
                  <a:txBody>
                    <a:bodyPr/>
                    <a:lstStyle/>
                    <a:p>
                      <a:pPr algn="ctr"/>
                      <a:r>
                        <a:rPr lang="fr-FR" dirty="0" smtClean="0"/>
                        <a:t>99.9</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extLst>
                  <a:ext uri="{0D108BD9-81ED-4DB2-BD59-A6C34878D82A}">
                    <a16:rowId xmlns:a16="http://schemas.microsoft.com/office/drawing/2014/main" val="955508962"/>
                  </a:ext>
                </a:extLst>
              </a:tr>
              <a:tr h="431120">
                <a:tc vMerge="1">
                  <a:txBody>
                    <a:bodyPr/>
                    <a:lstStyle/>
                    <a:p>
                      <a:endParaRPr lang="fr-FR" dirty="0"/>
                    </a:p>
                  </a:txBody>
                  <a:tcPr/>
                </a:tc>
                <a:tc>
                  <a:txBody>
                    <a:bodyPr/>
                    <a:lstStyle/>
                    <a:p>
                      <a:pPr algn="ctr"/>
                      <a:r>
                        <a:rPr lang="fr-FR" dirty="0" smtClean="0"/>
                        <a:t>1.10</a:t>
                      </a:r>
                      <a:endParaRPr lang="fr-FR" dirty="0"/>
                    </a:p>
                  </a:txBody>
                  <a:tcPr/>
                </a:tc>
                <a:tc>
                  <a:txBody>
                    <a:bodyPr/>
                    <a:lstStyle/>
                    <a:p>
                      <a:pPr algn="ctr"/>
                      <a:r>
                        <a:rPr lang="fr-FR" dirty="0" smtClean="0"/>
                        <a:t>106.6</a:t>
                      </a:r>
                      <a:endParaRPr lang="fr-FR" dirty="0"/>
                    </a:p>
                  </a:txBody>
                  <a:tcPr/>
                </a:tc>
                <a:tc>
                  <a:txBody>
                    <a:bodyPr/>
                    <a:lstStyle/>
                    <a:p>
                      <a:pPr algn="ctr"/>
                      <a:r>
                        <a:rPr lang="fr-FR" dirty="0" smtClean="0"/>
                        <a:t>103.2</a:t>
                      </a:r>
                      <a:endParaRPr lang="fr-FR" dirty="0"/>
                    </a:p>
                  </a:txBody>
                  <a:tcPr/>
                </a:tc>
                <a:tc>
                  <a:txBody>
                    <a:bodyPr/>
                    <a:lstStyle/>
                    <a:p>
                      <a:pPr algn="ctr"/>
                      <a:r>
                        <a:rPr lang="fr-FR" dirty="0" smtClean="0"/>
                        <a:t>99.9</a:t>
                      </a:r>
                      <a:endParaRPr lang="fr-FR" dirty="0"/>
                    </a:p>
                  </a:txBody>
                  <a:tcPr/>
                </a:tc>
                <a:tc>
                  <a:txBody>
                    <a:bodyPr/>
                    <a:lstStyle/>
                    <a:p>
                      <a:pPr algn="ctr"/>
                      <a:r>
                        <a:rPr lang="fr-FR" dirty="0" smtClean="0"/>
                        <a:t>96.5</a:t>
                      </a:r>
                      <a:endParaRPr lang="fr-FR" dirty="0"/>
                    </a:p>
                  </a:txBody>
                  <a:tcPr/>
                </a:tc>
                <a:tc>
                  <a:txBody>
                    <a:bodyPr/>
                    <a:lstStyle/>
                    <a:p>
                      <a:pPr algn="ctr"/>
                      <a:r>
                        <a:rPr lang="fr-FR" dirty="0" smtClean="0"/>
                        <a:t>0</a:t>
                      </a:r>
                      <a:endParaRPr lang="fr-FR" dirty="0"/>
                    </a:p>
                  </a:txBody>
                  <a:tcPr/>
                </a:tc>
                <a:extLst>
                  <a:ext uri="{0D108BD9-81ED-4DB2-BD59-A6C34878D82A}">
                    <a16:rowId xmlns:a16="http://schemas.microsoft.com/office/drawing/2014/main" val="2001144446"/>
                  </a:ext>
                </a:extLst>
              </a:tr>
            </a:tbl>
          </a:graphicData>
        </a:graphic>
      </p:graphicFrame>
      <p:cxnSp>
        <p:nvCxnSpPr>
          <p:cNvPr id="6" name="Connecteur droit avec flèche 5"/>
          <p:cNvCxnSpPr/>
          <p:nvPr/>
        </p:nvCxnSpPr>
        <p:spPr>
          <a:xfrm flipV="1">
            <a:off x="7378882" y="3857628"/>
            <a:ext cx="185737" cy="170021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114676" y="5557838"/>
            <a:ext cx="7758112" cy="646331"/>
          </a:xfrm>
          <a:prstGeom prst="rect">
            <a:avLst/>
          </a:prstGeom>
          <a:noFill/>
        </p:spPr>
        <p:txBody>
          <a:bodyPr wrap="square" rtlCol="0">
            <a:spAutoFit/>
          </a:bodyPr>
          <a:lstStyle/>
          <a:p>
            <a:r>
              <a:rPr lang="fr-FR" dirty="0" smtClean="0"/>
              <a:t>                                                          The latent point                              The initial point 			</a:t>
            </a:r>
            <a:endParaRPr lang="fr-FR" dirty="0"/>
          </a:p>
        </p:txBody>
      </p:sp>
      <p:cxnSp>
        <p:nvCxnSpPr>
          <p:cNvPr id="8" name="Connecteur droit avec flèche 7"/>
          <p:cNvCxnSpPr/>
          <p:nvPr/>
        </p:nvCxnSpPr>
        <p:spPr>
          <a:xfrm flipV="1">
            <a:off x="10431644" y="3857628"/>
            <a:ext cx="185737" cy="170021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400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Scenarios</a:t>
            </a:r>
            <a:endParaRPr lang="fr-FR" dirty="0"/>
          </a:p>
        </p:txBody>
      </p:sp>
      <p:sp>
        <p:nvSpPr>
          <p:cNvPr id="3" name="Espace réservé du contenu 2"/>
          <p:cNvSpPr>
            <a:spLocks noGrp="1"/>
          </p:cNvSpPr>
          <p:nvPr>
            <p:ph idx="1"/>
          </p:nvPr>
        </p:nvSpPr>
        <p:spPr/>
        <p:txBody>
          <a:bodyPr>
            <a:normAutofit/>
          </a:bodyPr>
          <a:lstStyle/>
          <a:p>
            <a:r>
              <a:rPr lang="fr-FR" dirty="0" smtClean="0"/>
              <a:t>1. the Green Deal : an </a:t>
            </a:r>
            <a:r>
              <a:rPr lang="fr-FR" dirty="0" err="1" smtClean="0"/>
              <a:t>endogenous</a:t>
            </a:r>
            <a:r>
              <a:rPr lang="fr-FR" dirty="0" smtClean="0"/>
              <a:t> input </a:t>
            </a:r>
            <a:r>
              <a:rPr lang="fr-FR" dirty="0" err="1" smtClean="0"/>
              <a:t>tax</a:t>
            </a:r>
            <a:r>
              <a:rPr lang="fr-FR" dirty="0" smtClean="0"/>
              <a:t> to </a:t>
            </a:r>
            <a:r>
              <a:rPr lang="fr-FR" dirty="0" err="1" smtClean="0"/>
              <a:t>reduce</a:t>
            </a:r>
            <a:r>
              <a:rPr lang="fr-FR" dirty="0" smtClean="0"/>
              <a:t> </a:t>
            </a:r>
            <a:r>
              <a:rPr lang="fr-FR" dirty="0" err="1" smtClean="0"/>
              <a:t>chemical</a:t>
            </a:r>
            <a:r>
              <a:rPr lang="fr-FR" dirty="0" smtClean="0"/>
              <a:t> use by 35% and </a:t>
            </a:r>
            <a:r>
              <a:rPr lang="fr-FR" dirty="0" err="1" smtClean="0"/>
              <a:t>banning</a:t>
            </a:r>
            <a:r>
              <a:rPr lang="fr-FR" dirty="0" smtClean="0"/>
              <a:t> glyphosate use in Europe; </a:t>
            </a:r>
            <a:r>
              <a:rPr lang="fr-FR" dirty="0" err="1" smtClean="0"/>
              <a:t>conv</a:t>
            </a:r>
            <a:r>
              <a:rPr lang="fr-FR" dirty="0" smtClean="0"/>
              <a:t> </a:t>
            </a:r>
            <a:r>
              <a:rPr lang="fr-FR" dirty="0" err="1" smtClean="0"/>
              <a:t>v&amp;f</a:t>
            </a:r>
            <a:r>
              <a:rPr lang="fr-FR" dirty="0" smtClean="0"/>
              <a:t> </a:t>
            </a:r>
            <a:r>
              <a:rPr lang="fr-FR" dirty="0" err="1" smtClean="0"/>
              <a:t>can</a:t>
            </a:r>
            <a:r>
              <a:rPr lang="fr-FR" dirty="0" smtClean="0"/>
              <a:t> </a:t>
            </a:r>
            <a:r>
              <a:rPr lang="fr-FR" dirty="0" err="1" smtClean="0"/>
              <a:t>still</a:t>
            </a:r>
            <a:r>
              <a:rPr lang="fr-FR" dirty="0" smtClean="0"/>
              <a:t> </a:t>
            </a:r>
            <a:r>
              <a:rPr lang="fr-FR" dirty="0" err="1" smtClean="0"/>
              <a:t>be</a:t>
            </a:r>
            <a:r>
              <a:rPr lang="fr-FR" dirty="0" smtClean="0"/>
              <a:t> </a:t>
            </a:r>
            <a:r>
              <a:rPr lang="fr-FR" dirty="0" err="1" smtClean="0"/>
              <a:t>consumed</a:t>
            </a:r>
            <a:r>
              <a:rPr lang="fr-FR" dirty="0" smtClean="0"/>
              <a:t> and </a:t>
            </a:r>
            <a:r>
              <a:rPr lang="fr-FR" dirty="0" err="1" smtClean="0"/>
              <a:t>imported</a:t>
            </a:r>
            <a:r>
              <a:rPr lang="fr-FR" dirty="0" smtClean="0"/>
              <a:t> </a:t>
            </a:r>
          </a:p>
          <a:p>
            <a:r>
              <a:rPr lang="fr-FR" dirty="0" smtClean="0"/>
              <a:t>2. the </a:t>
            </a:r>
            <a:r>
              <a:rPr lang="fr-FR" dirty="0" err="1" smtClean="0"/>
              <a:t>mirror</a:t>
            </a:r>
            <a:r>
              <a:rPr lang="fr-FR" dirty="0" smtClean="0"/>
              <a:t> clause : 1 + </a:t>
            </a:r>
            <a:r>
              <a:rPr lang="fr-FR" dirty="0" err="1" smtClean="0"/>
              <a:t>conv</a:t>
            </a:r>
            <a:r>
              <a:rPr lang="fr-FR" dirty="0" smtClean="0"/>
              <a:t> </a:t>
            </a:r>
            <a:r>
              <a:rPr lang="fr-FR" dirty="0" err="1" smtClean="0"/>
              <a:t>v&amp;f</a:t>
            </a:r>
            <a:r>
              <a:rPr lang="fr-FR" dirty="0" smtClean="0"/>
              <a:t> </a:t>
            </a:r>
            <a:r>
              <a:rPr lang="fr-FR" dirty="0" err="1" smtClean="0"/>
              <a:t>can</a:t>
            </a:r>
            <a:r>
              <a:rPr lang="fr-FR" dirty="0" smtClean="0"/>
              <a:t> not </a:t>
            </a:r>
            <a:r>
              <a:rPr lang="fr-FR" dirty="0" err="1" smtClean="0"/>
              <a:t>be</a:t>
            </a:r>
            <a:r>
              <a:rPr lang="fr-FR" dirty="0" smtClean="0"/>
              <a:t> </a:t>
            </a:r>
            <a:r>
              <a:rPr lang="fr-FR" dirty="0" err="1" smtClean="0"/>
              <a:t>consumed</a:t>
            </a:r>
            <a:r>
              <a:rPr lang="fr-FR" dirty="0" smtClean="0"/>
              <a:t>/</a:t>
            </a:r>
            <a:r>
              <a:rPr lang="fr-FR" dirty="0" err="1" smtClean="0"/>
              <a:t>imported</a:t>
            </a:r>
            <a:r>
              <a:rPr lang="fr-FR" dirty="0" smtClean="0"/>
              <a:t>. The </a:t>
            </a:r>
            <a:r>
              <a:rPr lang="fr-FR" dirty="0" err="1" smtClean="0"/>
              <a:t>European</a:t>
            </a:r>
            <a:r>
              <a:rPr lang="fr-FR" dirty="0" smtClean="0"/>
              <a:t> input </a:t>
            </a:r>
            <a:r>
              <a:rPr lang="fr-FR" dirty="0" err="1" smtClean="0"/>
              <a:t>tax</a:t>
            </a:r>
            <a:r>
              <a:rPr lang="fr-FR" dirty="0" smtClean="0"/>
              <a:t> </a:t>
            </a:r>
            <a:r>
              <a:rPr lang="fr-FR" dirty="0" err="1" smtClean="0"/>
              <a:t>adjusts</a:t>
            </a:r>
            <a:r>
              <a:rPr lang="fr-FR" dirty="0" smtClean="0"/>
              <a:t> to </a:t>
            </a:r>
            <a:r>
              <a:rPr lang="fr-FR" dirty="0" err="1" smtClean="0"/>
              <a:t>cope</a:t>
            </a:r>
            <a:r>
              <a:rPr lang="fr-FR" dirty="0" smtClean="0"/>
              <a:t> </a:t>
            </a:r>
            <a:r>
              <a:rPr lang="fr-FR" dirty="0" err="1" smtClean="0"/>
              <a:t>with</a:t>
            </a:r>
            <a:r>
              <a:rPr lang="fr-FR" dirty="0" smtClean="0"/>
              <a:t> the « </a:t>
            </a:r>
            <a:r>
              <a:rPr lang="fr-FR" dirty="0" err="1" smtClean="0"/>
              <a:t>rebound</a:t>
            </a:r>
            <a:r>
              <a:rPr lang="fr-FR" dirty="0" smtClean="0"/>
              <a:t> » </a:t>
            </a:r>
            <a:r>
              <a:rPr lang="fr-FR" dirty="0" err="1" smtClean="0"/>
              <a:t>effect</a:t>
            </a:r>
            <a:endParaRPr lang="fr-FR" dirty="0" smtClean="0"/>
          </a:p>
          <a:p>
            <a:endParaRPr lang="fr-FR" dirty="0"/>
          </a:p>
          <a:p>
            <a:endParaRPr lang="fr-FR" dirty="0" smtClean="0"/>
          </a:p>
        </p:txBody>
      </p:sp>
    </p:spTree>
    <p:extLst>
      <p:ext uri="{BB962C8B-B14F-4D97-AF65-F5344CB8AC3E}">
        <p14:creationId xmlns:p14="http://schemas.microsoft.com/office/powerpoint/2010/main" val="1391922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512244850"/>
              </p:ext>
            </p:extLst>
          </p:nvPr>
        </p:nvGraphicFramePr>
        <p:xfrm>
          <a:off x="561703" y="1554480"/>
          <a:ext cx="10972799" cy="4180112"/>
        </p:xfrm>
        <a:graphic>
          <a:graphicData uri="http://schemas.openxmlformats.org/drawingml/2006/table">
            <a:tbl>
              <a:tblPr firstRow="1" firstCol="1" bandRow="1">
                <a:tableStyleId>{5C22544A-7EE6-4342-B048-85BDC9FD1C3A}</a:tableStyleId>
              </a:tblPr>
              <a:tblGrid>
                <a:gridCol w="1186611">
                  <a:extLst>
                    <a:ext uri="{9D8B030D-6E8A-4147-A177-3AD203B41FA5}">
                      <a16:colId xmlns:a16="http://schemas.microsoft.com/office/drawing/2014/main" val="4015915565"/>
                    </a:ext>
                  </a:extLst>
                </a:gridCol>
                <a:gridCol w="1206082">
                  <a:extLst>
                    <a:ext uri="{9D8B030D-6E8A-4147-A177-3AD203B41FA5}">
                      <a16:colId xmlns:a16="http://schemas.microsoft.com/office/drawing/2014/main" val="708134191"/>
                    </a:ext>
                  </a:extLst>
                </a:gridCol>
                <a:gridCol w="1214602">
                  <a:extLst>
                    <a:ext uri="{9D8B030D-6E8A-4147-A177-3AD203B41FA5}">
                      <a16:colId xmlns:a16="http://schemas.microsoft.com/office/drawing/2014/main" val="3673700807"/>
                    </a:ext>
                  </a:extLst>
                </a:gridCol>
                <a:gridCol w="1218253">
                  <a:extLst>
                    <a:ext uri="{9D8B030D-6E8A-4147-A177-3AD203B41FA5}">
                      <a16:colId xmlns:a16="http://schemas.microsoft.com/office/drawing/2014/main" val="3775625975"/>
                    </a:ext>
                  </a:extLst>
                </a:gridCol>
                <a:gridCol w="1218253">
                  <a:extLst>
                    <a:ext uri="{9D8B030D-6E8A-4147-A177-3AD203B41FA5}">
                      <a16:colId xmlns:a16="http://schemas.microsoft.com/office/drawing/2014/main" val="2616706394"/>
                    </a:ext>
                  </a:extLst>
                </a:gridCol>
                <a:gridCol w="1253548">
                  <a:extLst>
                    <a:ext uri="{9D8B030D-6E8A-4147-A177-3AD203B41FA5}">
                      <a16:colId xmlns:a16="http://schemas.microsoft.com/office/drawing/2014/main" val="2308359378"/>
                    </a:ext>
                  </a:extLst>
                </a:gridCol>
                <a:gridCol w="1207300">
                  <a:extLst>
                    <a:ext uri="{9D8B030D-6E8A-4147-A177-3AD203B41FA5}">
                      <a16:colId xmlns:a16="http://schemas.microsoft.com/office/drawing/2014/main" val="1821757699"/>
                    </a:ext>
                  </a:extLst>
                </a:gridCol>
                <a:gridCol w="1214602">
                  <a:extLst>
                    <a:ext uri="{9D8B030D-6E8A-4147-A177-3AD203B41FA5}">
                      <a16:colId xmlns:a16="http://schemas.microsoft.com/office/drawing/2014/main" val="3473499434"/>
                    </a:ext>
                  </a:extLst>
                </a:gridCol>
                <a:gridCol w="1253548">
                  <a:extLst>
                    <a:ext uri="{9D8B030D-6E8A-4147-A177-3AD203B41FA5}">
                      <a16:colId xmlns:a16="http://schemas.microsoft.com/office/drawing/2014/main" val="820865344"/>
                    </a:ext>
                  </a:extLst>
                </a:gridCol>
              </a:tblGrid>
              <a:tr h="1054358">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5">
                  <a:txBody>
                    <a:bodyPr/>
                    <a:lstStyle/>
                    <a:p>
                      <a:pPr algn="just">
                        <a:spcAft>
                          <a:spcPts val="0"/>
                        </a:spcAft>
                      </a:pPr>
                      <a:r>
                        <a:rPr lang="en-US" sz="2400" dirty="0" err="1">
                          <a:effectLst/>
                        </a:rPr>
                        <a:t>Conv</a:t>
                      </a:r>
                      <a:r>
                        <a:rPr lang="en-US" sz="2400" dirty="0">
                          <a:effectLst/>
                        </a:rPr>
                        <a:t> </a:t>
                      </a:r>
                      <a:r>
                        <a:rPr lang="en-US" sz="2400" dirty="0" err="1">
                          <a:effectLst/>
                        </a:rPr>
                        <a:t>v&amp;f</a:t>
                      </a:r>
                      <a:r>
                        <a:rPr lang="en-US" sz="2400" dirty="0">
                          <a:effectLst/>
                        </a:rPr>
                        <a:t> (changes in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just">
                        <a:spcAft>
                          <a:spcPts val="0"/>
                        </a:spcAft>
                      </a:pPr>
                      <a:r>
                        <a:rPr lang="en-US" sz="2400">
                          <a:effectLst/>
                        </a:rPr>
                        <a:t>Gly free v&amp;f (% of initial conv v&amp;f)</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03817594"/>
                  </a:ext>
                </a:extLst>
              </a:tr>
              <a:tr h="1250301">
                <a:tc>
                  <a:txBody>
                    <a:bodyPr/>
                    <a:lstStyle/>
                    <a:p>
                      <a:pPr algn="just">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Supply</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EU</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Row</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316697"/>
                  </a:ext>
                </a:extLst>
              </a:tr>
              <a:tr h="625151">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97.5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-0.8</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9.4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1845743"/>
                  </a:ext>
                </a:extLst>
              </a:tr>
              <a:tr h="625151">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-76.5</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12.6a</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-40.8b</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-32.1c</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5863685"/>
                  </a:ext>
                </a:extLst>
              </a:tr>
              <a:tr h="625151">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102.2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8008990"/>
                  </a:ext>
                </a:extLst>
              </a:tr>
            </a:tbl>
          </a:graphicData>
        </a:graphic>
      </p:graphicFrame>
      <p:sp>
        <p:nvSpPr>
          <p:cNvPr id="5" name="ZoneTexte 4"/>
          <p:cNvSpPr txBox="1"/>
          <p:nvPr/>
        </p:nvSpPr>
        <p:spPr>
          <a:xfrm>
            <a:off x="391886" y="418011"/>
            <a:ext cx="11443063" cy="584775"/>
          </a:xfrm>
          <a:prstGeom prst="rect">
            <a:avLst/>
          </a:prstGeom>
          <a:noFill/>
        </p:spPr>
        <p:txBody>
          <a:bodyPr wrap="square" rtlCol="0">
            <a:spAutoFit/>
          </a:bodyPr>
          <a:lstStyle/>
          <a:p>
            <a:r>
              <a:rPr lang="fr-FR" sz="3200" dirty="0" err="1" smtClean="0"/>
              <a:t>Markets</a:t>
            </a:r>
            <a:r>
              <a:rPr lang="fr-FR" sz="3200" dirty="0" smtClean="0"/>
              <a:t> impacts of the Green Deal scenario</a:t>
            </a:r>
            <a:endParaRPr lang="fr-FR" sz="3200" dirty="0"/>
          </a:p>
        </p:txBody>
      </p:sp>
    </p:spTree>
    <p:extLst>
      <p:ext uri="{BB962C8B-B14F-4D97-AF65-F5344CB8AC3E}">
        <p14:creationId xmlns:p14="http://schemas.microsoft.com/office/powerpoint/2010/main" val="671414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43862359"/>
              </p:ext>
            </p:extLst>
          </p:nvPr>
        </p:nvGraphicFramePr>
        <p:xfrm>
          <a:off x="431075" y="1645921"/>
          <a:ext cx="11207932" cy="3474720"/>
        </p:xfrm>
        <a:graphic>
          <a:graphicData uri="http://schemas.openxmlformats.org/drawingml/2006/table">
            <a:tbl>
              <a:tblPr firstRow="1" firstCol="1" bandRow="1">
                <a:tableStyleId>{5C22544A-7EE6-4342-B048-85BDC9FD1C3A}</a:tableStyleId>
              </a:tblPr>
              <a:tblGrid>
                <a:gridCol w="1228198">
                  <a:extLst>
                    <a:ext uri="{9D8B030D-6E8A-4147-A177-3AD203B41FA5}">
                      <a16:colId xmlns:a16="http://schemas.microsoft.com/office/drawing/2014/main" val="979576963"/>
                    </a:ext>
                  </a:extLst>
                </a:gridCol>
                <a:gridCol w="1663289">
                  <a:extLst>
                    <a:ext uri="{9D8B030D-6E8A-4147-A177-3AD203B41FA5}">
                      <a16:colId xmlns:a16="http://schemas.microsoft.com/office/drawing/2014/main" val="1828128618"/>
                    </a:ext>
                  </a:extLst>
                </a:gridCol>
                <a:gridCol w="1663289">
                  <a:extLst>
                    <a:ext uri="{9D8B030D-6E8A-4147-A177-3AD203B41FA5}">
                      <a16:colId xmlns:a16="http://schemas.microsoft.com/office/drawing/2014/main" val="3330645784"/>
                    </a:ext>
                  </a:extLst>
                </a:gridCol>
                <a:gridCol w="1663289">
                  <a:extLst>
                    <a:ext uri="{9D8B030D-6E8A-4147-A177-3AD203B41FA5}">
                      <a16:colId xmlns:a16="http://schemas.microsoft.com/office/drawing/2014/main" val="2642694245"/>
                    </a:ext>
                  </a:extLst>
                </a:gridCol>
                <a:gridCol w="1663289">
                  <a:extLst>
                    <a:ext uri="{9D8B030D-6E8A-4147-A177-3AD203B41FA5}">
                      <a16:colId xmlns:a16="http://schemas.microsoft.com/office/drawing/2014/main" val="60091742"/>
                    </a:ext>
                  </a:extLst>
                </a:gridCol>
                <a:gridCol w="1663289">
                  <a:extLst>
                    <a:ext uri="{9D8B030D-6E8A-4147-A177-3AD203B41FA5}">
                      <a16:colId xmlns:a16="http://schemas.microsoft.com/office/drawing/2014/main" val="640428604"/>
                    </a:ext>
                  </a:extLst>
                </a:gridCol>
                <a:gridCol w="1663289">
                  <a:extLst>
                    <a:ext uri="{9D8B030D-6E8A-4147-A177-3AD203B41FA5}">
                      <a16:colId xmlns:a16="http://schemas.microsoft.com/office/drawing/2014/main" val="2665732988"/>
                    </a:ext>
                  </a:extLst>
                </a:gridCol>
              </a:tblGrid>
              <a:tr h="1158240">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a:t>
                      </a:r>
                      <a:r>
                        <a:rPr lang="en-US" sz="2400" dirty="0" err="1">
                          <a:effectLst/>
                        </a:rPr>
                        <a:t>v&amp;f</a:t>
                      </a: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farms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err="1">
                          <a:effectLst/>
                        </a:rPr>
                        <a:t>v&amp;f</a:t>
                      </a:r>
                      <a:r>
                        <a:rPr lang="en-US" sz="2400" dirty="0">
                          <a:effectLst/>
                        </a:rPr>
                        <a:t> income (bi $ and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Farm income (bi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v&amp;f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Food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3885024"/>
                  </a:ext>
                </a:extLst>
              </a:tr>
              <a:tr h="579120">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3.1</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2.1 (5.9)</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2.7 (1.8)</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0.2 (0.4)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0.4 (0+)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5150551"/>
                  </a:ext>
                </a:extLst>
              </a:tr>
              <a:tr h="579120">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-35.2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-7.1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-24.6 (-48.6)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-27.6 (-13.1)</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1.6 (2.4)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-0.9 (-0.1)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4693622"/>
                  </a:ext>
                </a:extLst>
              </a:tr>
              <a:tr h="579120">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28.7 (3.8)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33.1 (1.7)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4.8 (0.8)</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 (0.2)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59689457"/>
                  </a:ext>
                </a:extLst>
              </a:tr>
              <a:tr h="579120">
                <a:tc>
                  <a:txBody>
                    <a:bodyPr/>
                    <a:lstStyle/>
                    <a:p>
                      <a:pPr algn="just">
                        <a:spcAft>
                          <a:spcPts val="0"/>
                        </a:spcAft>
                      </a:pPr>
                      <a:r>
                        <a:rPr lang="en-US" sz="2400">
                          <a:effectLst/>
                        </a:rPr>
                        <a:t>Total</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320767"/>
                  </a:ext>
                </a:extLst>
              </a:tr>
            </a:tbl>
          </a:graphicData>
        </a:graphic>
      </p:graphicFrame>
      <p:sp>
        <p:nvSpPr>
          <p:cNvPr id="3" name="ZoneTexte 2"/>
          <p:cNvSpPr txBox="1"/>
          <p:nvPr/>
        </p:nvSpPr>
        <p:spPr>
          <a:xfrm>
            <a:off x="431075" y="483326"/>
            <a:ext cx="11207932" cy="584775"/>
          </a:xfrm>
          <a:prstGeom prst="rect">
            <a:avLst/>
          </a:prstGeom>
          <a:noFill/>
        </p:spPr>
        <p:txBody>
          <a:bodyPr wrap="square" rtlCol="0">
            <a:spAutoFit/>
          </a:bodyPr>
          <a:lstStyle/>
          <a:p>
            <a:r>
              <a:rPr lang="fr-FR" sz="3200" dirty="0" err="1" smtClean="0"/>
              <a:t>Welfare</a:t>
            </a:r>
            <a:r>
              <a:rPr lang="fr-FR" sz="3200" dirty="0" smtClean="0"/>
              <a:t> impacts of the Green Deal scenario</a:t>
            </a:r>
            <a:endParaRPr lang="fr-FR" sz="3200" dirty="0"/>
          </a:p>
        </p:txBody>
      </p:sp>
    </p:spTree>
    <p:extLst>
      <p:ext uri="{BB962C8B-B14F-4D97-AF65-F5344CB8AC3E}">
        <p14:creationId xmlns:p14="http://schemas.microsoft.com/office/powerpoint/2010/main" val="1971815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890484798"/>
              </p:ext>
            </p:extLst>
          </p:nvPr>
        </p:nvGraphicFramePr>
        <p:xfrm>
          <a:off x="862149" y="1776549"/>
          <a:ext cx="10437222" cy="3827416"/>
        </p:xfrm>
        <a:graphic>
          <a:graphicData uri="http://schemas.openxmlformats.org/drawingml/2006/table">
            <a:tbl>
              <a:tblPr firstRow="1" firstCol="1" bandRow="1">
                <a:tableStyleId>{5C22544A-7EE6-4342-B048-85BDC9FD1C3A}</a:tableStyleId>
              </a:tblPr>
              <a:tblGrid>
                <a:gridCol w="1128693">
                  <a:extLst>
                    <a:ext uri="{9D8B030D-6E8A-4147-A177-3AD203B41FA5}">
                      <a16:colId xmlns:a16="http://schemas.microsoft.com/office/drawing/2014/main" val="1396741112"/>
                    </a:ext>
                  </a:extLst>
                </a:gridCol>
                <a:gridCol w="1147215">
                  <a:extLst>
                    <a:ext uri="{9D8B030D-6E8A-4147-A177-3AD203B41FA5}">
                      <a16:colId xmlns:a16="http://schemas.microsoft.com/office/drawing/2014/main" val="1418542485"/>
                    </a:ext>
                  </a:extLst>
                </a:gridCol>
                <a:gridCol w="1155318">
                  <a:extLst>
                    <a:ext uri="{9D8B030D-6E8A-4147-A177-3AD203B41FA5}">
                      <a16:colId xmlns:a16="http://schemas.microsoft.com/office/drawing/2014/main" val="3961599482"/>
                    </a:ext>
                  </a:extLst>
                </a:gridCol>
                <a:gridCol w="1158791">
                  <a:extLst>
                    <a:ext uri="{9D8B030D-6E8A-4147-A177-3AD203B41FA5}">
                      <a16:colId xmlns:a16="http://schemas.microsoft.com/office/drawing/2014/main" val="3046537495"/>
                    </a:ext>
                  </a:extLst>
                </a:gridCol>
                <a:gridCol w="1158791">
                  <a:extLst>
                    <a:ext uri="{9D8B030D-6E8A-4147-A177-3AD203B41FA5}">
                      <a16:colId xmlns:a16="http://schemas.microsoft.com/office/drawing/2014/main" val="1834994593"/>
                    </a:ext>
                  </a:extLst>
                </a:gridCol>
                <a:gridCol w="1192362">
                  <a:extLst>
                    <a:ext uri="{9D8B030D-6E8A-4147-A177-3AD203B41FA5}">
                      <a16:colId xmlns:a16="http://schemas.microsoft.com/office/drawing/2014/main" val="2852164906"/>
                    </a:ext>
                  </a:extLst>
                </a:gridCol>
                <a:gridCol w="1148372">
                  <a:extLst>
                    <a:ext uri="{9D8B030D-6E8A-4147-A177-3AD203B41FA5}">
                      <a16:colId xmlns:a16="http://schemas.microsoft.com/office/drawing/2014/main" val="3259068516"/>
                    </a:ext>
                  </a:extLst>
                </a:gridCol>
                <a:gridCol w="1155318">
                  <a:extLst>
                    <a:ext uri="{9D8B030D-6E8A-4147-A177-3AD203B41FA5}">
                      <a16:colId xmlns:a16="http://schemas.microsoft.com/office/drawing/2014/main" val="1184003764"/>
                    </a:ext>
                  </a:extLst>
                </a:gridCol>
                <a:gridCol w="1192362">
                  <a:extLst>
                    <a:ext uri="{9D8B030D-6E8A-4147-A177-3AD203B41FA5}">
                      <a16:colId xmlns:a16="http://schemas.microsoft.com/office/drawing/2014/main" val="2082909356"/>
                    </a:ext>
                  </a:extLst>
                </a:gridCol>
              </a:tblGrid>
              <a:tr h="1093547">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5">
                  <a:txBody>
                    <a:bodyPr/>
                    <a:lstStyle/>
                    <a:p>
                      <a:pPr algn="just">
                        <a:spcAft>
                          <a:spcPts val="0"/>
                        </a:spcAft>
                      </a:pPr>
                      <a:r>
                        <a:rPr lang="en-US" sz="2400" dirty="0" err="1">
                          <a:effectLst/>
                        </a:rPr>
                        <a:t>Conv</a:t>
                      </a:r>
                      <a:r>
                        <a:rPr lang="en-US" sz="2400" dirty="0">
                          <a:effectLst/>
                        </a:rPr>
                        <a:t> </a:t>
                      </a:r>
                      <a:r>
                        <a:rPr lang="en-US" sz="2400" dirty="0" err="1">
                          <a:effectLst/>
                        </a:rPr>
                        <a:t>v&amp;f</a:t>
                      </a:r>
                      <a:r>
                        <a:rPr lang="en-US" sz="2400" dirty="0">
                          <a:effectLst/>
                        </a:rPr>
                        <a:t> (changes in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just">
                        <a:spcAft>
                          <a:spcPts val="0"/>
                        </a:spcAft>
                      </a:pPr>
                      <a:r>
                        <a:rPr lang="en-US" sz="2400">
                          <a:effectLst/>
                        </a:rPr>
                        <a:t>Gly free v&amp;f (% of initial conv v&amp;f)</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355795571"/>
                  </a:ext>
                </a:extLst>
              </a:tr>
              <a:tr h="1093547">
                <a:tc>
                  <a:txBody>
                    <a:bodyPr/>
                    <a:lstStyle/>
                    <a:p>
                      <a:pPr algn="just">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Supply</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EU</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Row</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37569909"/>
                  </a:ext>
                </a:extLst>
              </a:tr>
              <a:tr h="546774">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8.6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-46.6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-74.6</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-3.1</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26.1</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-40.5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146857"/>
                  </a:ext>
                </a:extLst>
              </a:tr>
              <a:tr h="546774">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29.3</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-39.9</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-19.9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9921912"/>
                  </a:ext>
                </a:extLst>
              </a:tr>
              <a:tr h="546774">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950334"/>
                  </a:ext>
                </a:extLst>
              </a:tr>
            </a:tbl>
          </a:graphicData>
        </a:graphic>
      </p:graphicFrame>
      <p:sp>
        <p:nvSpPr>
          <p:cNvPr id="3" name="ZoneTexte 2"/>
          <p:cNvSpPr txBox="1"/>
          <p:nvPr/>
        </p:nvSpPr>
        <p:spPr>
          <a:xfrm>
            <a:off x="627017" y="509451"/>
            <a:ext cx="11090366" cy="584775"/>
          </a:xfrm>
          <a:prstGeom prst="rect">
            <a:avLst/>
          </a:prstGeom>
          <a:noFill/>
        </p:spPr>
        <p:txBody>
          <a:bodyPr wrap="square" rtlCol="0">
            <a:spAutoFit/>
          </a:bodyPr>
          <a:lstStyle/>
          <a:p>
            <a:r>
              <a:rPr lang="fr-FR" sz="3200" dirty="0" err="1" smtClean="0"/>
              <a:t>Market</a:t>
            </a:r>
            <a:r>
              <a:rPr lang="fr-FR" sz="3200" dirty="0" smtClean="0"/>
              <a:t> impacts of the Mirror Clause Scenario</a:t>
            </a:r>
            <a:endParaRPr lang="fr-FR" sz="3200" dirty="0"/>
          </a:p>
        </p:txBody>
      </p:sp>
    </p:spTree>
    <p:extLst>
      <p:ext uri="{BB962C8B-B14F-4D97-AF65-F5344CB8AC3E}">
        <p14:creationId xmlns:p14="http://schemas.microsoft.com/office/powerpoint/2010/main" val="329699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00292956"/>
              </p:ext>
            </p:extLst>
          </p:nvPr>
        </p:nvGraphicFramePr>
        <p:xfrm>
          <a:off x="992772" y="2155370"/>
          <a:ext cx="10476416" cy="3222172"/>
        </p:xfrm>
        <a:graphic>
          <a:graphicData uri="http://schemas.openxmlformats.org/drawingml/2006/table">
            <a:tbl>
              <a:tblPr firstRow="1" firstCol="1" bandRow="1">
                <a:tableStyleId>{5C22544A-7EE6-4342-B048-85BDC9FD1C3A}</a:tableStyleId>
              </a:tblPr>
              <a:tblGrid>
                <a:gridCol w="1148036">
                  <a:extLst>
                    <a:ext uri="{9D8B030D-6E8A-4147-A177-3AD203B41FA5}">
                      <a16:colId xmlns:a16="http://schemas.microsoft.com/office/drawing/2014/main" val="3724488976"/>
                    </a:ext>
                  </a:extLst>
                </a:gridCol>
                <a:gridCol w="1554730">
                  <a:extLst>
                    <a:ext uri="{9D8B030D-6E8A-4147-A177-3AD203B41FA5}">
                      <a16:colId xmlns:a16="http://schemas.microsoft.com/office/drawing/2014/main" val="3065603202"/>
                    </a:ext>
                  </a:extLst>
                </a:gridCol>
                <a:gridCol w="1554730">
                  <a:extLst>
                    <a:ext uri="{9D8B030D-6E8A-4147-A177-3AD203B41FA5}">
                      <a16:colId xmlns:a16="http://schemas.microsoft.com/office/drawing/2014/main" val="1349479847"/>
                    </a:ext>
                  </a:extLst>
                </a:gridCol>
                <a:gridCol w="1554730">
                  <a:extLst>
                    <a:ext uri="{9D8B030D-6E8A-4147-A177-3AD203B41FA5}">
                      <a16:colId xmlns:a16="http://schemas.microsoft.com/office/drawing/2014/main" val="3659046335"/>
                    </a:ext>
                  </a:extLst>
                </a:gridCol>
                <a:gridCol w="1554730">
                  <a:extLst>
                    <a:ext uri="{9D8B030D-6E8A-4147-A177-3AD203B41FA5}">
                      <a16:colId xmlns:a16="http://schemas.microsoft.com/office/drawing/2014/main" val="3334478815"/>
                    </a:ext>
                  </a:extLst>
                </a:gridCol>
                <a:gridCol w="1554730">
                  <a:extLst>
                    <a:ext uri="{9D8B030D-6E8A-4147-A177-3AD203B41FA5}">
                      <a16:colId xmlns:a16="http://schemas.microsoft.com/office/drawing/2014/main" val="1359725325"/>
                    </a:ext>
                  </a:extLst>
                </a:gridCol>
                <a:gridCol w="1554730">
                  <a:extLst>
                    <a:ext uri="{9D8B030D-6E8A-4147-A177-3AD203B41FA5}">
                      <a16:colId xmlns:a16="http://schemas.microsoft.com/office/drawing/2014/main" val="2711376755"/>
                    </a:ext>
                  </a:extLst>
                </a:gridCol>
              </a:tblGrid>
              <a:tr h="1062446">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a:t>
                      </a:r>
                      <a:r>
                        <a:rPr lang="en-US" sz="2400" dirty="0" err="1">
                          <a:effectLst/>
                        </a:rPr>
                        <a:t>v&amp;f</a:t>
                      </a: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farms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err="1">
                          <a:effectLst/>
                        </a:rPr>
                        <a:t>v&amp;f</a:t>
                      </a:r>
                      <a:r>
                        <a:rPr lang="en-US" sz="2400" dirty="0">
                          <a:effectLst/>
                        </a:rPr>
                        <a:t> income (bi $ and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Farm income (bi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v&amp;f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Food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73832516"/>
                  </a:ext>
                </a:extLst>
              </a:tr>
              <a:tr h="531223">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19.6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14.7</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16.4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5.5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7570196"/>
                  </a:ext>
                </a:extLst>
              </a:tr>
              <a:tr h="531223">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-35.1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-7.1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-23.9</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-26.6</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2.5</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9.2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21429262"/>
                  </a:ext>
                </a:extLst>
              </a:tr>
              <a:tr h="531223">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17.2</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21.6</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3.2</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8.4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89848047"/>
                  </a:ext>
                </a:extLst>
              </a:tr>
              <a:tr h="531223">
                <a:tc>
                  <a:txBody>
                    <a:bodyPr/>
                    <a:lstStyle/>
                    <a:p>
                      <a:pPr algn="just">
                        <a:spcAft>
                          <a:spcPts val="0"/>
                        </a:spcAft>
                      </a:pPr>
                      <a:r>
                        <a:rPr lang="en-US" sz="2400">
                          <a:effectLst/>
                        </a:rPr>
                        <a:t>Total</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74471032"/>
                  </a:ext>
                </a:extLst>
              </a:tr>
            </a:tbl>
          </a:graphicData>
        </a:graphic>
      </p:graphicFrame>
      <p:sp>
        <p:nvSpPr>
          <p:cNvPr id="3" name="ZoneTexte 2"/>
          <p:cNvSpPr txBox="1"/>
          <p:nvPr/>
        </p:nvSpPr>
        <p:spPr>
          <a:xfrm>
            <a:off x="744583" y="836023"/>
            <a:ext cx="10620103" cy="584775"/>
          </a:xfrm>
          <a:prstGeom prst="rect">
            <a:avLst/>
          </a:prstGeom>
          <a:noFill/>
        </p:spPr>
        <p:txBody>
          <a:bodyPr wrap="square" rtlCol="0">
            <a:spAutoFit/>
          </a:bodyPr>
          <a:lstStyle/>
          <a:p>
            <a:r>
              <a:rPr lang="fr-FR" sz="3200" dirty="0" err="1" smtClean="0"/>
              <a:t>Welfare</a:t>
            </a:r>
            <a:r>
              <a:rPr lang="fr-FR" sz="3200" dirty="0" smtClean="0"/>
              <a:t> impacts of the Mirror Clause scenario</a:t>
            </a:r>
            <a:endParaRPr lang="fr-FR" sz="3200" dirty="0"/>
          </a:p>
        </p:txBody>
      </p:sp>
    </p:spTree>
    <p:extLst>
      <p:ext uri="{BB962C8B-B14F-4D97-AF65-F5344CB8AC3E}">
        <p14:creationId xmlns:p14="http://schemas.microsoft.com/office/powerpoint/2010/main" val="4097895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Discussion</a:t>
            </a:r>
            <a:endParaRPr lang="fr-FR" dirty="0"/>
          </a:p>
        </p:txBody>
      </p:sp>
      <p:sp>
        <p:nvSpPr>
          <p:cNvPr id="3" name="Espace réservé du contenu 2"/>
          <p:cNvSpPr>
            <a:spLocks noGrp="1"/>
          </p:cNvSpPr>
          <p:nvPr>
            <p:ph idx="1"/>
          </p:nvPr>
        </p:nvSpPr>
        <p:spPr/>
        <p:txBody>
          <a:bodyPr>
            <a:normAutofit/>
          </a:bodyPr>
          <a:lstStyle/>
          <a:p>
            <a:r>
              <a:rPr lang="fr-FR" dirty="0" smtClean="0"/>
              <a:t>On the </a:t>
            </a:r>
            <a:r>
              <a:rPr lang="fr-FR" dirty="0" err="1" smtClean="0"/>
              <a:t>methodology</a:t>
            </a:r>
            <a:r>
              <a:rPr lang="fr-FR" dirty="0" smtClean="0"/>
              <a:t> </a:t>
            </a:r>
            <a:r>
              <a:rPr lang="fr-FR" dirty="0" err="1" smtClean="0"/>
              <a:t>with</a:t>
            </a:r>
            <a:r>
              <a:rPr lang="fr-FR" dirty="0" smtClean="0"/>
              <a:t> </a:t>
            </a:r>
            <a:r>
              <a:rPr lang="fr-FR" dirty="0" err="1" smtClean="0"/>
              <a:t>zero</a:t>
            </a:r>
            <a:r>
              <a:rPr lang="fr-FR" dirty="0" smtClean="0"/>
              <a:t> : </a:t>
            </a:r>
            <a:r>
              <a:rPr lang="fr-FR" dirty="0" err="1" smtClean="0"/>
              <a:t>reproducing</a:t>
            </a:r>
            <a:r>
              <a:rPr lang="fr-FR" dirty="0" smtClean="0"/>
              <a:t> Beckman</a:t>
            </a:r>
          </a:p>
          <a:p>
            <a:endParaRPr lang="fr-FR" dirty="0"/>
          </a:p>
          <a:p>
            <a:r>
              <a:rPr lang="fr-FR" dirty="0" smtClean="0"/>
              <a:t>1. the Green Deal : an </a:t>
            </a:r>
            <a:r>
              <a:rPr lang="fr-FR" dirty="0" err="1" smtClean="0"/>
              <a:t>endogenous</a:t>
            </a:r>
            <a:r>
              <a:rPr lang="fr-FR" dirty="0" smtClean="0"/>
              <a:t> input </a:t>
            </a:r>
            <a:r>
              <a:rPr lang="fr-FR" dirty="0" err="1" smtClean="0"/>
              <a:t>tax</a:t>
            </a:r>
            <a:r>
              <a:rPr lang="fr-FR" dirty="0" smtClean="0"/>
              <a:t> to </a:t>
            </a:r>
            <a:r>
              <a:rPr lang="fr-FR" dirty="0" err="1" smtClean="0"/>
              <a:t>reduce</a:t>
            </a:r>
            <a:r>
              <a:rPr lang="fr-FR" dirty="0" smtClean="0"/>
              <a:t> </a:t>
            </a:r>
            <a:r>
              <a:rPr lang="fr-FR" dirty="0" err="1" smtClean="0"/>
              <a:t>chemical</a:t>
            </a:r>
            <a:r>
              <a:rPr lang="fr-FR" dirty="0" smtClean="0"/>
              <a:t> use by 35% </a:t>
            </a:r>
            <a:r>
              <a:rPr lang="fr-FR" strike="sngStrike" dirty="0" smtClean="0"/>
              <a:t>and </a:t>
            </a:r>
            <a:r>
              <a:rPr lang="fr-FR" strike="sngStrike" dirty="0" err="1" smtClean="0"/>
              <a:t>banning</a:t>
            </a:r>
            <a:r>
              <a:rPr lang="fr-FR" strike="sngStrike" dirty="0" smtClean="0"/>
              <a:t> glyphosate use in Europe; </a:t>
            </a:r>
            <a:r>
              <a:rPr lang="fr-FR" strike="sngStrike" dirty="0" err="1" smtClean="0"/>
              <a:t>conv</a:t>
            </a:r>
            <a:r>
              <a:rPr lang="fr-FR" strike="sngStrike" dirty="0" smtClean="0"/>
              <a:t> </a:t>
            </a:r>
            <a:r>
              <a:rPr lang="fr-FR" strike="sngStrike" dirty="0" err="1" smtClean="0"/>
              <a:t>v&amp;f</a:t>
            </a:r>
            <a:r>
              <a:rPr lang="fr-FR" strike="sngStrike" dirty="0" smtClean="0"/>
              <a:t> </a:t>
            </a:r>
            <a:r>
              <a:rPr lang="fr-FR" strike="sngStrike" dirty="0" err="1" smtClean="0"/>
              <a:t>can</a:t>
            </a:r>
            <a:r>
              <a:rPr lang="fr-FR" strike="sngStrike" dirty="0" smtClean="0"/>
              <a:t> </a:t>
            </a:r>
            <a:r>
              <a:rPr lang="fr-FR" strike="sngStrike" dirty="0" err="1" smtClean="0"/>
              <a:t>still</a:t>
            </a:r>
            <a:r>
              <a:rPr lang="fr-FR" strike="sngStrike" dirty="0" smtClean="0"/>
              <a:t> </a:t>
            </a:r>
            <a:r>
              <a:rPr lang="fr-FR" strike="sngStrike" dirty="0" err="1" smtClean="0"/>
              <a:t>be</a:t>
            </a:r>
            <a:r>
              <a:rPr lang="fr-FR" strike="sngStrike" dirty="0" smtClean="0"/>
              <a:t> </a:t>
            </a:r>
            <a:r>
              <a:rPr lang="fr-FR" strike="sngStrike" dirty="0" err="1" smtClean="0"/>
              <a:t>consumed</a:t>
            </a:r>
            <a:r>
              <a:rPr lang="fr-FR" strike="sngStrike" dirty="0" smtClean="0"/>
              <a:t> and </a:t>
            </a:r>
            <a:r>
              <a:rPr lang="fr-FR" strike="sngStrike" dirty="0" err="1" smtClean="0"/>
              <a:t>imported</a:t>
            </a:r>
            <a:r>
              <a:rPr lang="fr-FR" strike="sngStrike" dirty="0" smtClean="0"/>
              <a:t> </a:t>
            </a:r>
          </a:p>
          <a:p>
            <a:r>
              <a:rPr lang="fr-FR" dirty="0" smtClean="0"/>
              <a:t>2. the </a:t>
            </a:r>
            <a:r>
              <a:rPr lang="fr-FR" dirty="0" err="1" smtClean="0"/>
              <a:t>mirror</a:t>
            </a:r>
            <a:r>
              <a:rPr lang="fr-FR" dirty="0" smtClean="0"/>
              <a:t> clause : 1 + </a:t>
            </a:r>
            <a:r>
              <a:rPr lang="fr-FR" dirty="0" smtClean="0">
                <a:solidFill>
                  <a:srgbClr val="FF0000"/>
                </a:solidFill>
              </a:rPr>
              <a:t>input taxes in the US to </a:t>
            </a:r>
            <a:r>
              <a:rPr lang="fr-FR" dirty="0" err="1" smtClean="0">
                <a:solidFill>
                  <a:srgbClr val="FF0000"/>
                </a:solidFill>
              </a:rPr>
              <a:t>reduce</a:t>
            </a:r>
            <a:r>
              <a:rPr lang="fr-FR" dirty="0" smtClean="0">
                <a:solidFill>
                  <a:srgbClr val="FF0000"/>
                </a:solidFill>
              </a:rPr>
              <a:t> </a:t>
            </a:r>
            <a:r>
              <a:rPr lang="fr-FR" dirty="0" err="1" smtClean="0">
                <a:solidFill>
                  <a:srgbClr val="FF0000"/>
                </a:solidFill>
              </a:rPr>
              <a:t>chemical</a:t>
            </a:r>
            <a:r>
              <a:rPr lang="fr-FR" dirty="0" smtClean="0">
                <a:solidFill>
                  <a:srgbClr val="FF0000"/>
                </a:solidFill>
              </a:rPr>
              <a:t> use + EU prohibitive </a:t>
            </a:r>
            <a:r>
              <a:rPr lang="fr-FR" dirty="0" err="1" smtClean="0">
                <a:solidFill>
                  <a:srgbClr val="FF0000"/>
                </a:solidFill>
              </a:rPr>
              <a:t>tariff</a:t>
            </a:r>
            <a:r>
              <a:rPr lang="fr-FR" dirty="0" smtClean="0">
                <a:solidFill>
                  <a:srgbClr val="FF0000"/>
                </a:solidFill>
              </a:rPr>
              <a:t> on </a:t>
            </a:r>
            <a:r>
              <a:rPr lang="fr-FR" dirty="0" err="1" smtClean="0">
                <a:solidFill>
                  <a:srgbClr val="FF0000"/>
                </a:solidFill>
              </a:rPr>
              <a:t>RoW</a:t>
            </a:r>
            <a:r>
              <a:rPr lang="fr-FR" dirty="0" smtClean="0">
                <a:solidFill>
                  <a:srgbClr val="FF0000"/>
                </a:solidFill>
              </a:rPr>
              <a:t> exports</a:t>
            </a:r>
            <a:r>
              <a:rPr lang="fr-FR" dirty="0" smtClean="0"/>
              <a:t>. </a:t>
            </a:r>
            <a:r>
              <a:rPr lang="fr-FR" strike="sngStrike" dirty="0" err="1" smtClean="0"/>
              <a:t>conv</a:t>
            </a:r>
            <a:r>
              <a:rPr lang="fr-FR" strike="sngStrike" dirty="0" smtClean="0"/>
              <a:t> </a:t>
            </a:r>
            <a:r>
              <a:rPr lang="fr-FR" strike="sngStrike" dirty="0" err="1" smtClean="0"/>
              <a:t>v&amp;f</a:t>
            </a:r>
            <a:r>
              <a:rPr lang="fr-FR" strike="sngStrike" dirty="0" smtClean="0"/>
              <a:t> </a:t>
            </a:r>
            <a:r>
              <a:rPr lang="fr-FR" strike="sngStrike" dirty="0" err="1" smtClean="0"/>
              <a:t>can</a:t>
            </a:r>
            <a:r>
              <a:rPr lang="fr-FR" strike="sngStrike" dirty="0" smtClean="0"/>
              <a:t> not </a:t>
            </a:r>
            <a:r>
              <a:rPr lang="fr-FR" strike="sngStrike" dirty="0" err="1" smtClean="0"/>
              <a:t>be</a:t>
            </a:r>
            <a:r>
              <a:rPr lang="fr-FR" strike="sngStrike" dirty="0" smtClean="0"/>
              <a:t> </a:t>
            </a:r>
            <a:r>
              <a:rPr lang="fr-FR" strike="sngStrike" dirty="0" err="1" smtClean="0"/>
              <a:t>consumed</a:t>
            </a:r>
            <a:r>
              <a:rPr lang="fr-FR" strike="sngStrike" dirty="0" smtClean="0"/>
              <a:t>/</a:t>
            </a:r>
            <a:r>
              <a:rPr lang="fr-FR" strike="sngStrike" dirty="0" err="1" smtClean="0"/>
              <a:t>imported</a:t>
            </a:r>
            <a:r>
              <a:rPr lang="fr-FR" strike="sngStrike" dirty="0" smtClean="0"/>
              <a:t>.</a:t>
            </a:r>
            <a:r>
              <a:rPr lang="fr-FR" dirty="0" smtClean="0"/>
              <a:t> The </a:t>
            </a:r>
            <a:r>
              <a:rPr lang="fr-FR" dirty="0" err="1" smtClean="0"/>
              <a:t>European</a:t>
            </a:r>
            <a:r>
              <a:rPr lang="fr-FR" dirty="0" smtClean="0"/>
              <a:t> input </a:t>
            </a:r>
            <a:r>
              <a:rPr lang="fr-FR" dirty="0" err="1" smtClean="0"/>
              <a:t>tax</a:t>
            </a:r>
            <a:r>
              <a:rPr lang="fr-FR" dirty="0" smtClean="0"/>
              <a:t> </a:t>
            </a:r>
            <a:r>
              <a:rPr lang="fr-FR" dirty="0" err="1" smtClean="0"/>
              <a:t>adjusts</a:t>
            </a:r>
            <a:r>
              <a:rPr lang="fr-FR" dirty="0" smtClean="0"/>
              <a:t> to </a:t>
            </a:r>
            <a:r>
              <a:rPr lang="fr-FR" dirty="0" err="1" smtClean="0"/>
              <a:t>cope</a:t>
            </a:r>
            <a:r>
              <a:rPr lang="fr-FR" dirty="0" smtClean="0"/>
              <a:t> </a:t>
            </a:r>
            <a:r>
              <a:rPr lang="fr-FR" dirty="0" err="1" smtClean="0"/>
              <a:t>with</a:t>
            </a:r>
            <a:r>
              <a:rPr lang="fr-FR" dirty="0" smtClean="0"/>
              <a:t> the « </a:t>
            </a:r>
            <a:r>
              <a:rPr lang="fr-FR" dirty="0" err="1" smtClean="0"/>
              <a:t>rebound</a:t>
            </a:r>
            <a:r>
              <a:rPr lang="fr-FR" dirty="0" smtClean="0"/>
              <a:t> » </a:t>
            </a:r>
            <a:r>
              <a:rPr lang="fr-FR" dirty="0" err="1" smtClean="0"/>
              <a:t>effect</a:t>
            </a:r>
            <a:endParaRPr lang="fr-FR" dirty="0" smtClean="0"/>
          </a:p>
          <a:p>
            <a:endParaRPr lang="fr-FR" dirty="0"/>
          </a:p>
          <a:p>
            <a:endParaRPr lang="fr-FR" dirty="0" smtClean="0"/>
          </a:p>
        </p:txBody>
      </p:sp>
    </p:spTree>
    <p:extLst>
      <p:ext uri="{BB962C8B-B14F-4D97-AF65-F5344CB8AC3E}">
        <p14:creationId xmlns:p14="http://schemas.microsoft.com/office/powerpoint/2010/main" val="3237680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91886" y="418011"/>
            <a:ext cx="11443063" cy="584775"/>
          </a:xfrm>
          <a:prstGeom prst="rect">
            <a:avLst/>
          </a:prstGeom>
          <a:noFill/>
        </p:spPr>
        <p:txBody>
          <a:bodyPr wrap="square" rtlCol="0">
            <a:spAutoFit/>
          </a:bodyPr>
          <a:lstStyle/>
          <a:p>
            <a:r>
              <a:rPr lang="fr-FR" sz="3200" dirty="0" err="1" smtClean="0"/>
              <a:t>Markets</a:t>
            </a:r>
            <a:r>
              <a:rPr lang="fr-FR" sz="3200" dirty="0" smtClean="0"/>
              <a:t> impacts of the Green Deal scenario </a:t>
            </a:r>
            <a:r>
              <a:rPr lang="fr-FR" sz="3200" dirty="0" err="1" smtClean="0"/>
              <a:t>with</a:t>
            </a:r>
            <a:r>
              <a:rPr lang="fr-FR" sz="3200" dirty="0" smtClean="0"/>
              <a:t> GTAP</a:t>
            </a:r>
            <a:endParaRPr lang="fr-FR" sz="3200" dirty="0"/>
          </a:p>
        </p:txBody>
      </p:sp>
      <p:graphicFrame>
        <p:nvGraphicFramePr>
          <p:cNvPr id="2" name="Tableau 1"/>
          <p:cNvGraphicFramePr>
            <a:graphicFrameLocks noGrp="1"/>
          </p:cNvGraphicFramePr>
          <p:nvPr>
            <p:extLst>
              <p:ext uri="{D42A27DB-BD31-4B8C-83A1-F6EECF244321}">
                <p14:modId xmlns:p14="http://schemas.microsoft.com/office/powerpoint/2010/main" val="2015148716"/>
              </p:ext>
            </p:extLst>
          </p:nvPr>
        </p:nvGraphicFramePr>
        <p:xfrm>
          <a:off x="901338" y="1476102"/>
          <a:ext cx="10711542" cy="4232366"/>
        </p:xfrm>
        <a:graphic>
          <a:graphicData uri="http://schemas.openxmlformats.org/drawingml/2006/table">
            <a:tbl>
              <a:tblPr firstRow="1" firstCol="1" bandRow="1">
                <a:tableStyleId>{5C22544A-7EE6-4342-B048-85BDC9FD1C3A}</a:tableStyleId>
              </a:tblPr>
              <a:tblGrid>
                <a:gridCol w="1158358">
                  <a:extLst>
                    <a:ext uri="{9D8B030D-6E8A-4147-A177-3AD203B41FA5}">
                      <a16:colId xmlns:a16="http://schemas.microsoft.com/office/drawing/2014/main" val="2247176404"/>
                    </a:ext>
                  </a:extLst>
                </a:gridCol>
                <a:gridCol w="1177367">
                  <a:extLst>
                    <a:ext uri="{9D8B030D-6E8A-4147-A177-3AD203B41FA5}">
                      <a16:colId xmlns:a16="http://schemas.microsoft.com/office/drawing/2014/main" val="912406980"/>
                    </a:ext>
                  </a:extLst>
                </a:gridCol>
                <a:gridCol w="1185683">
                  <a:extLst>
                    <a:ext uri="{9D8B030D-6E8A-4147-A177-3AD203B41FA5}">
                      <a16:colId xmlns:a16="http://schemas.microsoft.com/office/drawing/2014/main" val="3026107615"/>
                    </a:ext>
                  </a:extLst>
                </a:gridCol>
                <a:gridCol w="1189247">
                  <a:extLst>
                    <a:ext uri="{9D8B030D-6E8A-4147-A177-3AD203B41FA5}">
                      <a16:colId xmlns:a16="http://schemas.microsoft.com/office/drawing/2014/main" val="2770081010"/>
                    </a:ext>
                  </a:extLst>
                </a:gridCol>
                <a:gridCol w="1189247">
                  <a:extLst>
                    <a:ext uri="{9D8B030D-6E8A-4147-A177-3AD203B41FA5}">
                      <a16:colId xmlns:a16="http://schemas.microsoft.com/office/drawing/2014/main" val="1666156289"/>
                    </a:ext>
                  </a:extLst>
                </a:gridCol>
                <a:gridCol w="1223701">
                  <a:extLst>
                    <a:ext uri="{9D8B030D-6E8A-4147-A177-3AD203B41FA5}">
                      <a16:colId xmlns:a16="http://schemas.microsoft.com/office/drawing/2014/main" val="310641425"/>
                    </a:ext>
                  </a:extLst>
                </a:gridCol>
                <a:gridCol w="1178555">
                  <a:extLst>
                    <a:ext uri="{9D8B030D-6E8A-4147-A177-3AD203B41FA5}">
                      <a16:colId xmlns:a16="http://schemas.microsoft.com/office/drawing/2014/main" val="1008977873"/>
                    </a:ext>
                  </a:extLst>
                </a:gridCol>
                <a:gridCol w="1185683">
                  <a:extLst>
                    <a:ext uri="{9D8B030D-6E8A-4147-A177-3AD203B41FA5}">
                      <a16:colId xmlns:a16="http://schemas.microsoft.com/office/drawing/2014/main" val="1817322525"/>
                    </a:ext>
                  </a:extLst>
                </a:gridCol>
                <a:gridCol w="1223701">
                  <a:extLst>
                    <a:ext uri="{9D8B030D-6E8A-4147-A177-3AD203B41FA5}">
                      <a16:colId xmlns:a16="http://schemas.microsoft.com/office/drawing/2014/main" val="1672223022"/>
                    </a:ext>
                  </a:extLst>
                </a:gridCol>
              </a:tblGrid>
              <a:tr h="1209247">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5">
                  <a:txBody>
                    <a:bodyPr/>
                    <a:lstStyle/>
                    <a:p>
                      <a:pPr algn="just">
                        <a:spcAft>
                          <a:spcPts val="0"/>
                        </a:spcAft>
                      </a:pPr>
                      <a:r>
                        <a:rPr lang="en-US" sz="2400" dirty="0" err="1">
                          <a:effectLst/>
                        </a:rPr>
                        <a:t>Conv</a:t>
                      </a:r>
                      <a:r>
                        <a:rPr lang="en-US" sz="2400" dirty="0">
                          <a:effectLst/>
                        </a:rPr>
                        <a:t> </a:t>
                      </a:r>
                      <a:r>
                        <a:rPr lang="en-US" sz="2400" dirty="0" err="1">
                          <a:effectLst/>
                        </a:rPr>
                        <a:t>v&amp;f</a:t>
                      </a:r>
                      <a:r>
                        <a:rPr lang="en-US" sz="2400" dirty="0">
                          <a:effectLst/>
                        </a:rPr>
                        <a:t> (changes in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just">
                        <a:spcAft>
                          <a:spcPts val="0"/>
                        </a:spcAft>
                      </a:pPr>
                      <a:r>
                        <a:rPr lang="en-US" sz="2400">
                          <a:effectLst/>
                        </a:rPr>
                        <a:t>Gly free v&amp;f (% of initial conv v&amp;f)</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4145070"/>
                  </a:ext>
                </a:extLst>
              </a:tr>
              <a:tr h="1209247">
                <a:tc>
                  <a:txBody>
                    <a:bodyPr/>
                    <a:lstStyle/>
                    <a:p>
                      <a:pPr algn="just">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EU</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Exports to Row</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Final Demand</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Price</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4842089"/>
                  </a:ext>
                </a:extLst>
              </a:tr>
              <a:tr h="604624">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61.7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434952"/>
                  </a:ext>
                </a:extLst>
              </a:tr>
              <a:tr h="604624">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7.4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-31.4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-73.2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5009217"/>
                  </a:ext>
                </a:extLst>
              </a:tr>
              <a:tr h="604624">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66.6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07919134"/>
                  </a:ext>
                </a:extLst>
              </a:tr>
            </a:tbl>
          </a:graphicData>
        </a:graphic>
      </p:graphicFrame>
    </p:spTree>
    <p:extLst>
      <p:ext uri="{BB962C8B-B14F-4D97-AF65-F5344CB8AC3E}">
        <p14:creationId xmlns:p14="http://schemas.microsoft.com/office/powerpoint/2010/main" val="3979731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31075" y="483326"/>
            <a:ext cx="11207932" cy="584775"/>
          </a:xfrm>
          <a:prstGeom prst="rect">
            <a:avLst/>
          </a:prstGeom>
          <a:noFill/>
        </p:spPr>
        <p:txBody>
          <a:bodyPr wrap="square" rtlCol="0">
            <a:spAutoFit/>
          </a:bodyPr>
          <a:lstStyle/>
          <a:p>
            <a:r>
              <a:rPr lang="fr-FR" sz="3200" dirty="0" err="1" smtClean="0"/>
              <a:t>Welfare</a:t>
            </a:r>
            <a:r>
              <a:rPr lang="fr-FR" sz="3200" dirty="0" smtClean="0"/>
              <a:t> impacts of the Green Deal scenario </a:t>
            </a:r>
            <a:r>
              <a:rPr lang="fr-FR" sz="3200" dirty="0" err="1" smtClean="0"/>
              <a:t>with</a:t>
            </a:r>
            <a:r>
              <a:rPr lang="fr-FR" sz="3200" dirty="0" smtClean="0"/>
              <a:t> GTAP</a:t>
            </a:r>
            <a:endParaRPr lang="fr-FR" sz="3200" dirty="0"/>
          </a:p>
        </p:txBody>
      </p:sp>
      <p:graphicFrame>
        <p:nvGraphicFramePr>
          <p:cNvPr id="4" name="Tableau 3"/>
          <p:cNvGraphicFramePr>
            <a:graphicFrameLocks noGrp="1"/>
          </p:cNvGraphicFramePr>
          <p:nvPr>
            <p:extLst>
              <p:ext uri="{D42A27DB-BD31-4B8C-83A1-F6EECF244321}">
                <p14:modId xmlns:p14="http://schemas.microsoft.com/office/powerpoint/2010/main" val="2716991664"/>
              </p:ext>
            </p:extLst>
          </p:nvPr>
        </p:nvGraphicFramePr>
        <p:xfrm>
          <a:off x="574765" y="1423847"/>
          <a:ext cx="10959736" cy="4689569"/>
        </p:xfrm>
        <a:graphic>
          <a:graphicData uri="http://schemas.openxmlformats.org/drawingml/2006/table">
            <a:tbl>
              <a:tblPr firstRow="1" firstCol="1" bandRow="1">
                <a:tableStyleId>{5C22544A-7EE6-4342-B048-85BDC9FD1C3A}</a:tableStyleId>
              </a:tblPr>
              <a:tblGrid>
                <a:gridCol w="1201000">
                  <a:extLst>
                    <a:ext uri="{9D8B030D-6E8A-4147-A177-3AD203B41FA5}">
                      <a16:colId xmlns:a16="http://schemas.microsoft.com/office/drawing/2014/main" val="1379142420"/>
                    </a:ext>
                  </a:extLst>
                </a:gridCol>
                <a:gridCol w="1626456">
                  <a:extLst>
                    <a:ext uri="{9D8B030D-6E8A-4147-A177-3AD203B41FA5}">
                      <a16:colId xmlns:a16="http://schemas.microsoft.com/office/drawing/2014/main" val="2467284930"/>
                    </a:ext>
                  </a:extLst>
                </a:gridCol>
                <a:gridCol w="1626456">
                  <a:extLst>
                    <a:ext uri="{9D8B030D-6E8A-4147-A177-3AD203B41FA5}">
                      <a16:colId xmlns:a16="http://schemas.microsoft.com/office/drawing/2014/main" val="3191022198"/>
                    </a:ext>
                  </a:extLst>
                </a:gridCol>
                <a:gridCol w="1626456">
                  <a:extLst>
                    <a:ext uri="{9D8B030D-6E8A-4147-A177-3AD203B41FA5}">
                      <a16:colId xmlns:a16="http://schemas.microsoft.com/office/drawing/2014/main" val="4161434287"/>
                    </a:ext>
                  </a:extLst>
                </a:gridCol>
                <a:gridCol w="1626456">
                  <a:extLst>
                    <a:ext uri="{9D8B030D-6E8A-4147-A177-3AD203B41FA5}">
                      <a16:colId xmlns:a16="http://schemas.microsoft.com/office/drawing/2014/main" val="3706614975"/>
                    </a:ext>
                  </a:extLst>
                </a:gridCol>
                <a:gridCol w="1626456">
                  <a:extLst>
                    <a:ext uri="{9D8B030D-6E8A-4147-A177-3AD203B41FA5}">
                      <a16:colId xmlns:a16="http://schemas.microsoft.com/office/drawing/2014/main" val="989667713"/>
                    </a:ext>
                  </a:extLst>
                </a:gridCol>
                <a:gridCol w="1626456">
                  <a:extLst>
                    <a:ext uri="{9D8B030D-6E8A-4147-A177-3AD203B41FA5}">
                      <a16:colId xmlns:a16="http://schemas.microsoft.com/office/drawing/2014/main" val="2736322440"/>
                    </a:ext>
                  </a:extLst>
                </a:gridCol>
              </a:tblGrid>
              <a:tr h="1563189">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a:t>
                      </a:r>
                      <a:r>
                        <a:rPr lang="en-US" sz="2400" dirty="0" err="1">
                          <a:effectLst/>
                        </a:rPr>
                        <a:t>v&amp;f</a:t>
                      </a: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farms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err="1">
                          <a:effectLst/>
                        </a:rPr>
                        <a:t>v&amp;f</a:t>
                      </a:r>
                      <a:r>
                        <a:rPr lang="en-US" sz="2400" dirty="0">
                          <a:effectLst/>
                        </a:rPr>
                        <a:t> income (bi $ and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Farm income (bi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v&amp;f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Food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9941166"/>
                  </a:ext>
                </a:extLst>
              </a:tr>
              <a:tr h="781595">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1.7</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4015444"/>
                  </a:ext>
                </a:extLst>
              </a:tr>
              <a:tr h="781595">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-33.3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-6.7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-22.8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-25.5</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64059033"/>
                  </a:ext>
                </a:extLst>
              </a:tr>
              <a:tr h="781595">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0.6</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19.3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21.9</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3.0</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6.5</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8693190"/>
                  </a:ext>
                </a:extLst>
              </a:tr>
              <a:tr h="781595">
                <a:tc>
                  <a:txBody>
                    <a:bodyPr/>
                    <a:lstStyle/>
                    <a:p>
                      <a:pPr algn="just">
                        <a:spcAft>
                          <a:spcPts val="0"/>
                        </a:spcAft>
                      </a:pPr>
                      <a:r>
                        <a:rPr lang="en-US" sz="2400">
                          <a:effectLst/>
                        </a:rPr>
                        <a:t>Total</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85736176"/>
                  </a:ext>
                </a:extLst>
              </a:tr>
            </a:tbl>
          </a:graphicData>
        </a:graphic>
      </p:graphicFrame>
    </p:spTree>
    <p:extLst>
      <p:ext uri="{BB962C8B-B14F-4D97-AF65-F5344CB8AC3E}">
        <p14:creationId xmlns:p14="http://schemas.microsoft.com/office/powerpoint/2010/main" val="142731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a:t>
            </a:r>
            <a:r>
              <a:rPr lang="fr-FR" dirty="0" smtClean="0"/>
              <a:t>. </a:t>
            </a:r>
            <a:r>
              <a:rPr lang="fr-FR" dirty="0" err="1" smtClean="0"/>
              <a:t>Context</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err="1" smtClean="0"/>
              <a:t>These</a:t>
            </a:r>
            <a:r>
              <a:rPr lang="fr-FR" dirty="0" smtClean="0"/>
              <a:t> quantitative analyses </a:t>
            </a:r>
            <a:r>
              <a:rPr lang="fr-FR" dirty="0" err="1" smtClean="0"/>
              <a:t>confirm</a:t>
            </a:r>
            <a:r>
              <a:rPr lang="fr-FR" dirty="0" smtClean="0"/>
              <a:t> one </a:t>
            </a:r>
            <a:r>
              <a:rPr lang="fr-FR" dirty="0" err="1" smtClean="0"/>
              <a:t>big</a:t>
            </a:r>
            <a:r>
              <a:rPr lang="fr-FR" dirty="0" smtClean="0"/>
              <a:t> </a:t>
            </a:r>
            <a:r>
              <a:rPr lang="fr-FR" dirty="0" err="1" smtClean="0"/>
              <a:t>concern</a:t>
            </a:r>
            <a:r>
              <a:rPr lang="fr-FR" dirty="0" smtClean="0"/>
              <a:t> </a:t>
            </a:r>
            <a:r>
              <a:rPr lang="fr-FR" dirty="0" err="1" smtClean="0"/>
              <a:t>immediately</a:t>
            </a:r>
            <a:r>
              <a:rPr lang="fr-FR" dirty="0" smtClean="0"/>
              <a:t> </a:t>
            </a:r>
            <a:r>
              <a:rPr lang="fr-FR" dirty="0" err="1" smtClean="0"/>
              <a:t>raised</a:t>
            </a:r>
            <a:r>
              <a:rPr lang="fr-FR" dirty="0" smtClean="0"/>
              <a:t> by </a:t>
            </a:r>
            <a:r>
              <a:rPr lang="fr-FR" dirty="0" err="1" smtClean="0"/>
              <a:t>many</a:t>
            </a:r>
            <a:r>
              <a:rPr lang="fr-FR" dirty="0" smtClean="0"/>
              <a:t> </a:t>
            </a:r>
            <a:r>
              <a:rPr lang="fr-FR" dirty="0" err="1" smtClean="0"/>
              <a:t>stakeholders</a:t>
            </a:r>
            <a:r>
              <a:rPr lang="fr-FR" dirty="0" smtClean="0"/>
              <a:t>/</a:t>
            </a:r>
            <a:r>
              <a:rPr lang="fr-FR" dirty="0" err="1" smtClean="0"/>
              <a:t>analysts</a:t>
            </a:r>
            <a:r>
              <a:rPr lang="fr-FR" dirty="0" smtClean="0"/>
              <a:t> on the </a:t>
            </a:r>
            <a:r>
              <a:rPr lang="fr-FR" dirty="0" err="1" smtClean="0"/>
              <a:t>trade</a:t>
            </a:r>
            <a:r>
              <a:rPr lang="fr-FR" dirty="0" smtClean="0"/>
              <a:t> dimensions of the GD. For instance, </a:t>
            </a:r>
          </a:p>
          <a:p>
            <a:pPr lvl="1"/>
            <a:r>
              <a:rPr lang="fr-FR" dirty="0" err="1" smtClean="0"/>
              <a:t>Copa</a:t>
            </a:r>
            <a:r>
              <a:rPr lang="fr-FR" dirty="0" smtClean="0"/>
              <a:t> </a:t>
            </a:r>
            <a:r>
              <a:rPr lang="fr-FR" dirty="0" err="1" smtClean="0"/>
              <a:t>Cogeca</a:t>
            </a:r>
            <a:r>
              <a:rPr lang="fr-FR" dirty="0" smtClean="0"/>
              <a:t> (2021): « </a:t>
            </a:r>
            <a:r>
              <a:rPr lang="fr-FR" i="1" dirty="0" err="1" smtClean="0"/>
              <a:t>European</a:t>
            </a:r>
            <a:r>
              <a:rPr lang="fr-FR" i="1" dirty="0" smtClean="0"/>
              <a:t> agriculture has </a:t>
            </a:r>
            <a:r>
              <a:rPr lang="fr-FR" i="1" dirty="0" err="1" smtClean="0"/>
              <a:t>sufficient</a:t>
            </a:r>
            <a:r>
              <a:rPr lang="fr-FR" i="1" dirty="0" smtClean="0"/>
              <a:t> </a:t>
            </a:r>
            <a:r>
              <a:rPr lang="fr-FR" i="1" dirty="0" err="1" smtClean="0"/>
              <a:t>resilience</a:t>
            </a:r>
            <a:r>
              <a:rPr lang="fr-FR" i="1" dirty="0" smtClean="0"/>
              <a:t> to </a:t>
            </a:r>
            <a:r>
              <a:rPr lang="fr-FR" i="1" dirty="0" err="1" smtClean="0"/>
              <a:t>adapt</a:t>
            </a:r>
            <a:r>
              <a:rPr lang="fr-FR" i="1" dirty="0" smtClean="0"/>
              <a:t> to the Green Deal if </a:t>
            </a:r>
            <a:r>
              <a:rPr lang="fr-FR" i="1" dirty="0" err="1" smtClean="0"/>
              <a:t>this</a:t>
            </a:r>
            <a:r>
              <a:rPr lang="fr-FR" i="1" dirty="0" smtClean="0"/>
              <a:t> </a:t>
            </a:r>
            <a:r>
              <a:rPr lang="fr-FR" i="1" dirty="0" err="1" smtClean="0"/>
              <a:t>policy</a:t>
            </a:r>
            <a:r>
              <a:rPr lang="fr-FR" i="1" dirty="0" smtClean="0"/>
              <a:t> </a:t>
            </a:r>
            <a:r>
              <a:rPr lang="fr-FR" i="1" dirty="0" err="1" smtClean="0"/>
              <a:t>does</a:t>
            </a:r>
            <a:r>
              <a:rPr lang="fr-FR" i="1" dirty="0" smtClean="0"/>
              <a:t> not </a:t>
            </a:r>
            <a:r>
              <a:rPr lang="fr-FR" i="1" dirty="0" err="1" smtClean="0"/>
              <a:t>act</a:t>
            </a:r>
            <a:r>
              <a:rPr lang="fr-FR" i="1" dirty="0" smtClean="0"/>
              <a:t> as a </a:t>
            </a:r>
            <a:r>
              <a:rPr lang="fr-FR" i="1" dirty="0" err="1" smtClean="0"/>
              <a:t>mechanism</a:t>
            </a:r>
            <a:r>
              <a:rPr lang="fr-FR" i="1" dirty="0" smtClean="0"/>
              <a:t> for </a:t>
            </a:r>
            <a:r>
              <a:rPr lang="fr-FR" i="1" dirty="0" err="1" smtClean="0"/>
              <a:t>environmental</a:t>
            </a:r>
            <a:r>
              <a:rPr lang="fr-FR" i="1" dirty="0" smtClean="0"/>
              <a:t> dumping</a:t>
            </a:r>
            <a:r>
              <a:rPr lang="fr-FR" dirty="0" smtClean="0"/>
              <a:t> »</a:t>
            </a:r>
          </a:p>
          <a:p>
            <a:pPr lvl="1"/>
            <a:r>
              <a:rPr lang="fr-FR" dirty="0" smtClean="0"/>
              <a:t>Guyomard et al. (2020): «</a:t>
            </a:r>
            <a:r>
              <a:rPr lang="fr-FR" i="1" dirty="0" smtClean="0"/>
              <a:t>T</a:t>
            </a:r>
            <a:r>
              <a:rPr lang="en-US" i="1" dirty="0" smtClean="0"/>
              <a:t>he </a:t>
            </a:r>
            <a:r>
              <a:rPr lang="en-US" i="1" dirty="0"/>
              <a:t>absence of the effective translation of EC intentions related </a:t>
            </a:r>
            <a:r>
              <a:rPr lang="en-US" i="1" dirty="0" smtClean="0"/>
              <a:t>to any </a:t>
            </a:r>
            <a:r>
              <a:rPr lang="en-US" i="1" dirty="0"/>
              <a:t>border mechanism </a:t>
            </a:r>
            <a:r>
              <a:rPr lang="en-US" i="1" dirty="0" smtClean="0"/>
              <a:t>into concrete instruments </a:t>
            </a:r>
            <a:r>
              <a:rPr lang="en-US" i="1" dirty="0"/>
              <a:t>can be viewed as the “Achilles heel” of the Green Deal </a:t>
            </a:r>
            <a:r>
              <a:rPr lang="en-US" i="1" dirty="0" smtClean="0"/>
              <a:t>initiative</a:t>
            </a:r>
            <a:r>
              <a:rPr lang="fr-FR" dirty="0" smtClean="0"/>
              <a:t>»  </a:t>
            </a:r>
            <a:endParaRPr lang="fr-FR" dirty="0"/>
          </a:p>
          <a:p>
            <a:endParaRPr lang="fr-FR" dirty="0" smtClean="0"/>
          </a:p>
          <a:p>
            <a:r>
              <a:rPr lang="fr-FR" dirty="0" smtClean="0"/>
              <a:t>The </a:t>
            </a:r>
            <a:r>
              <a:rPr lang="fr-FR" dirty="0" err="1" smtClean="0"/>
              <a:t>idea</a:t>
            </a:r>
            <a:r>
              <a:rPr lang="fr-FR" dirty="0" smtClean="0"/>
              <a:t> of </a:t>
            </a:r>
            <a:r>
              <a:rPr lang="fr-FR" dirty="0" err="1" smtClean="0"/>
              <a:t>implementing</a:t>
            </a:r>
            <a:r>
              <a:rPr lang="fr-FR" dirty="0" smtClean="0"/>
              <a:t> « </a:t>
            </a:r>
            <a:r>
              <a:rPr lang="fr-FR" dirty="0" err="1" smtClean="0"/>
              <a:t>mirror</a:t>
            </a:r>
            <a:r>
              <a:rPr lang="fr-FR" dirty="0" smtClean="0"/>
              <a:t> clauses » </a:t>
            </a:r>
            <a:r>
              <a:rPr lang="fr-FR" dirty="0" err="1" smtClean="0"/>
              <a:t>quickly</a:t>
            </a:r>
            <a:r>
              <a:rPr lang="fr-FR" dirty="0" smtClean="0"/>
              <a:t> </a:t>
            </a:r>
            <a:r>
              <a:rPr lang="fr-FR" dirty="0" err="1" smtClean="0"/>
              <a:t>emerge</a:t>
            </a:r>
            <a:r>
              <a:rPr lang="fr-FR" dirty="0" smtClean="0"/>
              <a:t> (for instance, </a:t>
            </a:r>
            <a:r>
              <a:rPr lang="fr-FR" dirty="0" err="1" smtClean="0"/>
              <a:t>Baldon</a:t>
            </a:r>
            <a:r>
              <a:rPr lang="fr-FR" dirty="0" smtClean="0"/>
              <a:t> et al., 2021).  </a:t>
            </a:r>
          </a:p>
          <a:p>
            <a:pPr lvl="1"/>
            <a:r>
              <a:rPr lang="fr-FR" dirty="0" err="1" smtClean="0"/>
              <a:t>Definition</a:t>
            </a:r>
            <a:r>
              <a:rPr lang="fr-FR" dirty="0" smtClean="0"/>
              <a:t> from Lamy et al. (2022): « </a:t>
            </a:r>
            <a:r>
              <a:rPr lang="fr-FR" i="1" dirty="0" smtClean="0"/>
              <a:t>The principal </a:t>
            </a:r>
            <a:r>
              <a:rPr lang="fr-FR" i="1" dirty="0" err="1" smtClean="0"/>
              <a:t>aim</a:t>
            </a:r>
            <a:r>
              <a:rPr lang="fr-FR" i="1" dirty="0" smtClean="0"/>
              <a:t> of </a:t>
            </a:r>
            <a:r>
              <a:rPr lang="fr-FR" i="1" dirty="0" err="1" smtClean="0"/>
              <a:t>mirror</a:t>
            </a:r>
            <a:r>
              <a:rPr lang="fr-FR" i="1" dirty="0" smtClean="0"/>
              <a:t> </a:t>
            </a:r>
            <a:r>
              <a:rPr lang="fr-FR" i="1" dirty="0" err="1" smtClean="0"/>
              <a:t>measures</a:t>
            </a:r>
            <a:r>
              <a:rPr lang="fr-FR" i="1" dirty="0" smtClean="0"/>
              <a:t> </a:t>
            </a:r>
            <a:r>
              <a:rPr lang="fr-FR" i="1" dirty="0" err="1" smtClean="0"/>
              <a:t>is</a:t>
            </a:r>
            <a:r>
              <a:rPr lang="fr-FR" i="1" dirty="0" smtClean="0"/>
              <a:t> to </a:t>
            </a:r>
            <a:r>
              <a:rPr lang="fr-FR" i="1" dirty="0" err="1" smtClean="0"/>
              <a:t>make</a:t>
            </a:r>
            <a:r>
              <a:rPr lang="fr-FR" i="1" dirty="0" smtClean="0"/>
              <a:t> </a:t>
            </a:r>
            <a:r>
              <a:rPr lang="fr-FR" i="1" dirty="0" err="1" smtClean="0"/>
              <a:t>market</a:t>
            </a:r>
            <a:r>
              <a:rPr lang="fr-FR" i="1" dirty="0" smtClean="0"/>
              <a:t> </a:t>
            </a:r>
            <a:r>
              <a:rPr lang="fr-FR" i="1" dirty="0" err="1" smtClean="0"/>
              <a:t>access</a:t>
            </a:r>
            <a:r>
              <a:rPr lang="fr-FR" i="1" dirty="0" smtClean="0"/>
              <a:t> </a:t>
            </a:r>
            <a:r>
              <a:rPr lang="fr-FR" i="1" dirty="0" err="1" smtClean="0"/>
              <a:t>conditional</a:t>
            </a:r>
            <a:r>
              <a:rPr lang="fr-FR" i="1" dirty="0" smtClean="0"/>
              <a:t> to compliance </a:t>
            </a:r>
            <a:r>
              <a:rPr lang="fr-FR" i="1" dirty="0" err="1" smtClean="0"/>
              <a:t>with</a:t>
            </a:r>
            <a:r>
              <a:rPr lang="fr-FR" i="1" dirty="0" smtClean="0"/>
              <a:t> </a:t>
            </a:r>
            <a:r>
              <a:rPr lang="fr-FR" i="1" dirty="0" err="1" smtClean="0"/>
              <a:t>domestic</a:t>
            </a:r>
            <a:r>
              <a:rPr lang="fr-FR" i="1" dirty="0" smtClean="0"/>
              <a:t> </a:t>
            </a:r>
            <a:r>
              <a:rPr lang="fr-FR" i="1" dirty="0" err="1" smtClean="0"/>
              <a:t>environmental</a:t>
            </a:r>
            <a:r>
              <a:rPr lang="fr-FR" i="1" dirty="0" smtClean="0"/>
              <a:t>, animal </a:t>
            </a:r>
            <a:r>
              <a:rPr lang="fr-FR" i="1" dirty="0" err="1" smtClean="0"/>
              <a:t>welfare</a:t>
            </a:r>
            <a:r>
              <a:rPr lang="fr-FR" i="1" dirty="0" smtClean="0"/>
              <a:t>  or </a:t>
            </a:r>
            <a:r>
              <a:rPr lang="fr-FR" i="1" dirty="0" err="1" smtClean="0"/>
              <a:t>health</a:t>
            </a:r>
            <a:r>
              <a:rPr lang="fr-FR" i="1" dirty="0" smtClean="0"/>
              <a:t> standards and </a:t>
            </a:r>
            <a:r>
              <a:rPr lang="fr-FR" i="1" dirty="0" err="1" smtClean="0"/>
              <a:t>regulations</a:t>
            </a:r>
            <a:r>
              <a:rPr lang="fr-FR" i="1" dirty="0" smtClean="0"/>
              <a:t>. … Mirror </a:t>
            </a:r>
            <a:r>
              <a:rPr lang="fr-FR" i="1" dirty="0" err="1" smtClean="0"/>
              <a:t>measures</a:t>
            </a:r>
            <a:r>
              <a:rPr lang="fr-FR" i="1" dirty="0" smtClean="0"/>
              <a:t> call </a:t>
            </a:r>
            <a:r>
              <a:rPr lang="fr-FR" i="1" dirty="0" err="1" smtClean="0"/>
              <a:t>either</a:t>
            </a:r>
            <a:r>
              <a:rPr lang="fr-FR" i="1" dirty="0" smtClean="0"/>
              <a:t> for new provisions in </a:t>
            </a:r>
            <a:r>
              <a:rPr lang="fr-FR" i="1" dirty="0" err="1" smtClean="0"/>
              <a:t>bilateral</a:t>
            </a:r>
            <a:r>
              <a:rPr lang="fr-FR" i="1" dirty="0" smtClean="0"/>
              <a:t> free </a:t>
            </a:r>
            <a:r>
              <a:rPr lang="fr-FR" i="1" dirty="0" err="1" smtClean="0"/>
              <a:t>trade</a:t>
            </a:r>
            <a:r>
              <a:rPr lang="fr-FR" i="1" dirty="0" smtClean="0"/>
              <a:t> </a:t>
            </a:r>
            <a:r>
              <a:rPr lang="fr-FR" i="1" dirty="0" err="1" smtClean="0"/>
              <a:t>agreements</a:t>
            </a:r>
            <a:r>
              <a:rPr lang="fr-FR" i="1" dirty="0" smtClean="0"/>
              <a:t> or for </a:t>
            </a:r>
            <a:r>
              <a:rPr lang="fr-FR" i="1" dirty="0" err="1" smtClean="0"/>
              <a:t>measured</a:t>
            </a:r>
            <a:r>
              <a:rPr lang="fr-FR" i="1" dirty="0" smtClean="0"/>
              <a:t> </a:t>
            </a:r>
            <a:r>
              <a:rPr lang="fr-FR" i="1" dirty="0" err="1" smtClean="0"/>
              <a:t>imposed</a:t>
            </a:r>
            <a:r>
              <a:rPr lang="fr-FR" i="1" dirty="0" smtClean="0"/>
              <a:t> </a:t>
            </a:r>
            <a:r>
              <a:rPr lang="fr-FR" i="1" dirty="0" err="1" smtClean="0"/>
              <a:t>unilaterally</a:t>
            </a:r>
            <a:r>
              <a:rPr lang="fr-FR" i="1" dirty="0" smtClean="0"/>
              <a:t> </a:t>
            </a:r>
            <a:r>
              <a:rPr lang="fr-FR" i="1" dirty="0" err="1" smtClean="0"/>
              <a:t>through</a:t>
            </a:r>
            <a:r>
              <a:rPr lang="fr-FR" i="1" dirty="0" smtClean="0"/>
              <a:t> EU </a:t>
            </a:r>
            <a:r>
              <a:rPr lang="fr-FR" i="1" dirty="0" err="1" smtClean="0"/>
              <a:t>domestic</a:t>
            </a:r>
            <a:r>
              <a:rPr lang="fr-FR" i="1" dirty="0" smtClean="0"/>
              <a:t> </a:t>
            </a:r>
            <a:r>
              <a:rPr lang="fr-FR" i="1" dirty="0" err="1" smtClean="0"/>
              <a:t>laws</a:t>
            </a:r>
            <a:r>
              <a:rPr lang="fr-FR" i="1" dirty="0" smtClean="0"/>
              <a:t>.</a:t>
            </a:r>
            <a:r>
              <a:rPr lang="fr-FR" dirty="0" smtClean="0"/>
              <a:t> » </a:t>
            </a:r>
            <a:endParaRPr lang="fr-FR" dirty="0"/>
          </a:p>
          <a:p>
            <a:endParaRPr lang="fr-FR" dirty="0"/>
          </a:p>
        </p:txBody>
      </p:sp>
    </p:spTree>
    <p:extLst>
      <p:ext uri="{BB962C8B-B14F-4D97-AF65-F5344CB8AC3E}">
        <p14:creationId xmlns:p14="http://schemas.microsoft.com/office/powerpoint/2010/main" val="26271653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27017" y="483325"/>
            <a:ext cx="11090366" cy="584775"/>
          </a:xfrm>
          <a:prstGeom prst="rect">
            <a:avLst/>
          </a:prstGeom>
          <a:noFill/>
        </p:spPr>
        <p:txBody>
          <a:bodyPr wrap="square" rtlCol="0">
            <a:spAutoFit/>
          </a:bodyPr>
          <a:lstStyle/>
          <a:p>
            <a:r>
              <a:rPr lang="fr-FR" sz="3200" dirty="0" err="1" smtClean="0"/>
              <a:t>Market</a:t>
            </a:r>
            <a:r>
              <a:rPr lang="fr-FR" sz="3200" dirty="0" smtClean="0"/>
              <a:t> impacts of the Mirror Clause Scenario </a:t>
            </a:r>
            <a:r>
              <a:rPr lang="fr-FR" sz="3200" dirty="0" err="1" smtClean="0"/>
              <a:t>with</a:t>
            </a:r>
            <a:r>
              <a:rPr lang="fr-FR" sz="3200" dirty="0" smtClean="0"/>
              <a:t> GTAP</a:t>
            </a:r>
            <a:endParaRPr lang="fr-FR" sz="3200" dirty="0"/>
          </a:p>
        </p:txBody>
      </p:sp>
      <p:graphicFrame>
        <p:nvGraphicFramePr>
          <p:cNvPr id="4" name="Tableau 3"/>
          <p:cNvGraphicFramePr>
            <a:graphicFrameLocks noGrp="1"/>
          </p:cNvGraphicFramePr>
          <p:nvPr>
            <p:extLst>
              <p:ext uri="{D42A27DB-BD31-4B8C-83A1-F6EECF244321}">
                <p14:modId xmlns:p14="http://schemas.microsoft.com/office/powerpoint/2010/main" val="353320399"/>
              </p:ext>
            </p:extLst>
          </p:nvPr>
        </p:nvGraphicFramePr>
        <p:xfrm>
          <a:off x="627017" y="1397724"/>
          <a:ext cx="10946673" cy="4741818"/>
        </p:xfrm>
        <a:graphic>
          <a:graphicData uri="http://schemas.openxmlformats.org/drawingml/2006/table">
            <a:tbl>
              <a:tblPr firstRow="1" firstCol="1" bandRow="1">
                <a:tableStyleId>{5C22544A-7EE6-4342-B048-85BDC9FD1C3A}</a:tableStyleId>
              </a:tblPr>
              <a:tblGrid>
                <a:gridCol w="1183785">
                  <a:extLst>
                    <a:ext uri="{9D8B030D-6E8A-4147-A177-3AD203B41FA5}">
                      <a16:colId xmlns:a16="http://schemas.microsoft.com/office/drawing/2014/main" val="2963478059"/>
                    </a:ext>
                  </a:extLst>
                </a:gridCol>
                <a:gridCol w="1203212">
                  <a:extLst>
                    <a:ext uri="{9D8B030D-6E8A-4147-A177-3AD203B41FA5}">
                      <a16:colId xmlns:a16="http://schemas.microsoft.com/office/drawing/2014/main" val="224526030"/>
                    </a:ext>
                  </a:extLst>
                </a:gridCol>
                <a:gridCol w="1211710">
                  <a:extLst>
                    <a:ext uri="{9D8B030D-6E8A-4147-A177-3AD203B41FA5}">
                      <a16:colId xmlns:a16="http://schemas.microsoft.com/office/drawing/2014/main" val="2005584829"/>
                    </a:ext>
                  </a:extLst>
                </a:gridCol>
                <a:gridCol w="1215352">
                  <a:extLst>
                    <a:ext uri="{9D8B030D-6E8A-4147-A177-3AD203B41FA5}">
                      <a16:colId xmlns:a16="http://schemas.microsoft.com/office/drawing/2014/main" val="982887166"/>
                    </a:ext>
                  </a:extLst>
                </a:gridCol>
                <a:gridCol w="1215352">
                  <a:extLst>
                    <a:ext uri="{9D8B030D-6E8A-4147-A177-3AD203B41FA5}">
                      <a16:colId xmlns:a16="http://schemas.microsoft.com/office/drawing/2014/main" val="3140935065"/>
                    </a:ext>
                  </a:extLst>
                </a:gridCol>
                <a:gridCol w="1250563">
                  <a:extLst>
                    <a:ext uri="{9D8B030D-6E8A-4147-A177-3AD203B41FA5}">
                      <a16:colId xmlns:a16="http://schemas.microsoft.com/office/drawing/2014/main" val="2612777123"/>
                    </a:ext>
                  </a:extLst>
                </a:gridCol>
                <a:gridCol w="1204426">
                  <a:extLst>
                    <a:ext uri="{9D8B030D-6E8A-4147-A177-3AD203B41FA5}">
                      <a16:colId xmlns:a16="http://schemas.microsoft.com/office/drawing/2014/main" val="616092844"/>
                    </a:ext>
                  </a:extLst>
                </a:gridCol>
                <a:gridCol w="1211710">
                  <a:extLst>
                    <a:ext uri="{9D8B030D-6E8A-4147-A177-3AD203B41FA5}">
                      <a16:colId xmlns:a16="http://schemas.microsoft.com/office/drawing/2014/main" val="3070268035"/>
                    </a:ext>
                  </a:extLst>
                </a:gridCol>
                <a:gridCol w="1250563">
                  <a:extLst>
                    <a:ext uri="{9D8B030D-6E8A-4147-A177-3AD203B41FA5}">
                      <a16:colId xmlns:a16="http://schemas.microsoft.com/office/drawing/2014/main" val="2606440120"/>
                    </a:ext>
                  </a:extLst>
                </a:gridCol>
              </a:tblGrid>
              <a:tr h="1354806">
                <a:tc>
                  <a:txBody>
                    <a:bodyPr/>
                    <a:lstStyle/>
                    <a:p>
                      <a:pPr algn="just">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5">
                  <a:txBody>
                    <a:bodyPr/>
                    <a:lstStyle/>
                    <a:p>
                      <a:pPr algn="just">
                        <a:spcAft>
                          <a:spcPts val="0"/>
                        </a:spcAft>
                      </a:pPr>
                      <a:r>
                        <a:rPr lang="en-US" sz="2400">
                          <a:effectLst/>
                        </a:rPr>
                        <a:t>Conv v&amp;f (changes in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just">
                        <a:spcAft>
                          <a:spcPts val="0"/>
                        </a:spcAft>
                      </a:pPr>
                      <a:r>
                        <a:rPr lang="en-US" sz="2400">
                          <a:effectLst/>
                        </a:rPr>
                        <a:t>Gly free v&amp;f (% of initial conv v&amp;f)</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50850765"/>
                  </a:ext>
                </a:extLst>
              </a:tr>
              <a:tr h="1354806">
                <a:tc>
                  <a:txBody>
                    <a:bodyPr/>
                    <a:lstStyle/>
                    <a:p>
                      <a:pPr algn="just">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Exports to 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Exports to 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Price</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Supply</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Final Demand</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316337"/>
                  </a:ext>
                </a:extLst>
              </a:tr>
              <a:tr h="677402">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11.1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-32.9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432.9</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-95.2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-4.3</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87026068"/>
                  </a:ext>
                </a:extLst>
              </a:tr>
              <a:tr h="677402">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69.7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-28.7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-37.0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8979033"/>
                  </a:ext>
                </a:extLst>
              </a:tr>
              <a:tr h="677402">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-100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69907568"/>
                  </a:ext>
                </a:extLst>
              </a:tr>
            </a:tbl>
          </a:graphicData>
        </a:graphic>
      </p:graphicFrame>
    </p:spTree>
    <p:extLst>
      <p:ext uri="{BB962C8B-B14F-4D97-AF65-F5344CB8AC3E}">
        <p14:creationId xmlns:p14="http://schemas.microsoft.com/office/powerpoint/2010/main" val="2059781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44583" y="836023"/>
            <a:ext cx="10620103" cy="584775"/>
          </a:xfrm>
          <a:prstGeom prst="rect">
            <a:avLst/>
          </a:prstGeom>
          <a:noFill/>
        </p:spPr>
        <p:txBody>
          <a:bodyPr wrap="square" rtlCol="0">
            <a:spAutoFit/>
          </a:bodyPr>
          <a:lstStyle/>
          <a:p>
            <a:r>
              <a:rPr lang="fr-FR" sz="3200" dirty="0" err="1" smtClean="0"/>
              <a:t>Welfare</a:t>
            </a:r>
            <a:r>
              <a:rPr lang="fr-FR" sz="3200" dirty="0" smtClean="0"/>
              <a:t> impacts of the Mirror Clause scenario </a:t>
            </a:r>
            <a:r>
              <a:rPr lang="fr-FR" sz="3200" dirty="0" err="1" smtClean="0"/>
              <a:t>with</a:t>
            </a:r>
            <a:r>
              <a:rPr lang="fr-FR" sz="3200" dirty="0" smtClean="0"/>
              <a:t> GTAP</a:t>
            </a:r>
            <a:endParaRPr lang="fr-FR" sz="3200" dirty="0"/>
          </a:p>
        </p:txBody>
      </p:sp>
      <p:graphicFrame>
        <p:nvGraphicFramePr>
          <p:cNvPr id="4" name="Tableau 3"/>
          <p:cNvGraphicFramePr>
            <a:graphicFrameLocks noGrp="1"/>
          </p:cNvGraphicFramePr>
          <p:nvPr>
            <p:extLst>
              <p:ext uri="{D42A27DB-BD31-4B8C-83A1-F6EECF244321}">
                <p14:modId xmlns:p14="http://schemas.microsoft.com/office/powerpoint/2010/main" val="2207271691"/>
              </p:ext>
            </p:extLst>
          </p:nvPr>
        </p:nvGraphicFramePr>
        <p:xfrm>
          <a:off x="901335" y="1672046"/>
          <a:ext cx="10933612" cy="4062547"/>
        </p:xfrm>
        <a:graphic>
          <a:graphicData uri="http://schemas.openxmlformats.org/drawingml/2006/table">
            <a:tbl>
              <a:tblPr firstRow="1" firstCol="1" bandRow="1">
                <a:tableStyleId>{5C22544A-7EE6-4342-B048-85BDC9FD1C3A}</a:tableStyleId>
              </a:tblPr>
              <a:tblGrid>
                <a:gridCol w="1198138">
                  <a:extLst>
                    <a:ext uri="{9D8B030D-6E8A-4147-A177-3AD203B41FA5}">
                      <a16:colId xmlns:a16="http://schemas.microsoft.com/office/drawing/2014/main" val="25145469"/>
                    </a:ext>
                  </a:extLst>
                </a:gridCol>
                <a:gridCol w="1622579">
                  <a:extLst>
                    <a:ext uri="{9D8B030D-6E8A-4147-A177-3AD203B41FA5}">
                      <a16:colId xmlns:a16="http://schemas.microsoft.com/office/drawing/2014/main" val="1065827641"/>
                    </a:ext>
                  </a:extLst>
                </a:gridCol>
                <a:gridCol w="1622579">
                  <a:extLst>
                    <a:ext uri="{9D8B030D-6E8A-4147-A177-3AD203B41FA5}">
                      <a16:colId xmlns:a16="http://schemas.microsoft.com/office/drawing/2014/main" val="79567219"/>
                    </a:ext>
                  </a:extLst>
                </a:gridCol>
                <a:gridCol w="1622579">
                  <a:extLst>
                    <a:ext uri="{9D8B030D-6E8A-4147-A177-3AD203B41FA5}">
                      <a16:colId xmlns:a16="http://schemas.microsoft.com/office/drawing/2014/main" val="861907988"/>
                    </a:ext>
                  </a:extLst>
                </a:gridCol>
                <a:gridCol w="1622579">
                  <a:extLst>
                    <a:ext uri="{9D8B030D-6E8A-4147-A177-3AD203B41FA5}">
                      <a16:colId xmlns:a16="http://schemas.microsoft.com/office/drawing/2014/main" val="3464795526"/>
                    </a:ext>
                  </a:extLst>
                </a:gridCol>
                <a:gridCol w="1622579">
                  <a:extLst>
                    <a:ext uri="{9D8B030D-6E8A-4147-A177-3AD203B41FA5}">
                      <a16:colId xmlns:a16="http://schemas.microsoft.com/office/drawing/2014/main" val="1587907146"/>
                    </a:ext>
                  </a:extLst>
                </a:gridCol>
                <a:gridCol w="1622579">
                  <a:extLst>
                    <a:ext uri="{9D8B030D-6E8A-4147-A177-3AD203B41FA5}">
                      <a16:colId xmlns:a16="http://schemas.microsoft.com/office/drawing/2014/main" val="2531355539"/>
                    </a:ext>
                  </a:extLst>
                </a:gridCol>
              </a:tblGrid>
              <a:tr h="1354183">
                <a:tc>
                  <a:txBody>
                    <a:bodyPr/>
                    <a:lstStyle/>
                    <a:p>
                      <a:pPr algn="just">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a:t>
                      </a:r>
                      <a:r>
                        <a:rPr lang="en-US" sz="2400" dirty="0" err="1">
                          <a:effectLst/>
                        </a:rPr>
                        <a:t>v&amp;f</a:t>
                      </a: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a:effectLst/>
                        </a:rPr>
                        <a:t>Chemical use in farms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dirty="0" err="1">
                          <a:effectLst/>
                        </a:rPr>
                        <a:t>v&amp;f</a:t>
                      </a:r>
                      <a:r>
                        <a:rPr lang="en-US" sz="2400" dirty="0">
                          <a:effectLst/>
                        </a:rPr>
                        <a:t> income (bi $ and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Farm income (bi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v&amp;f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US" sz="2400">
                          <a:effectLst/>
                        </a:rPr>
                        <a:t>Food bill </a:t>
                      </a:r>
                      <a:endParaRPr lang="fr-FR" sz="2400">
                        <a:effectLst/>
                      </a:endParaRPr>
                    </a:p>
                    <a:p>
                      <a:pPr algn="just">
                        <a:spcAft>
                          <a:spcPts val="0"/>
                        </a:spcAft>
                      </a:pPr>
                      <a:r>
                        <a:rPr lang="en-US" sz="2400">
                          <a:effectLst/>
                        </a:rPr>
                        <a:t>(bi $ and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46269598"/>
                  </a:ext>
                </a:extLst>
              </a:tr>
              <a:tr h="677091">
                <a:tc>
                  <a:txBody>
                    <a:bodyPr/>
                    <a:lstStyle/>
                    <a:p>
                      <a:pPr algn="just">
                        <a:spcAft>
                          <a:spcPts val="0"/>
                        </a:spcAft>
                      </a:pPr>
                      <a:r>
                        <a:rPr lang="en-US" sz="2400">
                          <a:effectLst/>
                        </a:rPr>
                        <a:t>USA</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-34.2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-4.0</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-18.7</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-20.4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8312225"/>
                  </a:ext>
                </a:extLst>
              </a:tr>
              <a:tr h="677091">
                <a:tc>
                  <a:txBody>
                    <a:bodyPr/>
                    <a:lstStyle/>
                    <a:p>
                      <a:pPr algn="just">
                        <a:spcAft>
                          <a:spcPts val="0"/>
                        </a:spcAft>
                      </a:pPr>
                      <a:r>
                        <a:rPr lang="en-US" sz="2400">
                          <a:effectLst/>
                        </a:rPr>
                        <a:t>EU</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-32.8</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-7.2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-22.4</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29.1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5778204"/>
                  </a:ext>
                </a:extLst>
              </a:tr>
              <a:tr h="677091">
                <a:tc>
                  <a:txBody>
                    <a:bodyPr/>
                    <a:lstStyle/>
                    <a:p>
                      <a:pPr algn="just">
                        <a:spcAft>
                          <a:spcPts val="0"/>
                        </a:spcAft>
                      </a:pPr>
                      <a:r>
                        <a:rPr lang="en-US" sz="2400">
                          <a:effectLst/>
                        </a:rPr>
                        <a:t>RoW</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24.4</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26.1</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4.3</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9.7</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5634272"/>
                  </a:ext>
                </a:extLst>
              </a:tr>
              <a:tr h="677091">
                <a:tc>
                  <a:txBody>
                    <a:bodyPr/>
                    <a:lstStyle/>
                    <a:p>
                      <a:pPr algn="just">
                        <a:spcAft>
                          <a:spcPts val="0"/>
                        </a:spcAft>
                      </a:pPr>
                      <a:r>
                        <a:rPr lang="en-US" sz="2400">
                          <a:effectLst/>
                        </a:rPr>
                        <a:t>Total</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-0.1</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a:effectLst/>
                        </a:rPr>
                        <a:t>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US" sz="2400" dirty="0">
                          <a:effectLst/>
                        </a:rPr>
                        <a: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6928166"/>
                  </a:ext>
                </a:extLst>
              </a:tr>
            </a:tbl>
          </a:graphicData>
        </a:graphic>
      </p:graphicFrame>
    </p:spTree>
    <p:extLst>
      <p:ext uri="{BB962C8B-B14F-4D97-AF65-F5344CB8AC3E}">
        <p14:creationId xmlns:p14="http://schemas.microsoft.com/office/powerpoint/2010/main" val="3842538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6. </a:t>
            </a:r>
            <a:r>
              <a:rPr lang="fr-FR" dirty="0" err="1" smtClean="0"/>
              <a:t>Concluding</a:t>
            </a:r>
            <a:r>
              <a:rPr lang="fr-FR" dirty="0" smtClean="0"/>
              <a:t> </a:t>
            </a:r>
            <a:r>
              <a:rPr lang="fr-FR" dirty="0" err="1" smtClean="0"/>
              <a:t>comments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Mirror clauses </a:t>
            </a:r>
            <a:r>
              <a:rPr lang="fr-FR" dirty="0" err="1" smtClean="0"/>
              <a:t>within</a:t>
            </a:r>
            <a:r>
              <a:rPr lang="fr-FR" dirty="0" smtClean="0"/>
              <a:t> the Green Deal : </a:t>
            </a:r>
            <a:r>
              <a:rPr lang="fr-FR" dirty="0" err="1" smtClean="0"/>
              <a:t>hype</a:t>
            </a:r>
            <a:r>
              <a:rPr lang="fr-FR" dirty="0" smtClean="0"/>
              <a:t> or </a:t>
            </a:r>
            <a:r>
              <a:rPr lang="fr-FR" dirty="0" err="1" smtClean="0"/>
              <a:t>hope</a:t>
            </a:r>
            <a:r>
              <a:rPr lang="fr-FR" dirty="0" smtClean="0"/>
              <a:t> ? </a:t>
            </a:r>
          </a:p>
          <a:p>
            <a:r>
              <a:rPr lang="fr-FR" dirty="0" err="1" smtClean="0"/>
              <a:t>Starting</a:t>
            </a:r>
            <a:r>
              <a:rPr lang="fr-FR" dirty="0" smtClean="0"/>
              <a:t> </a:t>
            </a:r>
            <a:r>
              <a:rPr lang="fr-FR" dirty="0" err="1" smtClean="0"/>
              <a:t>from</a:t>
            </a:r>
            <a:r>
              <a:rPr lang="fr-FR" dirty="0" smtClean="0"/>
              <a:t> the benchmark GTAP </a:t>
            </a:r>
            <a:r>
              <a:rPr lang="fr-FR" dirty="0" err="1" smtClean="0"/>
              <a:t>framework</a:t>
            </a:r>
            <a:r>
              <a:rPr lang="fr-FR" dirty="0" smtClean="0"/>
              <a:t>, </a:t>
            </a:r>
            <a:r>
              <a:rPr lang="fr-FR" dirty="0" err="1" smtClean="0"/>
              <a:t>we</a:t>
            </a:r>
            <a:r>
              <a:rPr lang="fr-FR" dirty="0" smtClean="0"/>
              <a:t> </a:t>
            </a:r>
            <a:r>
              <a:rPr lang="fr-FR" dirty="0" err="1" smtClean="0"/>
              <a:t>develop</a:t>
            </a:r>
            <a:r>
              <a:rPr lang="fr-FR" dirty="0" smtClean="0"/>
              <a:t> an original model, </a:t>
            </a:r>
            <a:r>
              <a:rPr lang="fr-FR" dirty="0" err="1" smtClean="0"/>
              <a:t>tailored</a:t>
            </a:r>
            <a:r>
              <a:rPr lang="fr-FR" dirty="0" smtClean="0"/>
              <a:t> to the issue of MRL of pesticides </a:t>
            </a:r>
            <a:r>
              <a:rPr lang="fr-FR" dirty="0" err="1" smtClean="0"/>
              <a:t>within</a:t>
            </a:r>
            <a:r>
              <a:rPr lang="fr-FR" dirty="0" smtClean="0"/>
              <a:t> </a:t>
            </a:r>
            <a:r>
              <a:rPr lang="fr-FR" dirty="0" err="1" smtClean="0"/>
              <a:t>vegetable</a:t>
            </a:r>
            <a:r>
              <a:rPr lang="fr-FR" dirty="0" smtClean="0"/>
              <a:t> and fruits </a:t>
            </a:r>
            <a:r>
              <a:rPr lang="fr-FR" dirty="0" err="1" smtClean="0"/>
              <a:t>products</a:t>
            </a:r>
            <a:endParaRPr lang="fr-FR" dirty="0" smtClean="0"/>
          </a:p>
          <a:p>
            <a:r>
              <a:rPr lang="fr-FR" dirty="0" err="1" smtClean="0"/>
              <a:t>We</a:t>
            </a:r>
            <a:r>
              <a:rPr lang="fr-FR" dirty="0" smtClean="0"/>
              <a:t> </a:t>
            </a:r>
            <a:r>
              <a:rPr lang="fr-FR" dirty="0" err="1" smtClean="0"/>
              <a:t>simulate</a:t>
            </a:r>
            <a:r>
              <a:rPr lang="fr-FR" dirty="0" smtClean="0"/>
              <a:t> ex ante the impacts of glyphosate ban in the EU, </a:t>
            </a:r>
            <a:r>
              <a:rPr lang="fr-FR" dirty="0" err="1" smtClean="0"/>
              <a:t>allowing</a:t>
            </a:r>
            <a:r>
              <a:rPr lang="fr-FR" dirty="0" smtClean="0"/>
              <a:t> EU and USA to </a:t>
            </a:r>
            <a:r>
              <a:rPr lang="fr-FR" dirty="0" err="1" smtClean="0"/>
              <a:t>implement</a:t>
            </a:r>
            <a:r>
              <a:rPr lang="fr-FR" dirty="0" smtClean="0"/>
              <a:t> alternative technologies</a:t>
            </a:r>
          </a:p>
          <a:p>
            <a:r>
              <a:rPr lang="fr-FR" dirty="0" smtClean="0"/>
              <a:t>As </a:t>
            </a:r>
            <a:r>
              <a:rPr lang="fr-FR" dirty="0" err="1" smtClean="0"/>
              <a:t>expected</a:t>
            </a:r>
            <a:r>
              <a:rPr lang="fr-FR" dirty="0" smtClean="0"/>
              <a:t>, </a:t>
            </a:r>
            <a:r>
              <a:rPr lang="fr-FR" dirty="0" err="1" smtClean="0"/>
              <a:t>we</a:t>
            </a:r>
            <a:r>
              <a:rPr lang="fr-FR" dirty="0" smtClean="0"/>
              <a:t> </a:t>
            </a:r>
            <a:r>
              <a:rPr lang="fr-FR" dirty="0" err="1" smtClean="0"/>
              <a:t>find</a:t>
            </a:r>
            <a:r>
              <a:rPr lang="fr-FR" dirty="0" smtClean="0"/>
              <a:t> </a:t>
            </a:r>
            <a:r>
              <a:rPr lang="fr-FR" dirty="0" err="1" smtClean="0"/>
              <a:t>that</a:t>
            </a:r>
            <a:r>
              <a:rPr lang="fr-FR" dirty="0" smtClean="0"/>
              <a:t> EU </a:t>
            </a:r>
            <a:r>
              <a:rPr lang="fr-FR" dirty="0" err="1" smtClean="0"/>
              <a:t>farmers</a:t>
            </a:r>
            <a:r>
              <a:rPr lang="fr-FR" dirty="0" smtClean="0"/>
              <a:t> </a:t>
            </a:r>
            <a:r>
              <a:rPr lang="fr-FR" dirty="0" err="1" smtClean="0"/>
              <a:t>may</a:t>
            </a:r>
            <a:r>
              <a:rPr lang="fr-FR" dirty="0" smtClean="0"/>
              <a:t> not </a:t>
            </a:r>
            <a:r>
              <a:rPr lang="fr-FR" dirty="0" err="1" smtClean="0"/>
              <a:t>benefit</a:t>
            </a:r>
            <a:r>
              <a:rPr lang="fr-FR" dirty="0" smtClean="0"/>
              <a:t> from</a:t>
            </a:r>
            <a:r>
              <a:rPr lang="fr-FR" dirty="0"/>
              <a:t> </a:t>
            </a:r>
            <a:r>
              <a:rPr lang="fr-FR" dirty="0" err="1" smtClean="0"/>
              <a:t>mirror</a:t>
            </a:r>
            <a:r>
              <a:rPr lang="fr-FR" dirty="0" smtClean="0"/>
              <a:t> clauses if </a:t>
            </a:r>
            <a:r>
              <a:rPr lang="fr-FR" dirty="0" err="1" smtClean="0"/>
              <a:t>foreign</a:t>
            </a:r>
            <a:r>
              <a:rPr lang="fr-FR" dirty="0" smtClean="0"/>
              <a:t> countries are </a:t>
            </a:r>
            <a:r>
              <a:rPr lang="fr-FR" dirty="0" err="1" smtClean="0"/>
              <a:t>better</a:t>
            </a:r>
            <a:r>
              <a:rPr lang="fr-FR" dirty="0" smtClean="0"/>
              <a:t> able to </a:t>
            </a:r>
            <a:r>
              <a:rPr lang="fr-FR" dirty="0" err="1" smtClean="0"/>
              <a:t>adopt</a:t>
            </a:r>
            <a:r>
              <a:rPr lang="fr-FR" dirty="0" smtClean="0"/>
              <a:t> new technologies </a:t>
            </a:r>
            <a:r>
              <a:rPr lang="fr-FR" dirty="0" err="1" smtClean="0"/>
              <a:t>while</a:t>
            </a:r>
            <a:r>
              <a:rPr lang="fr-FR" dirty="0" smtClean="0"/>
              <a:t> </a:t>
            </a:r>
            <a:r>
              <a:rPr lang="fr-FR" dirty="0" err="1" smtClean="0"/>
              <a:t>households</a:t>
            </a:r>
            <a:r>
              <a:rPr lang="fr-FR" dirty="0" smtClean="0"/>
              <a:t> </a:t>
            </a:r>
            <a:r>
              <a:rPr lang="fr-FR" dirty="0" err="1" smtClean="0"/>
              <a:t>pay</a:t>
            </a:r>
            <a:r>
              <a:rPr lang="fr-FR" dirty="0" smtClean="0"/>
              <a:t> </a:t>
            </a:r>
            <a:r>
              <a:rPr lang="fr-FR" dirty="0" err="1" smtClean="0"/>
              <a:t>higher</a:t>
            </a:r>
            <a:r>
              <a:rPr lang="fr-FR" dirty="0" smtClean="0"/>
              <a:t> </a:t>
            </a:r>
            <a:r>
              <a:rPr lang="fr-FR" dirty="0" err="1" smtClean="0"/>
              <a:t>food</a:t>
            </a:r>
            <a:r>
              <a:rPr lang="fr-FR" dirty="0" smtClean="0"/>
              <a:t> bills</a:t>
            </a:r>
          </a:p>
          <a:p>
            <a:r>
              <a:rPr lang="fr-FR" dirty="0" err="1" smtClean="0"/>
              <a:t>We</a:t>
            </a:r>
            <a:r>
              <a:rPr lang="fr-FR" dirty="0" smtClean="0"/>
              <a:t> </a:t>
            </a:r>
            <a:r>
              <a:rPr lang="fr-FR" dirty="0" err="1" smtClean="0"/>
              <a:t>also</a:t>
            </a:r>
            <a:r>
              <a:rPr lang="fr-FR" dirty="0" smtClean="0"/>
              <a:t> </a:t>
            </a:r>
            <a:r>
              <a:rPr lang="fr-FR" dirty="0" err="1" smtClean="0"/>
              <a:t>find</a:t>
            </a:r>
            <a:r>
              <a:rPr lang="fr-FR" dirty="0" smtClean="0"/>
              <a:t> </a:t>
            </a:r>
            <a:r>
              <a:rPr lang="fr-FR" dirty="0" err="1" smtClean="0"/>
              <a:t>that</a:t>
            </a:r>
            <a:r>
              <a:rPr lang="fr-FR" dirty="0" smtClean="0"/>
              <a:t> world </a:t>
            </a:r>
            <a:r>
              <a:rPr lang="fr-FR" dirty="0" err="1" smtClean="0"/>
              <a:t>chemical</a:t>
            </a:r>
            <a:r>
              <a:rPr lang="fr-FR" dirty="0" smtClean="0"/>
              <a:t> uses by </a:t>
            </a:r>
            <a:r>
              <a:rPr lang="fr-FR" dirty="0" err="1" smtClean="0"/>
              <a:t>farmers</a:t>
            </a:r>
            <a:r>
              <a:rPr lang="fr-FR" dirty="0" smtClean="0"/>
              <a:t> </a:t>
            </a:r>
            <a:r>
              <a:rPr lang="fr-FR" dirty="0" err="1" smtClean="0"/>
              <a:t>may</a:t>
            </a:r>
            <a:r>
              <a:rPr lang="fr-FR" dirty="0" smtClean="0"/>
              <a:t> not </a:t>
            </a:r>
            <a:r>
              <a:rPr lang="fr-FR" dirty="0" err="1" smtClean="0"/>
              <a:t>decrease</a:t>
            </a:r>
            <a:r>
              <a:rPr lang="fr-FR" dirty="0" smtClean="0"/>
              <a:t>, due to </a:t>
            </a:r>
            <a:r>
              <a:rPr lang="fr-FR" dirty="0" err="1" smtClean="0"/>
              <a:t>leakage</a:t>
            </a:r>
            <a:r>
              <a:rPr lang="fr-FR" dirty="0" smtClean="0"/>
              <a:t>/substitution </a:t>
            </a:r>
            <a:r>
              <a:rPr lang="fr-FR" dirty="0" err="1" smtClean="0"/>
              <a:t>effects</a:t>
            </a:r>
            <a:endParaRPr lang="fr-FR" dirty="0" smtClean="0"/>
          </a:p>
          <a:p>
            <a:r>
              <a:rPr lang="fr-FR" dirty="0" smtClean="0"/>
              <a:t>Our original </a:t>
            </a:r>
            <a:r>
              <a:rPr lang="fr-FR" dirty="0" err="1" smtClean="0"/>
              <a:t>framework</a:t>
            </a:r>
            <a:r>
              <a:rPr lang="fr-FR" dirty="0" smtClean="0"/>
              <a:t> </a:t>
            </a:r>
            <a:r>
              <a:rPr lang="fr-FR" dirty="0" err="1" smtClean="0"/>
              <a:t>is</a:t>
            </a:r>
            <a:r>
              <a:rPr lang="fr-FR" dirty="0" smtClean="0"/>
              <a:t> </a:t>
            </a:r>
            <a:r>
              <a:rPr lang="fr-FR" dirty="0" err="1" smtClean="0"/>
              <a:t>useful</a:t>
            </a:r>
            <a:r>
              <a:rPr lang="fr-FR" dirty="0" smtClean="0"/>
              <a:t> for ex ante, </a:t>
            </a:r>
            <a:r>
              <a:rPr lang="fr-FR" dirty="0" err="1" smtClean="0"/>
              <a:t>macro-economic</a:t>
            </a:r>
            <a:r>
              <a:rPr lang="fr-FR" dirty="0" smtClean="0"/>
              <a:t> </a:t>
            </a:r>
            <a:r>
              <a:rPr lang="fr-FR" dirty="0" err="1" smtClean="0"/>
              <a:t>assessment</a:t>
            </a:r>
            <a:r>
              <a:rPr lang="fr-FR" dirty="0" smtClean="0"/>
              <a:t> of </a:t>
            </a:r>
            <a:r>
              <a:rPr lang="fr-FR" dirty="0" err="1" smtClean="0"/>
              <a:t>potential</a:t>
            </a:r>
            <a:r>
              <a:rPr lang="fr-FR" dirty="0" smtClean="0"/>
              <a:t> </a:t>
            </a:r>
            <a:r>
              <a:rPr lang="fr-FR" dirty="0" err="1" smtClean="0"/>
              <a:t>regulations</a:t>
            </a:r>
            <a:r>
              <a:rPr lang="fr-FR" dirty="0" smtClean="0"/>
              <a:t> on technologies/production/</a:t>
            </a:r>
            <a:r>
              <a:rPr lang="fr-FR" dirty="0" err="1" smtClean="0"/>
              <a:t>demand</a:t>
            </a:r>
            <a:r>
              <a:rPr lang="fr-FR" dirty="0" smtClean="0"/>
              <a:t>/</a:t>
            </a:r>
            <a:r>
              <a:rPr lang="fr-FR" dirty="0" err="1" smtClean="0"/>
              <a:t>trade</a:t>
            </a:r>
            <a:r>
              <a:rPr lang="fr-FR" dirty="0" smtClean="0"/>
              <a:t> </a:t>
            </a:r>
            <a:r>
              <a:rPr lang="fr-FR" dirty="0" err="1" smtClean="0"/>
              <a:t>flows</a:t>
            </a:r>
            <a:endParaRPr lang="fr-FR" dirty="0" smtClean="0"/>
          </a:p>
          <a:p>
            <a:endParaRPr lang="fr-FR" dirty="0"/>
          </a:p>
        </p:txBody>
      </p:sp>
    </p:spTree>
    <p:extLst>
      <p:ext uri="{BB962C8B-B14F-4D97-AF65-F5344CB8AC3E}">
        <p14:creationId xmlns:p14="http://schemas.microsoft.com/office/powerpoint/2010/main" val="489694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WP2 </a:t>
            </a:r>
            <a:r>
              <a:rPr lang="fr-FR" dirty="0" err="1" smtClean="0"/>
              <a:t>Emerging</a:t>
            </a:r>
            <a:r>
              <a:rPr lang="fr-FR" dirty="0" smtClean="0"/>
              <a:t> </a:t>
            </a:r>
            <a:r>
              <a:rPr lang="fr-FR" dirty="0" err="1" smtClean="0"/>
              <a:t>trade</a:t>
            </a:r>
            <a:r>
              <a:rPr lang="fr-FR" dirty="0" smtClean="0"/>
              <a:t> </a:t>
            </a:r>
            <a:r>
              <a:rPr lang="fr-FR" dirty="0" err="1" smtClean="0"/>
              <a:t>flows</a:t>
            </a:r>
            <a:r>
              <a:rPr lang="fr-FR" dirty="0" smtClean="0"/>
              <a:t/>
            </a:r>
            <a:br>
              <a:rPr lang="fr-FR" dirty="0" smtClean="0"/>
            </a:br>
            <a:r>
              <a:rPr lang="fr-FR" dirty="0" err="1" smtClean="0"/>
              <a:t>Why</a:t>
            </a:r>
            <a:r>
              <a:rPr lang="fr-FR" dirty="0" smtClean="0"/>
              <a:t> do </a:t>
            </a:r>
            <a:r>
              <a:rPr lang="fr-FR" dirty="0" err="1" smtClean="0"/>
              <a:t>we</a:t>
            </a:r>
            <a:r>
              <a:rPr lang="fr-FR" dirty="0" smtClean="0"/>
              <a:t> </a:t>
            </a:r>
            <a:r>
              <a:rPr lang="fr-FR" dirty="0" err="1" smtClean="0"/>
              <a:t>trade</a:t>
            </a:r>
            <a:r>
              <a:rPr lang="fr-FR" dirty="0" smtClean="0"/>
              <a:t> and by how </a:t>
            </a:r>
            <a:r>
              <a:rPr lang="fr-FR" dirty="0" err="1" smtClean="0"/>
              <a:t>much</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First </a:t>
            </a:r>
            <a:r>
              <a:rPr lang="fr-FR" dirty="0" err="1" smtClean="0"/>
              <a:t>because</a:t>
            </a:r>
            <a:r>
              <a:rPr lang="fr-FR" dirty="0" smtClean="0"/>
              <a:t> </a:t>
            </a:r>
            <a:r>
              <a:rPr lang="fr-FR" dirty="0" err="1" smtClean="0"/>
              <a:t>there</a:t>
            </a:r>
            <a:r>
              <a:rPr lang="fr-FR" dirty="0" smtClean="0"/>
              <a:t> are </a:t>
            </a:r>
            <a:r>
              <a:rPr lang="fr-FR" dirty="0" err="1" smtClean="0"/>
              <a:t>frontiers</a:t>
            </a:r>
            <a:r>
              <a:rPr lang="fr-FR" dirty="0" smtClean="0"/>
              <a:t> (and customs data to analyse) </a:t>
            </a:r>
          </a:p>
          <a:p>
            <a:r>
              <a:rPr lang="fr-FR" dirty="0" err="1" smtClean="0"/>
              <a:t>Many</a:t>
            </a:r>
            <a:r>
              <a:rPr lang="fr-FR" dirty="0" smtClean="0"/>
              <a:t> dimensions </a:t>
            </a:r>
            <a:r>
              <a:rPr lang="fr-FR" dirty="0" err="1" smtClean="0"/>
              <a:t>already</a:t>
            </a:r>
            <a:r>
              <a:rPr lang="fr-FR" dirty="0" smtClean="0"/>
              <a:t> </a:t>
            </a:r>
            <a:r>
              <a:rPr lang="fr-FR" dirty="0" err="1" smtClean="0"/>
              <a:t>analysed</a:t>
            </a:r>
            <a:r>
              <a:rPr lang="fr-FR" dirty="0" smtClean="0"/>
              <a:t>/</a:t>
            </a:r>
            <a:r>
              <a:rPr lang="fr-FR" dirty="0" err="1" smtClean="0"/>
              <a:t>quantified</a:t>
            </a:r>
            <a:r>
              <a:rPr lang="fr-FR" dirty="0" smtClean="0"/>
              <a:t> : </a:t>
            </a:r>
          </a:p>
          <a:p>
            <a:pPr lvl="1"/>
            <a:r>
              <a:rPr lang="fr-FR" dirty="0" err="1" smtClean="0"/>
              <a:t>Quality</a:t>
            </a:r>
            <a:r>
              <a:rPr lang="fr-FR" dirty="0" smtClean="0"/>
              <a:t> / </a:t>
            </a:r>
            <a:r>
              <a:rPr lang="fr-FR" dirty="0" err="1" smtClean="0"/>
              <a:t>preferences</a:t>
            </a:r>
            <a:endParaRPr lang="fr-FR" dirty="0" smtClean="0"/>
          </a:p>
          <a:p>
            <a:pPr lvl="1"/>
            <a:r>
              <a:rPr lang="fr-FR" dirty="0" smtClean="0"/>
              <a:t>Spatial / transport </a:t>
            </a:r>
            <a:r>
              <a:rPr lang="fr-FR" dirty="0" err="1" smtClean="0"/>
              <a:t>costs</a:t>
            </a:r>
            <a:endParaRPr lang="fr-FR" dirty="0" smtClean="0"/>
          </a:p>
          <a:p>
            <a:pPr lvl="1"/>
            <a:r>
              <a:rPr lang="fr-FR" dirty="0" smtClean="0"/>
              <a:t>Timing of production/</a:t>
            </a:r>
            <a:r>
              <a:rPr lang="fr-FR" dirty="0" err="1" smtClean="0"/>
              <a:t>consumption</a:t>
            </a:r>
            <a:r>
              <a:rPr lang="fr-FR" dirty="0" smtClean="0"/>
              <a:t> / </a:t>
            </a:r>
            <a:r>
              <a:rPr lang="fr-FR" dirty="0" err="1" smtClean="0"/>
              <a:t>storage</a:t>
            </a:r>
            <a:r>
              <a:rPr lang="fr-FR" dirty="0" smtClean="0"/>
              <a:t> </a:t>
            </a:r>
            <a:r>
              <a:rPr lang="fr-FR" dirty="0" err="1" smtClean="0"/>
              <a:t>costs</a:t>
            </a:r>
            <a:endParaRPr lang="fr-FR" dirty="0" smtClean="0"/>
          </a:p>
          <a:p>
            <a:pPr lvl="1"/>
            <a:r>
              <a:rPr lang="fr-FR" dirty="0" err="1" smtClean="0"/>
              <a:t>Firm</a:t>
            </a:r>
            <a:r>
              <a:rPr lang="fr-FR" dirty="0" smtClean="0"/>
              <a:t> </a:t>
            </a:r>
            <a:r>
              <a:rPr lang="fr-FR" dirty="0" err="1" smtClean="0"/>
              <a:t>heterogeneity</a:t>
            </a:r>
            <a:r>
              <a:rPr lang="fr-FR" dirty="0" smtClean="0"/>
              <a:t>/ </a:t>
            </a:r>
            <a:r>
              <a:rPr lang="fr-FR" dirty="0" err="1" smtClean="0"/>
              <a:t>scale</a:t>
            </a:r>
            <a:r>
              <a:rPr lang="fr-FR" dirty="0" smtClean="0"/>
              <a:t>-network </a:t>
            </a:r>
            <a:r>
              <a:rPr lang="fr-FR" dirty="0" err="1" smtClean="0"/>
              <a:t>effects</a:t>
            </a:r>
            <a:endParaRPr lang="fr-FR" dirty="0" smtClean="0"/>
          </a:p>
          <a:p>
            <a:pPr lvl="1"/>
            <a:r>
              <a:rPr lang="fr-FR" dirty="0" err="1" smtClean="0"/>
              <a:t>Stochastic</a:t>
            </a:r>
            <a:r>
              <a:rPr lang="fr-FR" dirty="0" smtClean="0"/>
              <a:t> </a:t>
            </a:r>
            <a:r>
              <a:rPr lang="fr-FR" dirty="0" err="1" smtClean="0"/>
              <a:t>effects</a:t>
            </a:r>
            <a:endParaRPr lang="fr-FR" dirty="0" smtClean="0"/>
          </a:p>
          <a:p>
            <a:pPr lvl="1"/>
            <a:r>
              <a:rPr lang="fr-FR" dirty="0" smtClean="0"/>
              <a:t>Policy</a:t>
            </a:r>
          </a:p>
          <a:p>
            <a:endParaRPr lang="fr-FR" dirty="0"/>
          </a:p>
          <a:p>
            <a:r>
              <a:rPr lang="fr-FR" dirty="0" smtClean="0"/>
              <a:t>The </a:t>
            </a:r>
            <a:r>
              <a:rPr lang="fr-FR" dirty="0" err="1" smtClean="0"/>
              <a:t>product</a:t>
            </a:r>
            <a:r>
              <a:rPr lang="fr-FR" dirty="0" smtClean="0"/>
              <a:t> (and the relevant </a:t>
            </a:r>
            <a:r>
              <a:rPr lang="fr-FR" dirty="0" err="1" smtClean="0"/>
              <a:t>technology</a:t>
            </a:r>
            <a:r>
              <a:rPr lang="fr-FR" dirty="0" smtClean="0"/>
              <a:t>) </a:t>
            </a:r>
            <a:r>
              <a:rPr lang="fr-FR" dirty="0" err="1" smtClean="0"/>
              <a:t>does</a:t>
            </a:r>
            <a:r>
              <a:rPr lang="fr-FR" dirty="0" smtClean="0"/>
              <a:t> not </a:t>
            </a:r>
            <a:r>
              <a:rPr lang="fr-FR" dirty="0" err="1" smtClean="0"/>
              <a:t>already</a:t>
            </a:r>
            <a:r>
              <a:rPr lang="fr-FR" dirty="0" smtClean="0"/>
              <a:t> </a:t>
            </a:r>
            <a:r>
              <a:rPr lang="fr-FR" dirty="0" err="1" smtClean="0"/>
              <a:t>exist</a:t>
            </a:r>
            <a:r>
              <a:rPr lang="fr-FR" dirty="0" smtClean="0"/>
              <a:t> !</a:t>
            </a:r>
            <a:endParaRPr lang="fr-FR" dirty="0"/>
          </a:p>
        </p:txBody>
      </p:sp>
    </p:spTree>
    <p:extLst>
      <p:ext uri="{BB962C8B-B14F-4D97-AF65-F5344CB8AC3E}">
        <p14:creationId xmlns:p14="http://schemas.microsoft.com/office/powerpoint/2010/main" val="57369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6502" y="446204"/>
            <a:ext cx="10498183" cy="646331"/>
          </a:xfrm>
          <a:prstGeom prst="rect">
            <a:avLst/>
          </a:prstGeom>
        </p:spPr>
        <p:txBody>
          <a:bodyPr wrap="square">
            <a:spAutoFit/>
          </a:bodyPr>
          <a:lstStyle/>
          <a:p>
            <a:pPr algn="just">
              <a:spcAft>
                <a:spcPts val="600"/>
              </a:spcAft>
            </a:pPr>
            <a:r>
              <a:rPr lang="en-GB" dirty="0" err="1">
                <a:latin typeface="Times New Roman" panose="02020603050405020304" pitchFamily="18" charset="0"/>
                <a:ea typeface="Times New Roman" panose="02020603050405020304" pitchFamily="18" charset="0"/>
              </a:rPr>
              <a:t>Romer</a:t>
            </a:r>
            <a:r>
              <a:rPr lang="en-GB" dirty="0">
                <a:latin typeface="Times New Roman" panose="02020603050405020304" pitchFamily="18" charset="0"/>
                <a:ea typeface="Times New Roman" panose="02020603050405020304" pitchFamily="18" charset="0"/>
              </a:rPr>
              <a:t> P. (1994). New goods, old theory, and the welfare costs of trade restrictions. </a:t>
            </a:r>
            <a:r>
              <a:rPr lang="en-GB" i="1" dirty="0">
                <a:latin typeface="Times New Roman" panose="02020603050405020304" pitchFamily="18" charset="0"/>
                <a:ea typeface="Times New Roman" panose="02020603050405020304" pitchFamily="18" charset="0"/>
              </a:rPr>
              <a:t>Journal of Development Economics</a:t>
            </a:r>
            <a:r>
              <a:rPr lang="en-GB" dirty="0">
                <a:latin typeface="Times New Roman" panose="02020603050405020304" pitchFamily="18" charset="0"/>
                <a:ea typeface="Times New Roman" panose="02020603050405020304" pitchFamily="18" charset="0"/>
              </a:rPr>
              <a:t>, 43, 5-38. </a:t>
            </a:r>
            <a:endParaRPr lang="fr-FR" dirty="0">
              <a:latin typeface="Times New Roman" panose="02020603050405020304" pitchFamily="18" charset="0"/>
              <a:ea typeface="Times New Roman" panose="02020603050405020304" pitchFamily="18" charset="0"/>
            </a:endParaRPr>
          </a:p>
        </p:txBody>
      </p:sp>
      <p:sp>
        <p:nvSpPr>
          <p:cNvPr id="3" name="Rectangle 2"/>
          <p:cNvSpPr/>
          <p:nvPr/>
        </p:nvSpPr>
        <p:spPr>
          <a:xfrm>
            <a:off x="2904308" y="1225689"/>
            <a:ext cx="6096000" cy="5632311"/>
          </a:xfrm>
          <a:prstGeom prst="rect">
            <a:avLst/>
          </a:prstGeom>
        </p:spPr>
        <p:txBody>
          <a:bodyPr>
            <a:spAutoFit/>
          </a:bodyPr>
          <a:lstStyle/>
          <a:p>
            <a:r>
              <a:rPr lang="en-US" dirty="0"/>
              <a:t>The typical economic model implicitly assumes that the set of goods in an economy never changes. As a result, the predicted efficiency loss from a tariff is small, on the order of the square of the tariff rate. If we loosen this assumption and assume that international trade can bring new goods into an economy, the fraction of national income lost when a tariff is imposed can be much larger, as much as two times the tariff rate. Much of this paper is devoted to explaining why this seemingly small change in the assumptions of a model can have such important positive and normative implications. The paper also asks why the implications of new goods have not more extensively been explored, especially given that the basic economic issues were identified 150 years ago. The mathematical difficulty of modeling new goods has no doubt been part of the problem. An equally, if not more important stumbling block has been the deep philosophical resistance that humans feel toward the unavoidable logical consequence of assuming that genuinely new things can happen and could have happened at every date in the past. We are forced to admit that the world as we know it is the result of a long string of chance outcomes.</a:t>
            </a:r>
            <a:endParaRPr lang="fr-FR" dirty="0"/>
          </a:p>
        </p:txBody>
      </p:sp>
    </p:spTree>
    <p:extLst>
      <p:ext uri="{BB962C8B-B14F-4D97-AF65-F5344CB8AC3E}">
        <p14:creationId xmlns:p14="http://schemas.microsoft.com/office/powerpoint/2010/main" val="65633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a:t>
            </a:r>
            <a:r>
              <a:rPr lang="fr-FR" dirty="0" smtClean="0"/>
              <a:t>. </a:t>
            </a:r>
            <a:r>
              <a:rPr lang="fr-FR" dirty="0" err="1" smtClean="0"/>
              <a:t>Context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Challenges </a:t>
            </a:r>
            <a:r>
              <a:rPr lang="fr-FR" dirty="0" err="1" smtClean="0"/>
              <a:t>with</a:t>
            </a:r>
            <a:r>
              <a:rPr lang="fr-FR" dirty="0" smtClean="0"/>
              <a:t> </a:t>
            </a:r>
            <a:r>
              <a:rPr lang="fr-FR" dirty="0" err="1" smtClean="0"/>
              <a:t>mirror</a:t>
            </a:r>
            <a:r>
              <a:rPr lang="fr-FR" dirty="0" smtClean="0"/>
              <a:t> </a:t>
            </a:r>
            <a:r>
              <a:rPr lang="fr-FR" dirty="0" err="1" smtClean="0"/>
              <a:t>measures</a:t>
            </a:r>
            <a:r>
              <a:rPr lang="fr-FR" dirty="0" smtClean="0"/>
              <a:t>: </a:t>
            </a:r>
          </a:p>
          <a:p>
            <a:pPr lvl="1"/>
            <a:r>
              <a:rPr lang="fr-FR" dirty="0" smtClean="0"/>
              <a:t>Lamy et al. (2022): « </a:t>
            </a:r>
            <a:r>
              <a:rPr lang="fr-FR" i="1" dirty="0" smtClean="0"/>
              <a:t>It </a:t>
            </a:r>
            <a:r>
              <a:rPr lang="fr-FR" i="1" dirty="0" err="1" smtClean="0"/>
              <a:t>is</a:t>
            </a:r>
            <a:r>
              <a:rPr lang="fr-FR" i="1" dirty="0" smtClean="0"/>
              <a:t> more </a:t>
            </a:r>
            <a:r>
              <a:rPr lang="fr-FR" i="1" dirty="0" err="1" smtClean="0"/>
              <a:t>difficult</a:t>
            </a:r>
            <a:r>
              <a:rPr lang="fr-FR" i="1" dirty="0" smtClean="0"/>
              <a:t> to </a:t>
            </a:r>
            <a:r>
              <a:rPr lang="fr-FR" i="1" dirty="0" err="1" smtClean="0"/>
              <a:t>justify</a:t>
            </a:r>
            <a:r>
              <a:rPr lang="fr-FR" i="1" dirty="0" smtClean="0"/>
              <a:t> (</a:t>
            </a:r>
            <a:r>
              <a:rPr lang="fr-FR" i="1" dirty="0" err="1" smtClean="0"/>
              <a:t>mirror</a:t>
            </a:r>
            <a:r>
              <a:rPr lang="fr-FR" i="1" dirty="0" smtClean="0"/>
              <a:t>) </a:t>
            </a:r>
            <a:r>
              <a:rPr lang="fr-FR" i="1" dirty="0" err="1" smtClean="0"/>
              <a:t>measures</a:t>
            </a:r>
            <a:r>
              <a:rPr lang="fr-FR" i="1" dirty="0" smtClean="0"/>
              <a:t> </a:t>
            </a:r>
            <a:r>
              <a:rPr lang="fr-FR" i="1" dirty="0" err="1" smtClean="0"/>
              <a:t>with</a:t>
            </a:r>
            <a:r>
              <a:rPr lang="fr-FR" i="1" dirty="0" smtClean="0"/>
              <a:t> </a:t>
            </a:r>
            <a:r>
              <a:rPr lang="fr-FR" i="1" dirty="0" err="1" smtClean="0"/>
              <a:t>external</a:t>
            </a:r>
            <a:r>
              <a:rPr lang="fr-FR" i="1" dirty="0" smtClean="0"/>
              <a:t> </a:t>
            </a:r>
            <a:r>
              <a:rPr lang="fr-FR" i="1" dirty="0" err="1" smtClean="0"/>
              <a:t>effects</a:t>
            </a:r>
            <a:r>
              <a:rPr lang="fr-FR" i="1" dirty="0" smtClean="0"/>
              <a:t> </a:t>
            </a:r>
            <a:r>
              <a:rPr lang="fr-FR" i="1" dirty="0" err="1" smtClean="0"/>
              <a:t>when</a:t>
            </a:r>
            <a:r>
              <a:rPr lang="fr-FR" i="1" dirty="0" smtClean="0"/>
              <a:t> </a:t>
            </a:r>
            <a:r>
              <a:rPr lang="fr-FR" i="1" dirty="0" err="1" smtClean="0"/>
              <a:t>they</a:t>
            </a:r>
            <a:r>
              <a:rPr lang="fr-FR" i="1" dirty="0" smtClean="0"/>
              <a:t> </a:t>
            </a:r>
            <a:r>
              <a:rPr lang="fr-FR" i="1" dirty="0" err="1" smtClean="0"/>
              <a:t>concern</a:t>
            </a:r>
            <a:r>
              <a:rPr lang="fr-FR" i="1" dirty="0" smtClean="0"/>
              <a:t> animal </a:t>
            </a:r>
            <a:r>
              <a:rPr lang="fr-FR" i="1" dirty="0" err="1" smtClean="0"/>
              <a:t>welfare</a:t>
            </a:r>
            <a:r>
              <a:rPr lang="fr-FR" i="1" dirty="0" smtClean="0"/>
              <a:t> or </a:t>
            </a:r>
            <a:r>
              <a:rPr lang="fr-FR" i="1" dirty="0" err="1" smtClean="0"/>
              <a:t>environmental</a:t>
            </a:r>
            <a:r>
              <a:rPr lang="fr-FR" i="1" dirty="0" smtClean="0"/>
              <a:t> protection »</a:t>
            </a:r>
          </a:p>
          <a:p>
            <a:pPr lvl="1"/>
            <a:r>
              <a:rPr lang="fr-FR" dirty="0" smtClean="0"/>
              <a:t>Matthews (2022):  «</a:t>
            </a:r>
            <a:r>
              <a:rPr lang="fr-FR" i="1" dirty="0" smtClean="0"/>
              <a:t>The EU </a:t>
            </a:r>
            <a:r>
              <a:rPr lang="fr-FR" i="1" dirty="0" err="1" smtClean="0"/>
              <a:t>should</a:t>
            </a:r>
            <a:r>
              <a:rPr lang="fr-FR" i="1" dirty="0" smtClean="0"/>
              <a:t> </a:t>
            </a:r>
            <a:r>
              <a:rPr lang="fr-FR" i="1" dirty="0" err="1" smtClean="0"/>
              <a:t>carefully</a:t>
            </a:r>
            <a:r>
              <a:rPr lang="fr-FR" i="1" dirty="0" smtClean="0"/>
              <a:t> </a:t>
            </a:r>
            <a:r>
              <a:rPr lang="fr-FR" i="1" dirty="0" err="1" smtClean="0"/>
              <a:t>assess</a:t>
            </a:r>
            <a:r>
              <a:rPr lang="fr-FR" i="1" dirty="0" smtClean="0"/>
              <a:t> the </a:t>
            </a:r>
            <a:r>
              <a:rPr lang="fr-FR" i="1" dirty="0" err="1" smtClean="0"/>
              <a:t>benefits</a:t>
            </a:r>
            <a:r>
              <a:rPr lang="fr-FR" i="1" dirty="0" smtClean="0"/>
              <a:t> and </a:t>
            </a:r>
            <a:r>
              <a:rPr lang="fr-FR" i="1" dirty="0" err="1" smtClean="0"/>
              <a:t>risks</a:t>
            </a:r>
            <a:r>
              <a:rPr lang="fr-FR" i="1" dirty="0" smtClean="0"/>
              <a:t> of </a:t>
            </a:r>
            <a:r>
              <a:rPr lang="fr-FR" i="1" dirty="0" err="1" smtClean="0"/>
              <a:t>mirror</a:t>
            </a:r>
            <a:r>
              <a:rPr lang="fr-FR" i="1" dirty="0" smtClean="0"/>
              <a:t> clauses on an </a:t>
            </a:r>
            <a:r>
              <a:rPr lang="fr-FR" i="1" dirty="0" err="1" smtClean="0"/>
              <a:t>individual</a:t>
            </a:r>
            <a:r>
              <a:rPr lang="fr-FR" i="1" dirty="0" smtClean="0"/>
              <a:t> basis </a:t>
            </a:r>
            <a:r>
              <a:rPr lang="fr-FR" i="1" dirty="0" err="1" smtClean="0"/>
              <a:t>based</a:t>
            </a:r>
            <a:r>
              <a:rPr lang="fr-FR" i="1" dirty="0" smtClean="0"/>
              <a:t> on the six </a:t>
            </a:r>
            <a:r>
              <a:rPr lang="fr-FR" i="1" dirty="0" err="1" smtClean="0"/>
              <a:t>principles</a:t>
            </a:r>
            <a:r>
              <a:rPr lang="fr-FR" i="1" dirty="0" smtClean="0"/>
              <a:t> and </a:t>
            </a:r>
            <a:r>
              <a:rPr lang="fr-FR" i="1" dirty="0" err="1" smtClean="0"/>
              <a:t>following</a:t>
            </a:r>
            <a:r>
              <a:rPr lang="fr-FR" i="1" dirty="0" smtClean="0"/>
              <a:t> a full impact </a:t>
            </a:r>
            <a:r>
              <a:rPr lang="fr-FR" i="1" dirty="0" err="1" smtClean="0"/>
              <a:t>assessment</a:t>
            </a:r>
            <a:r>
              <a:rPr lang="fr-FR" i="1" dirty="0" smtClean="0"/>
              <a:t> ». </a:t>
            </a:r>
          </a:p>
          <a:p>
            <a:pPr lvl="1"/>
            <a:r>
              <a:rPr lang="fr-FR" i="1" dirty="0" err="1" smtClean="0"/>
              <a:t>European</a:t>
            </a:r>
            <a:r>
              <a:rPr lang="fr-FR" i="1" dirty="0" smtClean="0"/>
              <a:t> Commission (2022): « There </a:t>
            </a:r>
            <a:r>
              <a:rPr lang="fr-FR" i="1" dirty="0" err="1" smtClean="0"/>
              <a:t>is</a:t>
            </a:r>
            <a:r>
              <a:rPr lang="fr-FR" i="1" dirty="0" smtClean="0"/>
              <a:t> </a:t>
            </a:r>
            <a:r>
              <a:rPr lang="fr-FR" i="1" dirty="0" err="1" smtClean="0"/>
              <a:t>some</a:t>
            </a:r>
            <a:r>
              <a:rPr lang="fr-FR" i="1" dirty="0" smtClean="0"/>
              <a:t> scope to </a:t>
            </a:r>
            <a:r>
              <a:rPr lang="fr-FR" i="1" dirty="0" err="1" smtClean="0"/>
              <a:t>extend</a:t>
            </a:r>
            <a:r>
              <a:rPr lang="fr-FR" i="1" dirty="0" smtClean="0"/>
              <a:t> to </a:t>
            </a:r>
            <a:r>
              <a:rPr lang="fr-FR" i="1" dirty="0" err="1" smtClean="0"/>
              <a:t>imported</a:t>
            </a:r>
            <a:r>
              <a:rPr lang="fr-FR" i="1" dirty="0" smtClean="0"/>
              <a:t> productions EU production standards </a:t>
            </a:r>
            <a:r>
              <a:rPr lang="fr-FR" i="1" dirty="0" err="1" smtClean="0"/>
              <a:t>provided</a:t>
            </a:r>
            <a:r>
              <a:rPr lang="fr-FR" i="1" dirty="0" smtClean="0"/>
              <a:t> </a:t>
            </a:r>
            <a:r>
              <a:rPr lang="fr-FR" i="1" dirty="0" err="1" smtClean="0"/>
              <a:t>this</a:t>
            </a:r>
            <a:r>
              <a:rPr lang="fr-FR" i="1" dirty="0" smtClean="0"/>
              <a:t> </a:t>
            </a:r>
            <a:r>
              <a:rPr lang="fr-FR" i="1" dirty="0" err="1" smtClean="0"/>
              <a:t>is</a:t>
            </a:r>
            <a:r>
              <a:rPr lang="fr-FR" i="1" dirty="0" smtClean="0"/>
              <a:t> one in full respect of the relevant WTO </a:t>
            </a:r>
            <a:r>
              <a:rPr lang="fr-FR" i="1" dirty="0" err="1" smtClean="0"/>
              <a:t>rules</a:t>
            </a:r>
            <a:r>
              <a:rPr lang="fr-FR" i="1" dirty="0" smtClean="0"/>
              <a:t>…. </a:t>
            </a:r>
            <a:r>
              <a:rPr lang="fr-FR" i="1" dirty="0" err="1" smtClean="0"/>
              <a:t>Before</a:t>
            </a:r>
            <a:r>
              <a:rPr lang="fr-FR" i="1" dirty="0" smtClean="0"/>
              <a:t> </a:t>
            </a:r>
            <a:r>
              <a:rPr lang="fr-FR" i="1" dirty="0" err="1" smtClean="0"/>
              <a:t>applying</a:t>
            </a:r>
            <a:r>
              <a:rPr lang="fr-FR" i="1" dirty="0" smtClean="0"/>
              <a:t> production standards to imports, </a:t>
            </a:r>
            <a:r>
              <a:rPr lang="fr-FR" i="1" dirty="0" err="1" smtClean="0"/>
              <a:t>it</a:t>
            </a:r>
            <a:r>
              <a:rPr lang="fr-FR" i="1" dirty="0" smtClean="0"/>
              <a:t> </a:t>
            </a:r>
            <a:r>
              <a:rPr lang="fr-FR" i="1" dirty="0" err="1" smtClean="0"/>
              <a:t>is</a:t>
            </a:r>
            <a:r>
              <a:rPr lang="fr-FR" i="1" dirty="0" smtClean="0"/>
              <a:t> </a:t>
            </a:r>
            <a:r>
              <a:rPr lang="fr-FR" i="1" dirty="0" err="1" smtClean="0"/>
              <a:t>always</a:t>
            </a:r>
            <a:r>
              <a:rPr lang="fr-FR" i="1" dirty="0" smtClean="0"/>
              <a:t> essential to </a:t>
            </a:r>
            <a:r>
              <a:rPr lang="fr-FR" i="1" dirty="0" err="1" smtClean="0"/>
              <a:t>make</a:t>
            </a:r>
            <a:r>
              <a:rPr lang="fr-FR" i="1" dirty="0" smtClean="0"/>
              <a:t> a case by case </a:t>
            </a:r>
            <a:r>
              <a:rPr lang="fr-FR" i="1" dirty="0" err="1" smtClean="0"/>
              <a:t>assessment</a:t>
            </a:r>
            <a:r>
              <a:rPr lang="fr-FR" i="1" dirty="0" smtClean="0"/>
              <a:t>.</a:t>
            </a:r>
            <a:r>
              <a:rPr lang="fr-FR" dirty="0" smtClean="0"/>
              <a:t>»  </a:t>
            </a:r>
            <a:endParaRPr lang="fr-FR" dirty="0"/>
          </a:p>
          <a:p>
            <a:endParaRPr lang="fr-FR" dirty="0" smtClean="0"/>
          </a:p>
          <a:p>
            <a:r>
              <a:rPr lang="fr-FR" dirty="0" smtClean="0"/>
              <a:t>So </a:t>
            </a:r>
            <a:r>
              <a:rPr lang="fr-FR" dirty="0" err="1" smtClean="0"/>
              <a:t>mirror</a:t>
            </a:r>
            <a:r>
              <a:rPr lang="fr-FR" dirty="0" smtClean="0"/>
              <a:t> clauses: </a:t>
            </a:r>
            <a:r>
              <a:rPr lang="fr-FR" dirty="0" err="1" smtClean="0"/>
              <a:t>hype</a:t>
            </a:r>
            <a:r>
              <a:rPr lang="fr-FR" dirty="0" smtClean="0"/>
              <a:t> or </a:t>
            </a:r>
            <a:r>
              <a:rPr lang="fr-FR" dirty="0" err="1" smtClean="0"/>
              <a:t>hope</a:t>
            </a:r>
            <a:r>
              <a:rPr lang="fr-FR" dirty="0" smtClean="0"/>
              <a:t> ? </a:t>
            </a:r>
            <a:r>
              <a:rPr lang="fr-FR" dirty="0" err="1" smtClean="0"/>
              <a:t>Let’s</a:t>
            </a:r>
            <a:r>
              <a:rPr lang="fr-FR" dirty="0" smtClean="0"/>
              <a:t> </a:t>
            </a:r>
            <a:r>
              <a:rPr lang="fr-FR" dirty="0" err="1" smtClean="0"/>
              <a:t>turn</a:t>
            </a:r>
            <a:r>
              <a:rPr lang="fr-FR" dirty="0" smtClean="0"/>
              <a:t> to </a:t>
            </a:r>
            <a:r>
              <a:rPr lang="fr-FR" dirty="0" err="1" smtClean="0"/>
              <a:t>lessons</a:t>
            </a:r>
            <a:r>
              <a:rPr lang="fr-FR" dirty="0" smtClean="0"/>
              <a:t> </a:t>
            </a:r>
            <a:r>
              <a:rPr lang="fr-FR" dirty="0" err="1" smtClean="0"/>
              <a:t>from</a:t>
            </a:r>
            <a:r>
              <a:rPr lang="fr-FR" dirty="0" smtClean="0"/>
              <a:t> </a:t>
            </a:r>
            <a:r>
              <a:rPr lang="fr-FR" dirty="0" err="1" smtClean="0"/>
              <a:t>economic</a:t>
            </a:r>
            <a:r>
              <a:rPr lang="fr-FR" dirty="0" smtClean="0"/>
              <a:t> analyses</a:t>
            </a:r>
          </a:p>
          <a:p>
            <a:endParaRPr lang="fr-FR" dirty="0"/>
          </a:p>
        </p:txBody>
      </p:sp>
    </p:spTree>
    <p:extLst>
      <p:ext uri="{BB962C8B-B14F-4D97-AF65-F5344CB8AC3E}">
        <p14:creationId xmlns:p14="http://schemas.microsoft.com/office/powerpoint/2010/main" val="3507031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dirty="0" err="1" smtClean="0"/>
              <a:t>Review</a:t>
            </a:r>
            <a:r>
              <a:rPr lang="fr-FR" dirty="0" smtClean="0"/>
              <a:t> of the </a:t>
            </a:r>
            <a:r>
              <a:rPr lang="fr-FR" dirty="0" err="1"/>
              <a:t>e</a:t>
            </a:r>
            <a:r>
              <a:rPr lang="fr-FR" dirty="0" err="1" smtClean="0"/>
              <a:t>conomic</a:t>
            </a:r>
            <a:r>
              <a:rPr lang="fr-FR" dirty="0" smtClean="0"/>
              <a:t> </a:t>
            </a:r>
            <a:r>
              <a:rPr lang="fr-FR" dirty="0" err="1" smtClean="0"/>
              <a:t>literature</a:t>
            </a:r>
            <a:endParaRPr lang="fr-FR" dirty="0"/>
          </a:p>
        </p:txBody>
      </p:sp>
      <p:sp>
        <p:nvSpPr>
          <p:cNvPr id="3" name="Espace réservé du contenu 2"/>
          <p:cNvSpPr>
            <a:spLocks noGrp="1"/>
          </p:cNvSpPr>
          <p:nvPr>
            <p:ph idx="1"/>
          </p:nvPr>
        </p:nvSpPr>
        <p:spPr/>
        <p:txBody>
          <a:bodyPr>
            <a:normAutofit/>
          </a:bodyPr>
          <a:lstStyle/>
          <a:p>
            <a:r>
              <a:rPr lang="fr-FR" dirty="0" smtClean="0"/>
              <a:t>Mirror clauses are one of the </a:t>
            </a:r>
            <a:r>
              <a:rPr lang="fr-FR" dirty="0" err="1" smtClean="0"/>
              <a:t>many</a:t>
            </a:r>
            <a:r>
              <a:rPr lang="fr-FR" dirty="0" smtClean="0"/>
              <a:t> Non </a:t>
            </a:r>
            <a:r>
              <a:rPr lang="fr-FR" dirty="0" err="1" smtClean="0"/>
              <a:t>Tariff</a:t>
            </a:r>
            <a:r>
              <a:rPr lang="fr-FR" dirty="0" smtClean="0"/>
              <a:t> </a:t>
            </a:r>
            <a:r>
              <a:rPr lang="fr-FR" dirty="0" err="1" smtClean="0"/>
              <a:t>Measures</a:t>
            </a:r>
            <a:r>
              <a:rPr lang="fr-FR" dirty="0" smtClean="0"/>
              <a:t> (NTM) </a:t>
            </a:r>
            <a:r>
              <a:rPr lang="fr-FR" dirty="0" err="1" smtClean="0"/>
              <a:t>already</a:t>
            </a:r>
            <a:r>
              <a:rPr lang="fr-FR" dirty="0" smtClean="0"/>
              <a:t> </a:t>
            </a:r>
            <a:r>
              <a:rPr lang="fr-FR" dirty="0" err="1" smtClean="0"/>
              <a:t>extensively</a:t>
            </a:r>
            <a:r>
              <a:rPr lang="fr-FR" dirty="0" smtClean="0"/>
              <a:t> </a:t>
            </a:r>
            <a:r>
              <a:rPr lang="fr-FR" dirty="0" err="1" smtClean="0"/>
              <a:t>analysed</a:t>
            </a:r>
            <a:r>
              <a:rPr lang="fr-FR" dirty="0" smtClean="0"/>
              <a:t> (Beghin et Schweizer, 2021)</a:t>
            </a:r>
          </a:p>
          <a:p>
            <a:r>
              <a:rPr lang="fr-FR" dirty="0" smtClean="0"/>
              <a:t>To </a:t>
            </a:r>
            <a:r>
              <a:rPr lang="fr-FR" dirty="0" err="1" smtClean="0"/>
              <a:t>our</a:t>
            </a:r>
            <a:r>
              <a:rPr lang="fr-FR" dirty="0" smtClean="0"/>
              <a:t> </a:t>
            </a:r>
            <a:r>
              <a:rPr lang="fr-FR" dirty="0" err="1" smtClean="0"/>
              <a:t>knowledge</a:t>
            </a:r>
            <a:r>
              <a:rPr lang="fr-FR" dirty="0" smtClean="0"/>
              <a:t>, </a:t>
            </a:r>
            <a:r>
              <a:rPr lang="fr-FR" dirty="0" err="1" smtClean="0"/>
              <a:t>many</a:t>
            </a:r>
            <a:r>
              <a:rPr lang="fr-FR" dirty="0" smtClean="0"/>
              <a:t> </a:t>
            </a:r>
            <a:r>
              <a:rPr lang="fr-FR" i="1" dirty="0" smtClean="0"/>
              <a:t>ex post </a:t>
            </a:r>
            <a:r>
              <a:rPr lang="fr-FR" dirty="0" smtClean="0"/>
              <a:t>analyses </a:t>
            </a:r>
            <a:r>
              <a:rPr lang="fr-FR" dirty="0" err="1" smtClean="0"/>
              <a:t>compared</a:t>
            </a:r>
            <a:r>
              <a:rPr lang="fr-FR" dirty="0" smtClean="0"/>
              <a:t> to </a:t>
            </a:r>
            <a:r>
              <a:rPr lang="fr-FR" i="1" dirty="0" smtClean="0"/>
              <a:t>ex ante </a:t>
            </a:r>
            <a:r>
              <a:rPr lang="fr-FR" dirty="0" err="1" smtClean="0"/>
              <a:t>assessments</a:t>
            </a:r>
            <a:r>
              <a:rPr lang="fr-FR" dirty="0" smtClean="0"/>
              <a:t> (in </a:t>
            </a:r>
            <a:r>
              <a:rPr lang="fr-FR" dirty="0" err="1" smtClean="0"/>
              <a:t>particular</a:t>
            </a:r>
            <a:r>
              <a:rPr lang="fr-FR" dirty="0" smtClean="0"/>
              <a:t> </a:t>
            </a:r>
            <a:r>
              <a:rPr lang="fr-FR" dirty="0" err="1" smtClean="0"/>
              <a:t>using</a:t>
            </a:r>
            <a:r>
              <a:rPr lang="fr-FR" dirty="0" smtClean="0"/>
              <a:t> « </a:t>
            </a:r>
            <a:r>
              <a:rPr lang="fr-FR" dirty="0" err="1" smtClean="0"/>
              <a:t>gravity</a:t>
            </a:r>
            <a:r>
              <a:rPr lang="fr-FR" dirty="0" smtClean="0"/>
              <a:t> </a:t>
            </a:r>
            <a:r>
              <a:rPr lang="fr-FR" dirty="0" err="1" smtClean="0"/>
              <a:t>econometrics</a:t>
            </a:r>
            <a:r>
              <a:rPr lang="fr-FR" dirty="0" smtClean="0"/>
              <a:t> »)</a:t>
            </a:r>
          </a:p>
          <a:p>
            <a:r>
              <a:rPr lang="fr-FR" dirty="0" err="1" smtClean="0"/>
              <a:t>theory</a:t>
            </a:r>
            <a:r>
              <a:rPr lang="fr-FR" dirty="0" smtClean="0"/>
              <a:t> </a:t>
            </a:r>
            <a:r>
              <a:rPr lang="fr-FR" dirty="0" err="1" smtClean="0"/>
              <a:t>explained</a:t>
            </a:r>
            <a:r>
              <a:rPr lang="fr-FR" dirty="0" smtClean="0"/>
              <a:t> in Matthews (2022) in a simple but </a:t>
            </a:r>
            <a:r>
              <a:rPr lang="fr-FR" dirty="0" err="1" smtClean="0"/>
              <a:t>robust</a:t>
            </a:r>
            <a:r>
              <a:rPr lang="fr-FR" dirty="0" smtClean="0"/>
              <a:t> setting</a:t>
            </a:r>
          </a:p>
          <a:p>
            <a:r>
              <a:rPr lang="fr-FR" dirty="0" smtClean="0"/>
              <a:t>One </a:t>
            </a:r>
            <a:r>
              <a:rPr lang="fr-FR" dirty="0" err="1" smtClean="0"/>
              <a:t>empirical</a:t>
            </a:r>
            <a:r>
              <a:rPr lang="fr-FR" dirty="0" smtClean="0"/>
              <a:t> </a:t>
            </a:r>
            <a:r>
              <a:rPr lang="fr-FR" dirty="0" err="1" smtClean="0"/>
              <a:t>analysis</a:t>
            </a:r>
            <a:r>
              <a:rPr lang="fr-FR" dirty="0" smtClean="0"/>
              <a:t> by Beckman (2022) </a:t>
            </a:r>
            <a:r>
              <a:rPr lang="fr-FR" dirty="0" err="1" smtClean="0"/>
              <a:t>with</a:t>
            </a:r>
            <a:r>
              <a:rPr lang="fr-FR" dirty="0" smtClean="0"/>
              <a:t> GTAP</a:t>
            </a:r>
            <a:endParaRPr lang="fr-FR" dirty="0"/>
          </a:p>
          <a:p>
            <a:endParaRPr lang="fr-FR" dirty="0" smtClean="0"/>
          </a:p>
          <a:p>
            <a:pPr lvl="1"/>
            <a:endParaRPr lang="fr-FR" dirty="0"/>
          </a:p>
          <a:p>
            <a:endParaRPr lang="fr-FR" dirty="0"/>
          </a:p>
        </p:txBody>
      </p:sp>
    </p:spTree>
    <p:extLst>
      <p:ext uri="{BB962C8B-B14F-4D97-AF65-F5344CB8AC3E}">
        <p14:creationId xmlns:p14="http://schemas.microsoft.com/office/powerpoint/2010/main" val="3073874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72095" y="523831"/>
            <a:ext cx="9833940" cy="5802154"/>
          </a:xfrm>
          <a:prstGeom prst="rect">
            <a:avLst/>
          </a:prstGeom>
        </p:spPr>
      </p:pic>
    </p:spTree>
    <p:extLst>
      <p:ext uri="{BB962C8B-B14F-4D97-AF65-F5344CB8AC3E}">
        <p14:creationId xmlns:p14="http://schemas.microsoft.com/office/powerpoint/2010/main" val="418809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dirty="0" err="1" smtClean="0"/>
              <a:t>Review</a:t>
            </a:r>
            <a:r>
              <a:rPr lang="fr-FR" dirty="0" smtClean="0"/>
              <a:t> of the </a:t>
            </a:r>
            <a:r>
              <a:rPr lang="fr-FR" dirty="0" err="1" smtClean="0"/>
              <a:t>economic</a:t>
            </a:r>
            <a:r>
              <a:rPr lang="fr-FR" dirty="0" smtClean="0"/>
              <a:t> </a:t>
            </a:r>
            <a:r>
              <a:rPr lang="fr-FR" dirty="0" err="1" smtClean="0"/>
              <a:t>literature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Beckman et al. (2020). </a:t>
            </a:r>
            <a:r>
              <a:rPr lang="fr-FR" dirty="0" err="1" smtClean="0"/>
              <a:t>Economic</a:t>
            </a:r>
            <a:r>
              <a:rPr lang="fr-FR" dirty="0" smtClean="0"/>
              <a:t> and Food Security Impacts of Agricultural Input </a:t>
            </a:r>
            <a:r>
              <a:rPr lang="fr-FR" dirty="0" err="1" smtClean="0"/>
              <a:t>Reduction</a:t>
            </a:r>
            <a:r>
              <a:rPr lang="fr-FR" dirty="0" smtClean="0"/>
              <a:t> Under the </a:t>
            </a:r>
            <a:r>
              <a:rPr lang="fr-FR" dirty="0" err="1" smtClean="0"/>
              <a:t>European</a:t>
            </a:r>
            <a:r>
              <a:rPr lang="fr-FR" dirty="0" smtClean="0"/>
              <a:t> Union Green </a:t>
            </a:r>
            <a:r>
              <a:rPr lang="fr-FR" dirty="0" err="1" smtClean="0"/>
              <a:t>Deal’s</a:t>
            </a:r>
            <a:r>
              <a:rPr lang="fr-FR" dirty="0" smtClean="0"/>
              <a:t> Farm to Fork and </a:t>
            </a:r>
            <a:r>
              <a:rPr lang="fr-FR" dirty="0" err="1" smtClean="0"/>
              <a:t>Biodiversity</a:t>
            </a:r>
            <a:r>
              <a:rPr lang="fr-FR" dirty="0" smtClean="0"/>
              <a:t> </a:t>
            </a:r>
            <a:r>
              <a:rPr lang="fr-FR" dirty="0" err="1" smtClean="0"/>
              <a:t>strategies</a:t>
            </a:r>
            <a:r>
              <a:rPr lang="fr-FR" dirty="0" smtClean="0"/>
              <a:t>. ERS </a:t>
            </a:r>
            <a:r>
              <a:rPr lang="fr-FR" dirty="0" err="1" smtClean="0"/>
              <a:t>Brief</a:t>
            </a:r>
            <a:r>
              <a:rPr lang="fr-FR" dirty="0" smtClean="0"/>
              <a:t> </a:t>
            </a:r>
            <a:r>
              <a:rPr lang="fr-FR" dirty="0" err="1" smtClean="0"/>
              <a:t>Number</a:t>
            </a:r>
            <a:r>
              <a:rPr lang="fr-FR" dirty="0" smtClean="0"/>
              <a:t> 30 </a:t>
            </a:r>
          </a:p>
          <a:p>
            <a:pPr lvl="1"/>
            <a:r>
              <a:rPr lang="fr-FR" dirty="0" smtClean="0"/>
              <a:t>The </a:t>
            </a:r>
            <a:r>
              <a:rPr lang="fr-FR" dirty="0" err="1" smtClean="0"/>
              <a:t>authors</a:t>
            </a:r>
            <a:r>
              <a:rPr lang="fr-FR" dirty="0" smtClean="0"/>
              <a:t> use the GTAP model and </a:t>
            </a:r>
            <a:r>
              <a:rPr lang="fr-FR" dirty="0" err="1" smtClean="0"/>
              <a:t>allow</a:t>
            </a:r>
            <a:r>
              <a:rPr lang="fr-FR" dirty="0" smtClean="0"/>
              <a:t> non EU countries to </a:t>
            </a:r>
            <a:r>
              <a:rPr lang="fr-FR" dirty="0" err="1" smtClean="0"/>
              <a:t>implement</a:t>
            </a:r>
            <a:r>
              <a:rPr lang="fr-FR" dirty="0" smtClean="0"/>
              <a:t> </a:t>
            </a:r>
            <a:r>
              <a:rPr lang="fr-FR" dirty="0" err="1" smtClean="0"/>
              <a:t>similar</a:t>
            </a:r>
            <a:r>
              <a:rPr lang="fr-FR" dirty="0" smtClean="0"/>
              <a:t> </a:t>
            </a:r>
            <a:r>
              <a:rPr lang="fr-FR" dirty="0" err="1" smtClean="0"/>
              <a:t>measures</a:t>
            </a:r>
            <a:r>
              <a:rPr lang="fr-FR" dirty="0" smtClean="0"/>
              <a:t>, </a:t>
            </a:r>
            <a:r>
              <a:rPr lang="fr-FR" dirty="0" err="1" smtClean="0"/>
              <a:t>with</a:t>
            </a:r>
            <a:r>
              <a:rPr lang="fr-FR" dirty="0" smtClean="0"/>
              <a:t> </a:t>
            </a:r>
            <a:r>
              <a:rPr lang="fr-FR" dirty="0" err="1" smtClean="0"/>
              <a:t>emphasis</a:t>
            </a:r>
            <a:r>
              <a:rPr lang="fr-FR" dirty="0" smtClean="0"/>
              <a:t> put on the </a:t>
            </a:r>
            <a:r>
              <a:rPr lang="fr-FR" dirty="0" err="1" smtClean="0"/>
              <a:t>increased</a:t>
            </a:r>
            <a:r>
              <a:rPr lang="fr-FR" dirty="0" smtClean="0"/>
              <a:t> </a:t>
            </a:r>
            <a:r>
              <a:rPr lang="fr-FR" dirty="0" err="1" smtClean="0"/>
              <a:t>number</a:t>
            </a:r>
            <a:r>
              <a:rPr lang="fr-FR" dirty="0" smtClean="0"/>
              <a:t> of </a:t>
            </a:r>
            <a:r>
              <a:rPr lang="fr-FR" dirty="0" err="1" smtClean="0"/>
              <a:t>food</a:t>
            </a:r>
            <a:r>
              <a:rPr lang="fr-FR" dirty="0" smtClean="0"/>
              <a:t> </a:t>
            </a:r>
            <a:r>
              <a:rPr lang="fr-FR" dirty="0" err="1" smtClean="0"/>
              <a:t>insecure</a:t>
            </a:r>
            <a:r>
              <a:rPr lang="fr-FR" dirty="0" smtClean="0"/>
              <a:t> people. As </a:t>
            </a:r>
            <a:r>
              <a:rPr lang="fr-FR" dirty="0" err="1" smtClean="0"/>
              <a:t>expected</a:t>
            </a:r>
            <a:r>
              <a:rPr lang="fr-FR" dirty="0" smtClean="0"/>
              <a:t>, no </a:t>
            </a:r>
            <a:r>
              <a:rPr lang="fr-FR" dirty="0" err="1" smtClean="0"/>
              <a:t>burden</a:t>
            </a:r>
            <a:r>
              <a:rPr lang="fr-FR" dirty="0" smtClean="0"/>
              <a:t> on EU </a:t>
            </a:r>
            <a:r>
              <a:rPr lang="fr-FR" dirty="0" err="1" smtClean="0"/>
              <a:t>farmers</a:t>
            </a:r>
            <a:r>
              <a:rPr lang="fr-FR" dirty="0" smtClean="0"/>
              <a:t> in </a:t>
            </a:r>
            <a:r>
              <a:rPr lang="fr-FR" dirty="0" err="1" smtClean="0"/>
              <a:t>this</a:t>
            </a:r>
            <a:r>
              <a:rPr lang="fr-FR" dirty="0" smtClean="0"/>
              <a:t> case. </a:t>
            </a:r>
          </a:p>
          <a:p>
            <a:pPr lvl="1"/>
            <a:r>
              <a:rPr lang="fr-FR" dirty="0" smtClean="0"/>
              <a:t>This </a:t>
            </a:r>
            <a:r>
              <a:rPr lang="fr-FR" dirty="0" err="1" smtClean="0"/>
              <a:t>is</a:t>
            </a:r>
            <a:r>
              <a:rPr lang="fr-FR" dirty="0" smtClean="0"/>
              <a:t> an </a:t>
            </a:r>
            <a:r>
              <a:rPr lang="fr-FR" dirty="0" err="1" smtClean="0"/>
              <a:t>extreme</a:t>
            </a:r>
            <a:r>
              <a:rPr lang="fr-FR" dirty="0" smtClean="0"/>
              <a:t> case of </a:t>
            </a:r>
            <a:r>
              <a:rPr lang="fr-FR" dirty="0" err="1" smtClean="0"/>
              <a:t>mirror</a:t>
            </a:r>
            <a:r>
              <a:rPr lang="fr-FR" dirty="0" smtClean="0"/>
              <a:t> </a:t>
            </a:r>
            <a:r>
              <a:rPr lang="fr-FR" dirty="0" err="1" smtClean="0"/>
              <a:t>measure</a:t>
            </a:r>
            <a:r>
              <a:rPr lang="fr-FR" dirty="0" smtClean="0"/>
              <a:t> </a:t>
            </a:r>
            <a:r>
              <a:rPr lang="fr-FR" dirty="0" err="1" smtClean="0"/>
              <a:t>because</a:t>
            </a:r>
            <a:r>
              <a:rPr lang="fr-FR" dirty="0" smtClean="0"/>
              <a:t> non EU countries are not </a:t>
            </a:r>
            <a:r>
              <a:rPr lang="fr-FR" dirty="0" err="1" smtClean="0"/>
              <a:t>allowed</a:t>
            </a:r>
            <a:r>
              <a:rPr lang="fr-FR" dirty="0" smtClean="0"/>
              <a:t> to </a:t>
            </a:r>
            <a:r>
              <a:rPr lang="fr-FR" dirty="0" err="1" smtClean="0"/>
              <a:t>produce</a:t>
            </a:r>
            <a:r>
              <a:rPr lang="fr-FR" dirty="0"/>
              <a:t> </a:t>
            </a:r>
            <a:r>
              <a:rPr lang="fr-FR" dirty="0" err="1" smtClean="0"/>
              <a:t>according</a:t>
            </a:r>
            <a:r>
              <a:rPr lang="fr-FR" dirty="0" smtClean="0"/>
              <a:t> to EU new standards </a:t>
            </a:r>
            <a:r>
              <a:rPr lang="fr-FR" b="1" u="sng" dirty="0" smtClean="0"/>
              <a:t>AND</a:t>
            </a:r>
            <a:r>
              <a:rPr lang="fr-FR" dirty="0" smtClean="0"/>
              <a:t> </a:t>
            </a:r>
            <a:r>
              <a:rPr lang="fr-FR" dirty="0" err="1" smtClean="0"/>
              <a:t>previous</a:t>
            </a:r>
            <a:r>
              <a:rPr lang="fr-FR" dirty="0" smtClean="0"/>
              <a:t> standards</a:t>
            </a:r>
            <a:endParaRPr lang="fr-FR" dirty="0"/>
          </a:p>
          <a:p>
            <a:r>
              <a:rPr lang="fr-FR" dirty="0" smtClean="0"/>
              <a:t>Beckman et al. (2021). </a:t>
            </a:r>
            <a:r>
              <a:rPr lang="fr-FR" dirty="0" err="1" smtClean="0"/>
              <a:t>Hidden</a:t>
            </a:r>
            <a:r>
              <a:rPr lang="fr-FR" dirty="0" smtClean="0"/>
              <a:t> obstacles to </a:t>
            </a:r>
            <a:r>
              <a:rPr lang="fr-FR" dirty="0" err="1" smtClean="0"/>
              <a:t>trade</a:t>
            </a:r>
            <a:r>
              <a:rPr lang="fr-FR" dirty="0" smtClean="0"/>
              <a:t>: the case of the </a:t>
            </a:r>
            <a:r>
              <a:rPr lang="fr-FR" dirty="0" err="1" smtClean="0"/>
              <a:t>EU’s</a:t>
            </a:r>
            <a:r>
              <a:rPr lang="fr-FR" dirty="0" smtClean="0"/>
              <a:t> Ban on </a:t>
            </a:r>
            <a:r>
              <a:rPr lang="fr-FR" dirty="0" err="1" smtClean="0"/>
              <a:t>beef</a:t>
            </a:r>
            <a:r>
              <a:rPr lang="fr-FR" dirty="0" smtClean="0"/>
              <a:t> hormones. </a:t>
            </a:r>
            <a:r>
              <a:rPr lang="fr-FR" i="1" dirty="0" smtClean="0"/>
              <a:t>Journal of Policy </a:t>
            </a:r>
            <a:r>
              <a:rPr lang="fr-FR" i="1" dirty="0" err="1" smtClean="0"/>
              <a:t>Modeling</a:t>
            </a:r>
            <a:r>
              <a:rPr lang="fr-FR" dirty="0" smtClean="0"/>
              <a:t>, 43: 1332-1343</a:t>
            </a:r>
          </a:p>
          <a:p>
            <a:pPr lvl="1"/>
            <a:r>
              <a:rPr lang="fr-FR" dirty="0" smtClean="0"/>
              <a:t>The </a:t>
            </a:r>
            <a:r>
              <a:rPr lang="fr-FR" dirty="0" err="1" smtClean="0"/>
              <a:t>authors</a:t>
            </a:r>
            <a:r>
              <a:rPr lang="fr-FR" dirty="0" smtClean="0"/>
              <a:t> </a:t>
            </a:r>
            <a:r>
              <a:rPr lang="fr-FR" dirty="0" err="1" smtClean="0"/>
              <a:t>also</a:t>
            </a:r>
            <a:r>
              <a:rPr lang="fr-FR" dirty="0" smtClean="0"/>
              <a:t> use the GTAP model to </a:t>
            </a:r>
            <a:r>
              <a:rPr lang="fr-FR" dirty="0" err="1" smtClean="0"/>
              <a:t>assess</a:t>
            </a:r>
            <a:r>
              <a:rPr lang="fr-FR" dirty="0" smtClean="0"/>
              <a:t> the damage to US </a:t>
            </a:r>
            <a:r>
              <a:rPr lang="fr-FR" dirty="0" err="1" smtClean="0"/>
              <a:t>producers</a:t>
            </a:r>
            <a:r>
              <a:rPr lang="fr-FR" dirty="0" smtClean="0"/>
              <a:t> of the EU NTM on hormone-free </a:t>
            </a:r>
            <a:r>
              <a:rPr lang="fr-FR" dirty="0" err="1" smtClean="0"/>
              <a:t>beef</a:t>
            </a:r>
            <a:endParaRPr lang="fr-FR" dirty="0" smtClean="0"/>
          </a:p>
          <a:p>
            <a:pPr lvl="1"/>
            <a:r>
              <a:rPr lang="fr-FR" dirty="0" err="1" smtClean="0"/>
              <a:t>They</a:t>
            </a:r>
            <a:r>
              <a:rPr lang="fr-FR" dirty="0" smtClean="0"/>
              <a:t> </a:t>
            </a:r>
            <a:r>
              <a:rPr lang="fr-FR" dirty="0" err="1" smtClean="0"/>
              <a:t>also</a:t>
            </a:r>
            <a:r>
              <a:rPr lang="fr-FR" dirty="0" smtClean="0"/>
              <a:t> ignore </a:t>
            </a:r>
            <a:r>
              <a:rPr lang="fr-FR" dirty="0" err="1" smtClean="0"/>
              <a:t>that</a:t>
            </a:r>
            <a:r>
              <a:rPr lang="fr-FR" dirty="0" smtClean="0"/>
              <a:t> </a:t>
            </a:r>
            <a:r>
              <a:rPr lang="fr-FR" dirty="0" err="1" smtClean="0"/>
              <a:t>some</a:t>
            </a:r>
            <a:r>
              <a:rPr lang="fr-FR" dirty="0" smtClean="0"/>
              <a:t> US </a:t>
            </a:r>
            <a:r>
              <a:rPr lang="fr-FR" dirty="0" err="1" smtClean="0"/>
              <a:t>consumers</a:t>
            </a:r>
            <a:r>
              <a:rPr lang="fr-FR" dirty="0" smtClean="0"/>
              <a:t> value </a:t>
            </a:r>
            <a:r>
              <a:rPr lang="fr-FR" dirty="0" err="1" smtClean="0"/>
              <a:t>naturally</a:t>
            </a:r>
            <a:r>
              <a:rPr lang="fr-FR" dirty="0" err="1"/>
              <a:t>-</a:t>
            </a:r>
            <a:r>
              <a:rPr lang="fr-FR" dirty="0" err="1" smtClean="0"/>
              <a:t>raised</a:t>
            </a:r>
            <a:r>
              <a:rPr lang="fr-FR" dirty="0" smtClean="0"/>
              <a:t> </a:t>
            </a:r>
            <a:r>
              <a:rPr lang="fr-FR" dirty="0" err="1" smtClean="0"/>
              <a:t>beef</a:t>
            </a:r>
            <a:r>
              <a:rPr lang="fr-FR" dirty="0" smtClean="0"/>
              <a:t>. </a:t>
            </a:r>
            <a:endParaRPr lang="fr-FR" dirty="0"/>
          </a:p>
        </p:txBody>
      </p:sp>
    </p:spTree>
    <p:extLst>
      <p:ext uri="{BB962C8B-B14F-4D97-AF65-F5344CB8AC3E}">
        <p14:creationId xmlns:p14="http://schemas.microsoft.com/office/powerpoint/2010/main" val="136899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Review</a:t>
            </a:r>
            <a:r>
              <a:rPr lang="fr-FR" dirty="0" smtClean="0"/>
              <a:t> of the </a:t>
            </a:r>
            <a:r>
              <a:rPr lang="fr-FR" dirty="0" err="1" smtClean="0"/>
              <a:t>economic</a:t>
            </a:r>
            <a:r>
              <a:rPr lang="fr-FR" dirty="0" smtClean="0"/>
              <a:t> </a:t>
            </a:r>
            <a:r>
              <a:rPr lang="fr-FR" dirty="0" err="1" smtClean="0"/>
              <a:t>literature</a:t>
            </a:r>
            <a:endParaRPr lang="fr-FR" dirty="0"/>
          </a:p>
        </p:txBody>
      </p:sp>
      <p:sp>
        <p:nvSpPr>
          <p:cNvPr id="3" name="Espace réservé du contenu 2"/>
          <p:cNvSpPr>
            <a:spLocks noGrp="1"/>
          </p:cNvSpPr>
          <p:nvPr>
            <p:ph idx="1"/>
          </p:nvPr>
        </p:nvSpPr>
        <p:spPr/>
        <p:txBody>
          <a:bodyPr/>
          <a:lstStyle/>
          <a:p>
            <a:r>
              <a:rPr lang="en-US" dirty="0"/>
              <a:t>Beckman J., Ivanic M., Jelliffe J., </a:t>
            </a:r>
            <a:r>
              <a:rPr lang="en-US" dirty="0" err="1"/>
              <a:t>Arita</a:t>
            </a:r>
            <a:r>
              <a:rPr lang="en-US" dirty="0"/>
              <a:t> S. (2022). Adopt or not adopt? Mirror clauses and the European Green Deal. Forthcoming in </a:t>
            </a:r>
            <a:r>
              <a:rPr lang="en-US" i="1" dirty="0"/>
              <a:t>Applied Economic Perspectives and Policy</a:t>
            </a:r>
            <a:endParaRPr lang="fr-FR" dirty="0"/>
          </a:p>
          <a:p>
            <a:pPr lvl="1"/>
            <a:r>
              <a:rPr lang="fr-FR" dirty="0"/>
              <a:t>The </a:t>
            </a:r>
            <a:r>
              <a:rPr lang="fr-FR" dirty="0" err="1"/>
              <a:t>authors</a:t>
            </a:r>
            <a:r>
              <a:rPr lang="fr-FR" dirty="0"/>
              <a:t> </a:t>
            </a:r>
            <a:r>
              <a:rPr lang="fr-FR" dirty="0" err="1" smtClean="0"/>
              <a:t>again</a:t>
            </a:r>
            <a:r>
              <a:rPr lang="fr-FR" dirty="0" smtClean="0"/>
              <a:t> </a:t>
            </a:r>
            <a:r>
              <a:rPr lang="fr-FR" dirty="0"/>
              <a:t>use the GTAP model to </a:t>
            </a:r>
            <a:r>
              <a:rPr lang="fr-FR" dirty="0" err="1"/>
              <a:t>assess</a:t>
            </a:r>
            <a:r>
              <a:rPr lang="fr-FR" dirty="0"/>
              <a:t> </a:t>
            </a:r>
            <a:r>
              <a:rPr lang="fr-FR" dirty="0" err="1" smtClean="0"/>
              <a:t>which</a:t>
            </a:r>
            <a:r>
              <a:rPr lang="fr-FR" dirty="0" smtClean="0"/>
              <a:t> countries </a:t>
            </a:r>
            <a:r>
              <a:rPr lang="fr-FR" dirty="0" err="1" smtClean="0"/>
              <a:t>may</a:t>
            </a:r>
            <a:r>
              <a:rPr lang="fr-FR" dirty="0" smtClean="0"/>
              <a:t> </a:t>
            </a:r>
            <a:r>
              <a:rPr lang="fr-FR" dirty="0" err="1" smtClean="0"/>
              <a:t>adopt</a:t>
            </a:r>
            <a:r>
              <a:rPr lang="fr-FR" dirty="0" smtClean="0"/>
              <a:t> the Green Deal </a:t>
            </a:r>
            <a:r>
              <a:rPr lang="fr-FR" dirty="0" err="1" smtClean="0"/>
              <a:t>measures</a:t>
            </a:r>
            <a:endParaRPr lang="fr-FR" dirty="0" smtClean="0"/>
          </a:p>
          <a:p>
            <a:pPr lvl="1"/>
            <a:r>
              <a:rPr lang="fr-FR" dirty="0" err="1" smtClean="0"/>
              <a:t>They</a:t>
            </a:r>
            <a:r>
              <a:rPr lang="fr-FR" dirty="0" smtClean="0"/>
              <a:t> use EV as the </a:t>
            </a:r>
            <a:r>
              <a:rPr lang="fr-FR" dirty="0" err="1" smtClean="0"/>
              <a:t>decision</a:t>
            </a:r>
            <a:r>
              <a:rPr lang="fr-FR" dirty="0" smtClean="0"/>
              <a:t> </a:t>
            </a:r>
            <a:r>
              <a:rPr lang="fr-FR" dirty="0" err="1" smtClean="0"/>
              <a:t>criteria</a:t>
            </a:r>
            <a:r>
              <a:rPr lang="fr-FR" dirty="0" smtClean="0"/>
              <a:t> and compare the </a:t>
            </a:r>
            <a:r>
              <a:rPr lang="fr-FR" dirty="0" err="1" smtClean="0"/>
              <a:t>effect</a:t>
            </a:r>
            <a:r>
              <a:rPr lang="fr-FR" dirty="0" smtClean="0"/>
              <a:t> of input taxes vs an </a:t>
            </a:r>
            <a:r>
              <a:rPr lang="fr-FR" dirty="0" err="1" smtClean="0"/>
              <a:t>increase</a:t>
            </a:r>
            <a:r>
              <a:rPr lang="fr-FR" dirty="0" smtClean="0"/>
              <a:t> by 50% of import </a:t>
            </a:r>
            <a:r>
              <a:rPr lang="fr-FR" dirty="0" err="1" smtClean="0"/>
              <a:t>tariffs</a:t>
            </a:r>
            <a:r>
              <a:rPr lang="fr-FR" dirty="0" smtClean="0"/>
              <a:t> by the EU</a:t>
            </a:r>
            <a:endParaRPr lang="fr-FR" dirty="0"/>
          </a:p>
          <a:p>
            <a:pPr lvl="1"/>
            <a:r>
              <a:rPr lang="fr-FR" dirty="0" smtClean="0"/>
              <a:t>But a </a:t>
            </a:r>
            <a:r>
              <a:rPr lang="fr-FR" dirty="0" err="1" smtClean="0"/>
              <a:t>mirror</a:t>
            </a:r>
            <a:r>
              <a:rPr lang="fr-FR" dirty="0" smtClean="0"/>
              <a:t> clause </a:t>
            </a:r>
            <a:r>
              <a:rPr lang="fr-FR" dirty="0" err="1" smtClean="0"/>
              <a:t>can</a:t>
            </a:r>
            <a:r>
              <a:rPr lang="fr-FR" dirty="0" smtClean="0"/>
              <a:t> </a:t>
            </a:r>
            <a:r>
              <a:rPr lang="fr-FR" dirty="0" err="1" smtClean="0"/>
              <a:t>be</a:t>
            </a:r>
            <a:r>
              <a:rPr lang="fr-FR" dirty="0" smtClean="0"/>
              <a:t> </a:t>
            </a:r>
            <a:r>
              <a:rPr lang="fr-FR" dirty="0" err="1" smtClean="0"/>
              <a:t>implement</a:t>
            </a:r>
            <a:r>
              <a:rPr lang="fr-FR" dirty="0" smtClean="0"/>
              <a:t> if </a:t>
            </a:r>
            <a:r>
              <a:rPr lang="fr-FR" dirty="0" err="1" smtClean="0"/>
              <a:t>this</a:t>
            </a:r>
            <a:r>
              <a:rPr lang="fr-FR" dirty="0" smtClean="0"/>
              <a:t> </a:t>
            </a:r>
            <a:r>
              <a:rPr lang="fr-FR" dirty="0" err="1" smtClean="0"/>
              <a:t>is</a:t>
            </a:r>
            <a:r>
              <a:rPr lang="fr-FR" dirty="0" smtClean="0"/>
              <a:t> about production standards, not a </a:t>
            </a:r>
            <a:r>
              <a:rPr lang="fr-FR" dirty="0" err="1" smtClean="0"/>
              <a:t>tax</a:t>
            </a:r>
            <a:r>
              <a:rPr lang="fr-FR" dirty="0" smtClean="0"/>
              <a:t> </a:t>
            </a:r>
            <a:r>
              <a:rPr lang="fr-FR" dirty="0" err="1" smtClean="0"/>
              <a:t>policy</a:t>
            </a:r>
            <a:endParaRPr lang="fr-FR" dirty="0"/>
          </a:p>
        </p:txBody>
      </p:sp>
    </p:spTree>
    <p:extLst>
      <p:ext uri="{BB962C8B-B14F-4D97-AF65-F5344CB8AC3E}">
        <p14:creationId xmlns:p14="http://schemas.microsoft.com/office/powerpoint/2010/main" val="13358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Our Contributions</a:t>
            </a:r>
            <a:endParaRPr lang="fr-FR" dirty="0"/>
          </a:p>
        </p:txBody>
      </p:sp>
      <p:sp>
        <p:nvSpPr>
          <p:cNvPr id="3" name="Espace réservé du contenu 2"/>
          <p:cNvSpPr>
            <a:spLocks noGrp="1"/>
          </p:cNvSpPr>
          <p:nvPr>
            <p:ph idx="1"/>
          </p:nvPr>
        </p:nvSpPr>
        <p:spPr/>
        <p:txBody>
          <a:bodyPr>
            <a:normAutofit/>
          </a:bodyPr>
          <a:lstStyle/>
          <a:p>
            <a:r>
              <a:rPr lang="fr-FR" dirty="0" smtClean="0"/>
              <a:t>Quantitative </a:t>
            </a:r>
            <a:r>
              <a:rPr lang="fr-FR" dirty="0" err="1" smtClean="0"/>
              <a:t>economic</a:t>
            </a:r>
            <a:r>
              <a:rPr lang="fr-FR" dirty="0" smtClean="0"/>
              <a:t> </a:t>
            </a:r>
            <a:r>
              <a:rPr lang="fr-FR" dirty="0" err="1" smtClean="0"/>
              <a:t>analysis</a:t>
            </a:r>
            <a:r>
              <a:rPr lang="fr-FR" dirty="0" smtClean="0"/>
              <a:t> of </a:t>
            </a:r>
            <a:r>
              <a:rPr lang="fr-FR" dirty="0" err="1" smtClean="0"/>
              <a:t>mirror</a:t>
            </a:r>
            <a:r>
              <a:rPr lang="fr-FR" dirty="0" smtClean="0"/>
              <a:t> clauses in the </a:t>
            </a:r>
            <a:r>
              <a:rPr lang="fr-FR" dirty="0" err="1" smtClean="0"/>
              <a:t>context</a:t>
            </a:r>
            <a:r>
              <a:rPr lang="fr-FR" dirty="0" smtClean="0"/>
              <a:t> of the Green Deal: </a:t>
            </a:r>
          </a:p>
          <a:p>
            <a:pPr lvl="1"/>
            <a:r>
              <a:rPr lang="fr-FR" dirty="0" err="1" smtClean="0"/>
              <a:t>Market</a:t>
            </a:r>
            <a:r>
              <a:rPr lang="fr-FR" dirty="0" smtClean="0"/>
              <a:t> </a:t>
            </a:r>
            <a:r>
              <a:rPr lang="fr-FR" dirty="0" err="1" smtClean="0"/>
              <a:t>outcomes</a:t>
            </a:r>
            <a:r>
              <a:rPr lang="fr-FR" dirty="0" smtClean="0"/>
              <a:t> (</a:t>
            </a:r>
            <a:r>
              <a:rPr lang="fr-FR" dirty="0" err="1" smtClean="0"/>
              <a:t>price</a:t>
            </a:r>
            <a:r>
              <a:rPr lang="fr-FR" dirty="0" smtClean="0"/>
              <a:t>, production, </a:t>
            </a:r>
            <a:r>
              <a:rPr lang="fr-FR" dirty="0" err="1" smtClean="0"/>
              <a:t>consumption</a:t>
            </a:r>
            <a:r>
              <a:rPr lang="fr-FR" dirty="0" smtClean="0"/>
              <a:t>, </a:t>
            </a:r>
            <a:r>
              <a:rPr lang="fr-FR" dirty="0" err="1" smtClean="0"/>
              <a:t>trade</a:t>
            </a:r>
            <a:r>
              <a:rPr lang="fr-FR" dirty="0" smtClean="0"/>
              <a:t>)</a:t>
            </a:r>
          </a:p>
          <a:p>
            <a:pPr lvl="1"/>
            <a:r>
              <a:rPr lang="fr-FR" dirty="0" err="1" smtClean="0"/>
              <a:t>Welfare</a:t>
            </a:r>
            <a:r>
              <a:rPr lang="fr-FR" dirty="0" smtClean="0"/>
              <a:t> impacts (</a:t>
            </a:r>
            <a:r>
              <a:rPr lang="fr-FR" dirty="0" err="1" smtClean="0"/>
              <a:t>farm</a:t>
            </a:r>
            <a:r>
              <a:rPr lang="fr-FR" dirty="0" smtClean="0"/>
              <a:t> </a:t>
            </a:r>
            <a:r>
              <a:rPr lang="fr-FR" dirty="0" err="1" smtClean="0"/>
              <a:t>income</a:t>
            </a:r>
            <a:r>
              <a:rPr lang="fr-FR" dirty="0" smtClean="0"/>
              <a:t>, </a:t>
            </a:r>
            <a:r>
              <a:rPr lang="fr-FR" dirty="0" err="1" smtClean="0"/>
              <a:t>chemical</a:t>
            </a:r>
            <a:r>
              <a:rPr lang="fr-FR" dirty="0" smtClean="0"/>
              <a:t> uses, </a:t>
            </a:r>
            <a:r>
              <a:rPr lang="fr-FR" dirty="0" err="1" smtClean="0"/>
              <a:t>food</a:t>
            </a:r>
            <a:r>
              <a:rPr lang="fr-FR" dirty="0" smtClean="0"/>
              <a:t> bills)</a:t>
            </a:r>
          </a:p>
          <a:p>
            <a:r>
              <a:rPr lang="fr-FR" dirty="0" err="1" smtClean="0"/>
              <a:t>Development</a:t>
            </a:r>
            <a:r>
              <a:rPr lang="fr-FR" dirty="0" smtClean="0"/>
              <a:t> of an original CGE </a:t>
            </a:r>
            <a:r>
              <a:rPr lang="fr-FR" dirty="0" err="1" smtClean="0"/>
              <a:t>framework</a:t>
            </a:r>
            <a:endParaRPr lang="fr-FR" dirty="0" smtClean="0"/>
          </a:p>
          <a:p>
            <a:pPr lvl="1"/>
            <a:r>
              <a:rPr lang="fr-FR" dirty="0" err="1" smtClean="0"/>
              <a:t>Endogenous</a:t>
            </a:r>
            <a:r>
              <a:rPr lang="fr-FR" dirty="0" smtClean="0"/>
              <a:t> </a:t>
            </a:r>
            <a:r>
              <a:rPr lang="fr-FR" dirty="0" err="1" smtClean="0"/>
              <a:t>number</a:t>
            </a:r>
            <a:r>
              <a:rPr lang="fr-FR" dirty="0" smtClean="0"/>
              <a:t> of latent vs active technologies and </a:t>
            </a:r>
            <a:r>
              <a:rPr lang="fr-FR" dirty="0" err="1" smtClean="0"/>
              <a:t>markets</a:t>
            </a:r>
            <a:endParaRPr lang="fr-FR" dirty="0"/>
          </a:p>
          <a:p>
            <a:pPr lvl="1"/>
            <a:r>
              <a:rPr lang="fr-FR" dirty="0" smtClean="0"/>
              <a:t>Virtual </a:t>
            </a:r>
            <a:r>
              <a:rPr lang="fr-FR" dirty="0" err="1" smtClean="0"/>
              <a:t>prices</a:t>
            </a:r>
            <a:r>
              <a:rPr lang="fr-FR" dirty="0" smtClean="0"/>
              <a:t> and flexible </a:t>
            </a:r>
            <a:r>
              <a:rPr lang="fr-FR" dirty="0" err="1" smtClean="0"/>
              <a:t>functional</a:t>
            </a:r>
            <a:r>
              <a:rPr lang="fr-FR" dirty="0" smtClean="0"/>
              <a:t> </a:t>
            </a:r>
            <a:r>
              <a:rPr lang="fr-FR" dirty="0" err="1" smtClean="0"/>
              <a:t>forms</a:t>
            </a:r>
            <a:endParaRPr lang="fr-FR" dirty="0" smtClean="0"/>
          </a:p>
          <a:p>
            <a:r>
              <a:rPr lang="fr-FR" dirty="0" smtClean="0"/>
              <a:t>Application to the </a:t>
            </a:r>
            <a:r>
              <a:rPr lang="fr-FR" dirty="0" err="1" smtClean="0"/>
              <a:t>vegetable</a:t>
            </a:r>
            <a:r>
              <a:rPr lang="fr-FR" dirty="0" smtClean="0"/>
              <a:t> and fruits </a:t>
            </a:r>
            <a:r>
              <a:rPr lang="fr-FR" dirty="0" err="1" smtClean="0"/>
              <a:t>sectors</a:t>
            </a:r>
            <a:r>
              <a:rPr lang="fr-FR" dirty="0" smtClean="0"/>
              <a:t> (</a:t>
            </a:r>
            <a:r>
              <a:rPr lang="fr-FR" dirty="0" err="1" smtClean="0"/>
              <a:t>v&amp;f</a:t>
            </a:r>
            <a:r>
              <a:rPr lang="fr-FR" dirty="0" smtClean="0"/>
              <a:t>)</a:t>
            </a:r>
          </a:p>
          <a:p>
            <a:pPr lvl="1"/>
            <a:r>
              <a:rPr lang="fr-FR" dirty="0" smtClean="0"/>
              <a:t>Intensive discussion on Maximum </a:t>
            </a:r>
            <a:r>
              <a:rPr lang="fr-FR" dirty="0" err="1" smtClean="0"/>
              <a:t>Residue</a:t>
            </a:r>
            <a:r>
              <a:rPr lang="fr-FR" dirty="0" smtClean="0"/>
              <a:t> </a:t>
            </a:r>
            <a:r>
              <a:rPr lang="fr-FR" dirty="0" err="1" smtClean="0"/>
              <a:t>Limits</a:t>
            </a:r>
            <a:r>
              <a:rPr lang="fr-FR" dirty="0" smtClean="0"/>
              <a:t>/Import </a:t>
            </a:r>
            <a:r>
              <a:rPr lang="fr-FR" dirty="0" err="1" smtClean="0"/>
              <a:t>Tolerance</a:t>
            </a:r>
            <a:endParaRPr lang="fr-FR" dirty="0" smtClean="0"/>
          </a:p>
          <a:p>
            <a:pPr lvl="1"/>
            <a:r>
              <a:rPr lang="fr-FR" dirty="0" smtClean="0"/>
              <a:t>Tentative calibration </a:t>
            </a:r>
            <a:r>
              <a:rPr lang="fr-FR" dirty="0" err="1" smtClean="0"/>
              <a:t>using</a:t>
            </a:r>
            <a:r>
              <a:rPr lang="fr-FR" dirty="0" smtClean="0"/>
              <a:t> the </a:t>
            </a:r>
            <a:r>
              <a:rPr lang="fr-FR" dirty="0" err="1" smtClean="0"/>
              <a:t>growing</a:t>
            </a:r>
            <a:r>
              <a:rPr lang="fr-FR" dirty="0" smtClean="0"/>
              <a:t> </a:t>
            </a:r>
            <a:r>
              <a:rPr lang="fr-FR" dirty="0" err="1" smtClean="0"/>
              <a:t>literature</a:t>
            </a:r>
            <a:r>
              <a:rPr lang="fr-FR" dirty="0" smtClean="0"/>
              <a:t> on glyphosate ban</a:t>
            </a:r>
            <a:endParaRPr lang="fr-FR" dirty="0"/>
          </a:p>
        </p:txBody>
      </p:sp>
    </p:spTree>
    <p:extLst>
      <p:ext uri="{BB962C8B-B14F-4D97-AF65-F5344CB8AC3E}">
        <p14:creationId xmlns:p14="http://schemas.microsoft.com/office/powerpoint/2010/main" val="7099798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3748</TotalTime>
  <Words>3367</Words>
  <Application>Microsoft Office PowerPoint</Application>
  <PresentationFormat>Grand écran</PresentationFormat>
  <Paragraphs>567</Paragraphs>
  <Slides>34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34</vt:i4>
      </vt:variant>
    </vt:vector>
  </HeadingPairs>
  <TitlesOfParts>
    <vt:vector size="40" baseType="lpstr">
      <vt:lpstr>Arial</vt:lpstr>
      <vt:lpstr>Calibri</vt:lpstr>
      <vt:lpstr>Calibri Light</vt:lpstr>
      <vt:lpstr>Cambria Math</vt:lpstr>
      <vt:lpstr>Times New Roman</vt:lpstr>
      <vt:lpstr>Thème Office</vt:lpstr>
      <vt:lpstr>Adding mirror clauses within the European Green Deal: Hype or hope? </vt:lpstr>
      <vt:lpstr>1. Context</vt:lpstr>
      <vt:lpstr>1. Context</vt:lpstr>
      <vt:lpstr>1. Context</vt:lpstr>
      <vt:lpstr>2. Review of the economic literature</vt:lpstr>
      <vt:lpstr>Présentation PowerPoint</vt:lpstr>
      <vt:lpstr>2. Review of the economic literature</vt:lpstr>
      <vt:lpstr>Review of the economic literature</vt:lpstr>
      <vt:lpstr>Our Contributions</vt:lpstr>
      <vt:lpstr>3. Methodology</vt:lpstr>
      <vt:lpstr>3. Farm supply modelling</vt:lpstr>
      <vt:lpstr>3. Farm supply modelling</vt:lpstr>
      <vt:lpstr>3. Calibration of the supply side</vt:lpstr>
      <vt:lpstr>Présentation PowerPoint</vt:lpstr>
      <vt:lpstr>4. Calibration of the supply side</vt:lpstr>
      <vt:lpstr>Présentation PowerPoint</vt:lpstr>
      <vt:lpstr>4. Final demand and trade modelling</vt:lpstr>
      <vt:lpstr>4. Calibration of the trade side</vt:lpstr>
      <vt:lpstr>4. Calibration of the final demand</vt:lpstr>
      <vt:lpstr>4. Simulation of the EU conv v&amp;f demand function (% of initial consumption)</vt:lpstr>
      <vt:lpstr>4. Simulation of the EU gly-free v&amp;f demand function (% of initial consumption of conv v&amp;f)</vt:lpstr>
      <vt:lpstr>5. Scenarios</vt:lpstr>
      <vt:lpstr>Présentation PowerPoint</vt:lpstr>
      <vt:lpstr>Présentation PowerPoint</vt:lpstr>
      <vt:lpstr>Présentation PowerPoint</vt:lpstr>
      <vt:lpstr>Présentation PowerPoint</vt:lpstr>
      <vt:lpstr>5. Discussion</vt:lpstr>
      <vt:lpstr>Présentation PowerPoint</vt:lpstr>
      <vt:lpstr>Présentation PowerPoint</vt:lpstr>
      <vt:lpstr>Présentation PowerPoint</vt:lpstr>
      <vt:lpstr>Présentation PowerPoint</vt:lpstr>
      <vt:lpstr>6. Concluding comments</vt:lpstr>
      <vt:lpstr>WP2 Emerging trade flows Why do we trade and by how much? </vt:lpstr>
      <vt:lpstr>Présentation PowerPoint</vt:lpstr>
    </vt:vector>
  </TitlesOfParts>
  <Company>INRA - RENNES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mirror clauses within the European Green Deal: Hype or hope?</dc:title>
  <dc:creator>Alexandre Gohin</dc:creator>
  <cp:lastModifiedBy>Alexandre Gohin</cp:lastModifiedBy>
  <cp:revision>105</cp:revision>
  <dcterms:created xsi:type="dcterms:W3CDTF">2022-06-14T11:37:38Z</dcterms:created>
  <dcterms:modified xsi:type="dcterms:W3CDTF">2022-12-14T07:39:09Z</dcterms:modified>
</cp:coreProperties>
</file>