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287" r:id="rId3"/>
    <p:sldId id="296" r:id="rId4"/>
    <p:sldId id="298" r:id="rId5"/>
    <p:sldId id="299" r:id="rId6"/>
    <p:sldId id="300" r:id="rId7"/>
    <p:sldId id="261" r:id="rId8"/>
    <p:sldId id="301" r:id="rId9"/>
    <p:sldId id="286" r:id="rId10"/>
    <p:sldId id="303" r:id="rId11"/>
    <p:sldId id="305" r:id="rId12"/>
    <p:sldId id="307" r:id="rId13"/>
    <p:sldId id="308" r:id="rId14"/>
    <p:sldId id="294" r:id="rId15"/>
    <p:sldId id="306" r:id="rId16"/>
    <p:sldId id="309" r:id="rId17"/>
    <p:sldId id="310" r:id="rId18"/>
    <p:sldId id="311" r:id="rId19"/>
    <p:sldId id="283" r:id="rId20"/>
    <p:sldId id="290" r:id="rId21"/>
    <p:sldId id="289" r:id="rId2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4694"/>
    <a:srgbClr val="EDEAE4"/>
    <a:srgbClr val="00FFFF"/>
    <a:srgbClr val="FABDBC"/>
    <a:srgbClr val="F9A7A5"/>
    <a:srgbClr val="5C79BB"/>
    <a:srgbClr val="0099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80846" autoAdjust="0"/>
  </p:normalViewPr>
  <p:slideViewPr>
    <p:cSldViewPr snapToGrid="0" showGuides="1">
      <p:cViewPr varScale="1">
        <p:scale>
          <a:sx n="70" d="100"/>
          <a:sy n="70" d="100"/>
        </p:scale>
        <p:origin x="1704" y="53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160"/>
    </p:cViewPr>
  </p:sorterViewPr>
  <p:notesViewPr>
    <p:cSldViewPr snapToGrid="0">
      <p:cViewPr varScale="1">
        <p:scale>
          <a:sx n="50" d="100"/>
          <a:sy n="50" d="100"/>
        </p:scale>
        <p:origin x="2640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lnSpc>
                <a:spcPct val="150000"/>
              </a:lnSpc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cap="none" dirty="0" err="1" smtClean="0">
                <a:solidFill>
                  <a:schemeClr val="tx1"/>
                </a:solidFill>
              </a:rPr>
              <a:t>Graphe</a:t>
            </a:r>
            <a:r>
              <a:rPr lang="en-US" sz="1200" cap="none" dirty="0" smtClean="0">
                <a:solidFill>
                  <a:schemeClr val="tx1"/>
                </a:solidFill>
              </a:rPr>
              <a:t> </a:t>
            </a:r>
            <a:r>
              <a:rPr lang="en-US" sz="1200" cap="none" dirty="0" err="1" smtClean="0">
                <a:solidFill>
                  <a:schemeClr val="tx1"/>
                </a:solidFill>
              </a:rPr>
              <a:t>taux</a:t>
            </a:r>
            <a:r>
              <a:rPr lang="en-US" sz="1200" cap="none" baseline="0" dirty="0" smtClean="0">
                <a:solidFill>
                  <a:schemeClr val="tx1"/>
                </a:solidFill>
              </a:rPr>
              <a:t> </a:t>
            </a:r>
            <a:r>
              <a:rPr lang="en-US" sz="1200" cap="none" baseline="0" dirty="0" err="1" smtClean="0">
                <a:solidFill>
                  <a:schemeClr val="tx1"/>
                </a:solidFill>
              </a:rPr>
              <a:t>I</a:t>
            </a:r>
            <a:r>
              <a:rPr lang="en-US" sz="1200" cap="none" dirty="0" err="1" smtClean="0">
                <a:solidFill>
                  <a:schemeClr val="tx1"/>
                </a:solidFill>
              </a:rPr>
              <a:t>nsecurité</a:t>
            </a:r>
            <a:r>
              <a:rPr lang="en-US" sz="1200" cap="none" dirty="0" smtClean="0">
                <a:solidFill>
                  <a:schemeClr val="tx1"/>
                </a:solidFill>
              </a:rPr>
              <a:t> &amp; </a:t>
            </a:r>
            <a:r>
              <a:rPr lang="en-US" sz="1200" cap="none" dirty="0" err="1" smtClean="0">
                <a:solidFill>
                  <a:schemeClr val="tx1"/>
                </a:solidFill>
              </a:rPr>
              <a:t>Sécurité</a:t>
            </a:r>
            <a:r>
              <a:rPr lang="en-US" sz="1200" cap="none" dirty="0" smtClean="0">
                <a:solidFill>
                  <a:schemeClr val="tx1"/>
                </a:solidFill>
              </a:rPr>
              <a:t> </a:t>
            </a:r>
            <a:r>
              <a:rPr lang="en-US" sz="1200" cap="none" dirty="0" err="1" smtClean="0">
                <a:solidFill>
                  <a:schemeClr val="tx1"/>
                </a:solidFill>
              </a:rPr>
              <a:t>Alimentaire</a:t>
            </a:r>
            <a:r>
              <a:rPr lang="en-US" sz="1200" cap="none" dirty="0" smtClean="0">
                <a:solidFill>
                  <a:schemeClr val="tx1"/>
                </a:solidFill>
              </a:rPr>
              <a:t> au </a:t>
            </a:r>
            <a:r>
              <a:rPr lang="en-US" sz="1200" cap="none" dirty="0" err="1" smtClean="0">
                <a:solidFill>
                  <a:schemeClr val="tx1"/>
                </a:solidFill>
              </a:rPr>
              <a:t>Bénin</a:t>
            </a:r>
            <a:r>
              <a:rPr lang="en-US" sz="1200" cap="none" dirty="0" smtClean="0">
                <a:solidFill>
                  <a:schemeClr val="tx1"/>
                </a:solidFill>
              </a:rPr>
              <a:t> (AGVSA, 2017)</a:t>
            </a:r>
            <a:endParaRPr lang="en-US" sz="1200" cap="none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2.6127460411921835E-2"/>
          <c:y val="1.18077036433738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lnSpc>
              <a:spcPct val="150000"/>
            </a:lnSpc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E0D5-40B2-BBE8-416303F896FB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E0D5-40B2-BBE8-416303F896FB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2-E0D5-40B2-BBE8-416303F896F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4-E0D5-40B2-BBE8-416303F896FB}"/>
              </c:ext>
            </c:extLst>
          </c:dPt>
          <c:dLbls>
            <c:dLbl>
              <c:idx val="0"/>
              <c:layout>
                <c:manualLayout>
                  <c:x val="0.1079228662095009"/>
                  <c:y val="2.005920940151713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3389789-C019-4731-950E-F4F37977898D}" type="PERCENTAGE">
                      <a:rPr lang="en-US" baseline="0" smtClean="0"/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[POURCENTAGE]</a:t>
                    </a:fld>
                    <a:endParaRPr lang="fr-BE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858130696385672"/>
                      <c:h val="0.142061530985953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0D5-40B2-BBE8-416303F896FB}"/>
                </c:ext>
              </c:extLst>
            </c:dLbl>
            <c:dLbl>
              <c:idx val="1"/>
              <c:layout>
                <c:manualLayout>
                  <c:x val="-0.21130970690665896"/>
                  <c:y val="-0.1092212587012084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44E1DEE-27EF-4527-B420-E1DB860F9CC2}" type="VALUE">
                      <a:rPr lang="en-US" smtClean="0"/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[VALEUR]</a:t>
                    </a:fld>
                    <a:r>
                      <a:rPr lang="en-US" baseline="0" dirty="0"/>
                      <a:t>
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894867231172624"/>
                      <c:h val="0.153869254320271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0D5-40B2-BBE8-416303F896FB}"/>
                </c:ext>
              </c:extLst>
            </c:dLbl>
            <c:dLbl>
              <c:idx val="2"/>
              <c:layout>
                <c:manualLayout>
                  <c:x val="0.11291735774999434"/>
                  <c:y val="2.066348137590428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aseline="0" dirty="0"/>
                      <a:t>
</a:t>
                    </a:r>
                    <a:fld id="{772AE1E0-EB1F-4E33-9D0B-1BD382AC7711}" type="PERCENTAGE">
                      <a:rPr lang="en-US" baseline="0" dirty="0"/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[POURCENTAGE]</a:t>
                    </a:fld>
                    <a:endParaRPr lang="en-US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065090350051892"/>
                      <c:h val="0.2365231798238885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E0D5-40B2-BBE8-416303F896FB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4-E0D5-40B2-BBE8-416303F896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Feuil1!$A$2:$A$5</c:f>
              <c:strCache>
                <c:ptCount val="3"/>
                <c:pt idx="0">
                  <c:v>pop. en insécurité alimentaire</c:v>
                </c:pt>
                <c:pt idx="1">
                  <c:v>pop. Sécurité alimentaire </c:v>
                </c:pt>
                <c:pt idx="2">
                  <c:v>pop. Sécurité alimentaire limite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9.6</c:v>
                </c:pt>
                <c:pt idx="1">
                  <c:v>47.5</c:v>
                </c:pt>
                <c:pt idx="2">
                  <c:v>42.9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D5-40B2-BBE8-416303F896FB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layout>
        <c:manualLayout>
          <c:xMode val="edge"/>
          <c:yMode val="edge"/>
          <c:x val="0.25097643588746271"/>
          <c:y val="1.6088694736019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rgbClr val="FF0000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0.26239183019182133"/>
          <c:y val="0.15235675885525238"/>
          <c:w val="0.70971334826115628"/>
          <c:h val="0.666238778845856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Evolution de la population à Cotonou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709000</a:t>
                    </a:r>
                  </a:p>
                  <a:p>
                    <a:pPr>
                      <a:defRPr sz="1300" b="1"/>
                    </a:pP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654957064793131"/>
                      <c:h val="7.409914281775803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073F-4090-8DB3-5C4BD48B61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Feuil1!$A$2:$A$4</c:f>
              <c:numCache>
                <c:formatCode>General</c:formatCode>
                <c:ptCount val="3"/>
                <c:pt idx="0">
                  <c:v>2002</c:v>
                </c:pt>
                <c:pt idx="1">
                  <c:v>2012</c:v>
                </c:pt>
                <c:pt idx="2">
                  <c:v>2021</c:v>
                </c:pt>
              </c:numCache>
            </c:numRef>
          </c:cat>
          <c:val>
            <c:numRef>
              <c:f>Feuil1!$B$2:$B$4</c:f>
              <c:numCache>
                <c:formatCode>General</c:formatCode>
                <c:ptCount val="3"/>
                <c:pt idx="0">
                  <c:v>665100</c:v>
                </c:pt>
                <c:pt idx="1">
                  <c:v>679012</c:v>
                </c:pt>
                <c:pt idx="2">
                  <c:v>709000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0F-4E1E-A55B-1529FD6F252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6525423"/>
        <c:axId val="206522927"/>
      </c:barChart>
      <c:catAx>
        <c:axId val="206525423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 dirty="0" smtClean="0"/>
              </a:p>
              <a:p>
                <a:pPr>
                  <a:defRPr/>
                </a:pPr>
                <a:r>
                  <a:rPr lang="fr-FR" sz="1100" dirty="0" smtClean="0"/>
                  <a:t>Source: INSAE – Recensements Population Bénin</a:t>
                </a:r>
              </a:p>
              <a:p>
                <a:pPr>
                  <a:defRPr/>
                </a:pPr>
                <a:r>
                  <a:rPr lang="fr-FR" sz="1100" dirty="0" smtClean="0"/>
                  <a:t>2002 – 2012 - 2021</a:t>
                </a:r>
                <a:endParaRPr lang="fr-FR" sz="1100" dirty="0"/>
              </a:p>
            </c:rich>
          </c:tx>
          <c:layout>
            <c:manualLayout>
              <c:xMode val="edge"/>
              <c:yMode val="edge"/>
              <c:x val="0.20794630179424289"/>
              <c:y val="0.8580360086972259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06522927"/>
        <c:crosses val="autoZero"/>
        <c:auto val="1"/>
        <c:lblAlgn val="ctr"/>
        <c:lblOffset val="100"/>
        <c:noMultiLvlLbl val="0"/>
      </c:catAx>
      <c:valAx>
        <c:axId val="2065229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dirty="0" smtClean="0"/>
                  <a:t>Nombre</a:t>
                </a:r>
                <a:r>
                  <a:rPr lang="fr-FR" baseline="0" dirty="0" smtClean="0"/>
                  <a:t> d’Habitants </a:t>
                </a:r>
                <a:endParaRPr lang="fr-FR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065254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C1653-2A4B-4AA8-A3FC-28D257C418E9}" type="datetimeFigureOut">
              <a:rPr lang="fr-FR" smtClean="0"/>
              <a:t>01/02/2023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5C526A-30DA-4436-B6BF-B48E90A0FD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7272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42B9A9-28B9-43CF-AE5E-C824D4BF4D25}" type="datetimeFigureOut">
              <a:rPr lang="fr-FR" smtClean="0"/>
              <a:t>01/02/2023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DEA201-9131-48E4-BE63-7369700801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8335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0" u="sng" dirty="0" smtClean="0">
                <a:solidFill>
                  <a:srgbClr val="FF0000"/>
                </a:solidFill>
              </a:rPr>
              <a:t>Réalisation</a:t>
            </a:r>
            <a:r>
              <a:rPr lang="fr-FR" b="0" u="sng" baseline="0" dirty="0" smtClean="0">
                <a:solidFill>
                  <a:srgbClr val="FF0000"/>
                </a:solidFill>
              </a:rPr>
              <a:t> </a:t>
            </a:r>
            <a:r>
              <a:rPr lang="fr-FR" b="0" u="sng" baseline="0" dirty="0" smtClean="0">
                <a:solidFill>
                  <a:srgbClr val="FF0000"/>
                </a:solidFill>
              </a:rPr>
              <a:t>de </a:t>
            </a:r>
            <a:r>
              <a:rPr lang="fr-FR" b="0" u="sng" baseline="0" dirty="0" smtClean="0">
                <a:solidFill>
                  <a:srgbClr val="FF0000"/>
                </a:solidFill>
              </a:rPr>
              <a:t>l’ODD2:  qui </a:t>
            </a:r>
            <a:r>
              <a:rPr lang="fr-FR" b="0" u="sng" baseline="0" dirty="0" smtClean="0">
                <a:solidFill>
                  <a:srgbClr val="FF0000"/>
                </a:solidFill>
              </a:rPr>
              <a:t>suppose d’activer </a:t>
            </a:r>
            <a:r>
              <a:rPr lang="fr-FR" b="0" u="sng" baseline="0" dirty="0" smtClean="0">
                <a:solidFill>
                  <a:srgbClr val="FF0000"/>
                </a:solidFill>
              </a:rPr>
              <a:t>des actions et politiques </a:t>
            </a:r>
            <a:r>
              <a:rPr lang="fr-FR" b="0" u="sng" baseline="0" dirty="0" smtClean="0">
                <a:solidFill>
                  <a:srgbClr val="FF0000"/>
                </a:solidFill>
              </a:rPr>
              <a:t>pour </a:t>
            </a:r>
            <a:r>
              <a:rPr lang="fr-FR" baseline="0" dirty="0" smtClean="0"/>
              <a:t>Eliminer </a:t>
            </a:r>
            <a:r>
              <a:rPr lang="fr-FR" baseline="0" dirty="0" smtClean="0"/>
              <a:t>la faim, </a:t>
            </a:r>
            <a:r>
              <a:rPr lang="fr-FR" b="1" baseline="0" dirty="0" smtClean="0">
                <a:solidFill>
                  <a:srgbClr val="FF0000"/>
                </a:solidFill>
              </a:rPr>
              <a:t>assurer la Sécurité Alimentaire, améliorer la nutrition, promouvoir une agriculture durable tout ceci par la garantie de l’accès à une alimentation sûre, nutritive et suffisante pour toutes les populations</a:t>
            </a:r>
            <a:endParaRPr lang="fr-FR" b="1" dirty="0" smtClean="0">
              <a:solidFill>
                <a:srgbClr val="FF0000"/>
              </a:solidFill>
            </a:endParaRPr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EA201-9131-48E4-BE63-73697008012E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52620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*La consommation de repas à l’extérieur de la maison n’est pas un fait nouveau observé. Dans une enquête récente réalisée en 2017, il a été rapporté « qu’un ou deux membres dans un ménage s’alimentent souvent hors du ménage’’; c’est un phénomène urbain qui concerne surtout Cotonou avec 20 % des repas » (INSAE, 2014). 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EA201-9131-48E4-BE63-73697008012E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4106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Taux d’urbanisation de 35,7% (1992) à 44,6% (2013);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47% (2018)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 près de 70% en 2042 (projection INSAE/RGPH3)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dirty="0" smtClean="0"/>
              <a:t>La</a:t>
            </a:r>
            <a:r>
              <a:rPr lang="fr-CA" baseline="0" dirty="0" smtClean="0"/>
              <a:t> baisse de l’ins</a:t>
            </a:r>
            <a:r>
              <a:rPr lang="fr-CA" dirty="0" smtClean="0"/>
              <a:t>écurité</a:t>
            </a:r>
            <a:r>
              <a:rPr lang="fr-CA" baseline="0" dirty="0" smtClean="0"/>
              <a:t> a</a:t>
            </a:r>
            <a:r>
              <a:rPr lang="fr-CA" dirty="0" smtClean="0"/>
              <a:t>limentaire globale (entre 2013 et 2017) </a:t>
            </a:r>
            <a:r>
              <a:rPr lang="fr-CA" baseline="0" dirty="0" smtClean="0"/>
              <a:t> traduisant </a:t>
            </a:r>
            <a:r>
              <a:rPr lang="fr-CA" dirty="0" smtClean="0"/>
              <a:t>une amélioration globale de la consommation alimentaire au sein des ménages (a</a:t>
            </a:r>
            <a:r>
              <a:rPr lang="fr-CA" sz="1200" dirty="0" smtClean="0"/>
              <a:t>vec de possibles disparités derrière les analyses globales)</a:t>
            </a:r>
            <a:endParaRPr lang="fr-FR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D96A8-B018-4601-9784-139A9ACF059F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89270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sz="800" b="0" dirty="0" smtClean="0">
                <a:solidFill>
                  <a:srgbClr val="FF0000"/>
                </a:solidFill>
              </a:rPr>
              <a:t>De ‘’potentiels changements’’ observables dans les systèmes alimentaires sont en cours et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sz="800" b="0" dirty="0" smtClean="0">
                <a:solidFill>
                  <a:srgbClr val="FF0000"/>
                </a:solidFill>
              </a:rPr>
              <a:t>Ces </a:t>
            </a:r>
            <a:r>
              <a:rPr lang="fr-FR" sz="800" b="0" dirty="0" smtClean="0">
                <a:solidFill>
                  <a:srgbClr val="FF0000"/>
                </a:solidFill>
              </a:rPr>
              <a:t>systèmes alimentaires peuvent être décrits par les combinaisons qui sont faits à partir des différents sous-systèmes (de culture, de l’économie locale, des modes d’approvisionnement, de consommation, de distribution et autres) auxquels les individus font recours pour assurer leur alimentation. </a:t>
            </a:r>
            <a:endParaRPr lang="fr-FR" sz="800" b="0" dirty="0" smtClean="0"/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D96A8-B018-4601-9784-139A9ACF059F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7992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L’élaboration d’un travail empirique focalisé sur la documentation de l’évolution des pratiques alimentaires ayant cours chez des citadins à Cotonou a</a:t>
            </a:r>
            <a:r>
              <a:rPr lang="fr-FR" baseline="0" dirty="0" smtClean="0"/>
              <a:t> été la 1 étape de cette cherche</a:t>
            </a:r>
            <a:endParaRPr lang="fr-BE" dirty="0" smtClean="0"/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13FF10-EBDE-4785-8F0D-18F6B0DAB020}" type="slidenum">
              <a:rPr lang="fr-BE" smtClean="0"/>
              <a:t>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404315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Pour   réaliser une première exploration </a:t>
            </a:r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 pratiques alimentaires chez les citadins de la ville de Cotonou,</a:t>
            </a:r>
            <a:r>
              <a:rPr lang="fr-CA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 a été important dans un premier temps de s’intéresser aux contenu de la notion et la définition la plus englobante que nous avons trouvé²</a:t>
            </a:r>
          </a:p>
          <a:p>
            <a:endParaRPr lang="fr-CA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fr-CA" sz="1200" u="sng" dirty="0" err="1" smtClean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Bricas</a:t>
            </a:r>
            <a:r>
              <a:rPr lang="fr-CA" sz="1200" u="sng" dirty="0" smtClean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N. (1998) Cadre conceptuel et méthodologique pour l’analyse de la consommation alimentaire urbaine en Afrique, Montpellier, France, CIRAD, série Urbanisation, alimentation et filières vivrières n°1, 48p.  ISBN 2-87614-329-1</a:t>
            </a:r>
            <a:endParaRPr lang="fr-BE" dirty="0" smtClean="0">
              <a:effectLst/>
            </a:endParaRPr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EA201-9131-48E4-BE63-73697008012E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39825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CA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Trois (03) séquences de la trajectoire de vie des cibles ont été abordées lors des entretiens : la période de l’enfance/adolescence, celle de l’âge adulte (où une certaine autonomie dans les choix d’alimentation était acquise par l’enquêté-e vivant seul) et la période de vie en ménage</a:t>
            </a:r>
            <a:endParaRPr kumimoji="0" lang="fr-BE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EA201-9131-48E4-BE63-73697008012E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832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  enquêté(e)s</a:t>
            </a:r>
            <a:r>
              <a:rPr lang="fr-B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 dont les caractéristiques sont présentés dans le tableau) </a:t>
            </a:r>
            <a:r>
              <a:rPr lang="fr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ont la particularité d’être nés à Cotonou ou d’y vivre depuis leur enfance avec leurs parents et</a:t>
            </a:r>
            <a:r>
              <a:rPr lang="fr-B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ensuite</a:t>
            </a:r>
            <a:r>
              <a:rPr lang="fr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avec leur conjoint depuis qu’ils sont entrés en mariage. </a:t>
            </a:r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EA201-9131-48E4-BE63-73697008012E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8679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 le tableau, la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synthèse des pratiques dans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l’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approvisionnement développées par les citadins enquêtés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ce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antérieurement  et actuellement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nous permet d’observer des changements en ce qui concerne les lieux d’approvisionnement et ce en fonction du type d’aliment recherché</a:t>
            </a:r>
            <a:endParaRPr lang="fr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EA201-9131-48E4-BE63-73697008012E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43883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Il est ensuite repéré dans les entretiens, i)</a:t>
            </a:r>
            <a:r>
              <a:rPr lang="fr-FR" sz="1200" dirty="0" smtClean="0"/>
              <a:t>constitués à partir des denrées locales telles que le maïs (en premier choix parmi les céréales), les tubercules et leurs dérivés; ii) (telle que la fête de la nativité, le jour de l’an, la fête de Pâques et autres) ou le dimanche (considéré comme un jour de fête)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dirty="0" smtClean="0"/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EA201-9131-48E4-BE63-73697008012E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4759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5400" b="1">
                <a:solidFill>
                  <a:srgbClr val="014694"/>
                </a:solidFill>
              </a:defRPr>
            </a:lvl1pPr>
          </a:lstStyle>
          <a:p>
            <a:r>
              <a:rPr lang="fr-FR" dirty="0" smtClean="0"/>
              <a:t>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5C79B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 smtClean="0"/>
              <a:t>Auteur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46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71007"/>
            <a:ext cx="7886700" cy="440907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2618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334487" y="606555"/>
            <a:ext cx="847502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729658"/>
            <a:ext cx="8272212" cy="98833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5895" y="2228004"/>
            <a:ext cx="4066793" cy="363304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313" y="2228004"/>
            <a:ext cx="4066794" cy="363304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221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749604"/>
            <a:ext cx="7886700" cy="10214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771007"/>
            <a:ext cx="7886700" cy="4440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F87C1-8A67-4C24-99A8-ED148EA83AB9}" type="datetimeFigureOut">
              <a:rPr lang="fr-FR" smtClean="0"/>
              <a:t>01/02/2023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>
            <a:off x="0" y="6356351"/>
            <a:ext cx="9144000" cy="501649"/>
          </a:xfrm>
          <a:prstGeom prst="rect">
            <a:avLst/>
          </a:prstGeom>
          <a:solidFill>
            <a:srgbClr val="0099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 userDrawn="1"/>
        </p:nvSpPr>
        <p:spPr>
          <a:xfrm>
            <a:off x="1973180" y="6474011"/>
            <a:ext cx="6843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1200" dirty="0" smtClean="0">
                <a:solidFill>
                  <a:schemeClr val="bg1"/>
                </a:solidFill>
              </a:rPr>
              <a:t>16</a:t>
            </a:r>
            <a:r>
              <a:rPr lang="fr-FR" sz="1200" baseline="30000" dirty="0" smtClean="0">
                <a:solidFill>
                  <a:schemeClr val="bg1"/>
                </a:solidFill>
              </a:rPr>
              <a:t>èmes</a:t>
            </a:r>
            <a:r>
              <a:rPr lang="fr-FR" sz="1200" dirty="0" smtClean="0">
                <a:solidFill>
                  <a:schemeClr val="bg1"/>
                </a:solidFill>
              </a:rPr>
              <a:t> JRSS</a:t>
            </a:r>
            <a:r>
              <a:rPr lang="fr-FR" sz="1200" baseline="0" dirty="0" smtClean="0">
                <a:solidFill>
                  <a:schemeClr val="bg1"/>
                </a:solidFill>
              </a:rPr>
              <a:t> - Clermont-Ferrand</a:t>
            </a:r>
            <a:r>
              <a:rPr lang="fr-FR" sz="1200" dirty="0" smtClean="0">
                <a:solidFill>
                  <a:schemeClr val="bg1"/>
                </a:solidFill>
              </a:rPr>
              <a:t> - 15 et 16 Décembre 2022</a:t>
            </a:r>
            <a:endParaRPr lang="fr-FR" sz="1200" dirty="0">
              <a:solidFill>
                <a:schemeClr val="bg1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2748" y="6477790"/>
            <a:ext cx="1914310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148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14694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288758" y="2036566"/>
            <a:ext cx="8566483" cy="1775038"/>
          </a:xfrm>
          <a:ln w="19050">
            <a:solidFill>
              <a:schemeClr val="accent5"/>
            </a:solidFill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fr-FR" sz="1800" dirty="0" smtClean="0"/>
              <a:t>ALIMENTATION </a:t>
            </a:r>
            <a:r>
              <a:rPr lang="fr-FR" sz="1800" dirty="0"/>
              <a:t>ET LOGIQUES DE SÉCURISATION ALIMENTAIRES : QUE NOUS APPREND LA TRAJECTOIRE DE </a:t>
            </a:r>
            <a:r>
              <a:rPr lang="fr-FR" sz="1800" dirty="0" smtClean="0"/>
              <a:t>VIE </a:t>
            </a:r>
            <a:r>
              <a:rPr lang="fr-FR" sz="1800" dirty="0"/>
              <a:t>SUR L’ÉVOLUTION DES PRATIQUES ALIMENTAIRES DANS LA VILLE DE COTONOU (</a:t>
            </a:r>
            <a:r>
              <a:rPr lang="fr-FR" sz="1800" dirty="0" smtClean="0"/>
              <a:t>BÉNIN) </a:t>
            </a:r>
            <a:r>
              <a:rPr lang="fr-FR" sz="1800" dirty="0"/>
              <a:t/>
            </a:r>
            <a:br>
              <a:rPr lang="fr-FR" sz="1800" dirty="0"/>
            </a:br>
            <a:r>
              <a:rPr lang="fr-FR" sz="1800" dirty="0" smtClean="0"/>
              <a:t/>
            </a:r>
            <a:br>
              <a:rPr lang="fr-FR" sz="1800" dirty="0" smtClean="0"/>
            </a:br>
            <a:endParaRPr lang="fr-FR" sz="1800" dirty="0"/>
          </a:p>
        </p:txBody>
      </p:sp>
      <p:sp>
        <p:nvSpPr>
          <p:cNvPr id="5" name="Sous-titre 2"/>
          <p:cNvSpPr>
            <a:spLocks noGrp="1"/>
          </p:cNvSpPr>
          <p:nvPr>
            <p:ph type="subTitle" idx="1"/>
          </p:nvPr>
        </p:nvSpPr>
        <p:spPr>
          <a:xfrm>
            <a:off x="72352" y="4154922"/>
            <a:ext cx="9150221" cy="464347"/>
          </a:xfrm>
        </p:spPr>
        <p:txBody>
          <a:bodyPr>
            <a:normAutofit/>
          </a:bodyPr>
          <a:lstStyle/>
          <a:p>
            <a:r>
              <a:rPr lang="fr-FR" sz="1800" dirty="0">
                <a:solidFill>
                  <a:srgbClr val="0070C0"/>
                </a:solidFill>
              </a:rPr>
              <a:t>Romule </a:t>
            </a:r>
            <a:r>
              <a:rPr lang="fr-FR" sz="1800" dirty="0" err="1">
                <a:solidFill>
                  <a:srgbClr val="0070C0"/>
                </a:solidFill>
              </a:rPr>
              <a:t>Gbodja</a:t>
            </a:r>
            <a:r>
              <a:rPr lang="fr-BE" sz="1800" baseline="30000" dirty="0">
                <a:solidFill>
                  <a:srgbClr val="0070C0"/>
                </a:solidFill>
              </a:rPr>
              <a:t>1</a:t>
            </a:r>
            <a:r>
              <a:rPr lang="fr-FR" sz="1800" dirty="0">
                <a:solidFill>
                  <a:srgbClr val="0070C0"/>
                </a:solidFill>
              </a:rPr>
              <a:t>, Roch </a:t>
            </a:r>
            <a:r>
              <a:rPr lang="fr-FR" sz="1800" dirty="0" err="1">
                <a:solidFill>
                  <a:srgbClr val="0070C0"/>
                </a:solidFill>
              </a:rPr>
              <a:t>Mongbo</a:t>
            </a:r>
            <a:r>
              <a:rPr lang="fr-BE" sz="1800" baseline="30000" dirty="0">
                <a:solidFill>
                  <a:srgbClr val="0070C0"/>
                </a:solidFill>
              </a:rPr>
              <a:t>2</a:t>
            </a:r>
            <a:r>
              <a:rPr lang="fr-BE" sz="1800" dirty="0">
                <a:solidFill>
                  <a:srgbClr val="0070C0"/>
                </a:solidFill>
              </a:rPr>
              <a:t>,</a:t>
            </a:r>
            <a:r>
              <a:rPr lang="fr-FR" sz="1800" dirty="0">
                <a:solidFill>
                  <a:srgbClr val="0070C0"/>
                </a:solidFill>
              </a:rPr>
              <a:t> et Marc Poncelet</a:t>
            </a:r>
            <a:r>
              <a:rPr lang="fr-BE" sz="1800" baseline="30000" dirty="0">
                <a:solidFill>
                  <a:srgbClr val="0070C0"/>
                </a:solidFill>
              </a:rPr>
              <a:t>3</a:t>
            </a:r>
            <a:endParaRPr lang="fr-BE" sz="1800" dirty="0">
              <a:solidFill>
                <a:srgbClr val="0070C0"/>
              </a:solidFill>
            </a:endParaRPr>
          </a:p>
          <a:p>
            <a:endParaRPr lang="fr-FR" baseline="300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>
            <a:off x="0" y="5396421"/>
            <a:ext cx="9163250" cy="6289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rgbClr val="014694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400" dirty="0" smtClean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2922" y="174805"/>
            <a:ext cx="5849083" cy="141336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31968" y="5448333"/>
            <a:ext cx="8230987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50" dirty="0">
                <a:solidFill>
                  <a:schemeClr val="accent5">
                    <a:lumMod val="75000"/>
                  </a:schemeClr>
                </a:solidFill>
              </a:rPr>
              <a:t>(1)	Doctorante à la </a:t>
            </a:r>
            <a:r>
              <a:rPr lang="fr-FR" sz="1050" dirty="0" err="1">
                <a:solidFill>
                  <a:schemeClr val="accent5">
                    <a:lumMod val="75000"/>
                  </a:schemeClr>
                </a:solidFill>
              </a:rPr>
              <a:t>FaSS</a:t>
            </a:r>
            <a:r>
              <a:rPr lang="fr-FR" sz="1050" dirty="0">
                <a:solidFill>
                  <a:schemeClr val="accent5">
                    <a:lumMod val="75000"/>
                  </a:schemeClr>
                </a:solidFill>
              </a:rPr>
              <a:t>/Laboratoire OMER, </a:t>
            </a:r>
            <a:r>
              <a:rPr lang="fr-FR" sz="1050" dirty="0" err="1">
                <a:solidFill>
                  <a:schemeClr val="accent5">
                    <a:lumMod val="75000"/>
                  </a:schemeClr>
                </a:solidFill>
              </a:rPr>
              <a:t>ULiège</a:t>
            </a:r>
            <a:r>
              <a:rPr lang="fr-FR" sz="1050" dirty="0">
                <a:solidFill>
                  <a:schemeClr val="accent5">
                    <a:lumMod val="75000"/>
                  </a:schemeClr>
                </a:solidFill>
              </a:rPr>
              <a:t>, 4000, Liège, Belgique  </a:t>
            </a:r>
          </a:p>
          <a:p>
            <a:r>
              <a:rPr lang="fr-FR" sz="1050" dirty="0">
                <a:solidFill>
                  <a:schemeClr val="accent5">
                    <a:lumMod val="75000"/>
                  </a:schemeClr>
                </a:solidFill>
              </a:rPr>
              <a:t>(2)	LADICOM/ FSA-UAC, Abomey-</a:t>
            </a:r>
            <a:r>
              <a:rPr lang="fr-FR" sz="1050" dirty="0" err="1">
                <a:solidFill>
                  <a:schemeClr val="accent5">
                    <a:lumMod val="75000"/>
                  </a:schemeClr>
                </a:solidFill>
              </a:rPr>
              <a:t>Calavi</a:t>
            </a:r>
            <a:r>
              <a:rPr lang="fr-FR" sz="1050" dirty="0">
                <a:solidFill>
                  <a:schemeClr val="accent5">
                    <a:lumMod val="75000"/>
                  </a:schemeClr>
                </a:solidFill>
              </a:rPr>
              <a:t>, Bénin</a:t>
            </a:r>
          </a:p>
          <a:p>
            <a:r>
              <a:rPr lang="fr-FR" sz="1050" dirty="0">
                <a:solidFill>
                  <a:schemeClr val="accent5">
                    <a:lumMod val="75000"/>
                  </a:schemeClr>
                </a:solidFill>
              </a:rPr>
              <a:t>(3)	Laboratoire OMER, </a:t>
            </a:r>
            <a:r>
              <a:rPr lang="fr-FR" sz="1050" dirty="0" err="1">
                <a:solidFill>
                  <a:schemeClr val="accent5">
                    <a:lumMod val="75000"/>
                  </a:schemeClr>
                </a:solidFill>
              </a:rPr>
              <a:t>ULiège</a:t>
            </a:r>
            <a:r>
              <a:rPr lang="fr-FR" sz="1050" dirty="0">
                <a:solidFill>
                  <a:schemeClr val="accent5">
                    <a:lumMod val="75000"/>
                  </a:schemeClr>
                </a:solidFill>
              </a:rPr>
              <a:t>, 4000, Liège, Belgique </a:t>
            </a:r>
            <a:endParaRPr lang="fr-FR" sz="1050" baseline="300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77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3200" dirty="0" smtClean="0"/>
              <a:t>Approche méthodologique (1)</a:t>
            </a:r>
            <a:endParaRPr lang="fr-BE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9229" y="1771007"/>
            <a:ext cx="8545285" cy="4409076"/>
          </a:xfrm>
        </p:spPr>
        <p:txBody>
          <a:bodyPr/>
          <a:lstStyle/>
          <a:p>
            <a:r>
              <a:rPr lang="fr-CA" dirty="0"/>
              <a:t>A</a:t>
            </a:r>
            <a:r>
              <a:rPr lang="fr-CA" dirty="0" smtClean="0"/>
              <a:t>pproche </a:t>
            </a:r>
            <a:r>
              <a:rPr lang="fr-BE" dirty="0"/>
              <a:t>empirico-inductive</a:t>
            </a:r>
            <a:r>
              <a:rPr lang="fr-CA" dirty="0"/>
              <a:t> et </a:t>
            </a:r>
            <a:r>
              <a:rPr lang="fr-CA" dirty="0" smtClean="0"/>
              <a:t>qualitative</a:t>
            </a:r>
          </a:p>
          <a:p>
            <a:endParaRPr lang="fr-BE" dirty="0"/>
          </a:p>
          <a:p>
            <a:r>
              <a:rPr lang="fr-BE" dirty="0"/>
              <a:t>L’approche biographique est privilégiée pour recueillir les données en cadrant fortement les interviews dans un schème </a:t>
            </a:r>
            <a:r>
              <a:rPr lang="fr-BE" dirty="0" smtClean="0"/>
              <a:t>temporel; </a:t>
            </a:r>
          </a:p>
          <a:p>
            <a:pPr marL="0" indent="0">
              <a:buNone/>
            </a:pPr>
            <a:endParaRPr lang="fr-BE" dirty="0"/>
          </a:p>
          <a:p>
            <a:r>
              <a:rPr lang="fr-BE" dirty="0"/>
              <a:t>resituer dans la trajectoire historique des acteurs et le contexte social de leur déroulement, les pratiques alimentaires décrites 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024116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1256" y="576943"/>
            <a:ext cx="8588829" cy="134982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fr-BE" sz="3600" dirty="0"/>
              <a:t>Approche </a:t>
            </a:r>
            <a:r>
              <a:rPr lang="fr-BE" sz="3600" dirty="0" smtClean="0"/>
              <a:t>méthodologique (2)</a:t>
            </a:r>
            <a:endParaRPr lang="fr-BE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19743" y="1828800"/>
            <a:ext cx="4382945" cy="4419600"/>
          </a:xfrm>
        </p:spPr>
        <p:txBody>
          <a:bodyPr>
            <a:normAutofit/>
          </a:bodyPr>
          <a:lstStyle/>
          <a:p>
            <a:r>
              <a:rPr lang="fr-CA" sz="2600" dirty="0"/>
              <a:t>l’hétérogénéité de la ville</a:t>
            </a:r>
            <a:r>
              <a:rPr lang="fr-FR" sz="2600" dirty="0"/>
              <a:t> à travers ses quartiers et </a:t>
            </a:r>
            <a:r>
              <a:rPr lang="fr-FR" sz="2600" dirty="0" smtClean="0"/>
              <a:t>la population </a:t>
            </a:r>
            <a:r>
              <a:rPr lang="fr-FR" sz="2600" dirty="0"/>
              <a:t>cosmopolite</a:t>
            </a:r>
            <a:r>
              <a:rPr lang="fr-CA" sz="2600" dirty="0"/>
              <a:t>, deux (02) critères ont été fixés pour l’identification </a:t>
            </a:r>
            <a:r>
              <a:rPr lang="fr-CA" sz="2600" dirty="0" smtClean="0"/>
              <a:t>des cibles</a:t>
            </a:r>
            <a:r>
              <a:rPr lang="fr-CA" sz="2600" dirty="0"/>
              <a:t> à interviewer </a:t>
            </a:r>
            <a:r>
              <a:rPr lang="fr-CA" sz="2600" dirty="0" smtClean="0"/>
              <a:t>:</a:t>
            </a:r>
          </a:p>
          <a:p>
            <a:pPr marL="0" indent="0">
              <a:buNone/>
            </a:pPr>
            <a:endParaRPr lang="fr-CA" sz="2600" dirty="0" smtClean="0"/>
          </a:p>
          <a:p>
            <a:r>
              <a:rPr lang="fr-CA" sz="2600" dirty="0" smtClean="0"/>
              <a:t> </a:t>
            </a:r>
            <a:r>
              <a:rPr lang="fr-CA" sz="2600" dirty="0"/>
              <a:t>i) le quartier et l’ancienneté de résidence en ville </a:t>
            </a:r>
            <a:endParaRPr lang="fr-CA" sz="2600" dirty="0" smtClean="0"/>
          </a:p>
          <a:p>
            <a:r>
              <a:rPr lang="fr-CA" sz="2600" dirty="0" smtClean="0"/>
              <a:t>ii</a:t>
            </a:r>
            <a:r>
              <a:rPr lang="fr-CA" sz="2600" dirty="0"/>
              <a:t>) l’ethnie d’appartenance</a:t>
            </a:r>
            <a:endParaRPr lang="fr-BE" sz="2600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1312" y="1828800"/>
            <a:ext cx="4350285" cy="4419600"/>
          </a:xfrm>
        </p:spPr>
        <p:txBody>
          <a:bodyPr>
            <a:normAutofit/>
          </a:bodyPr>
          <a:lstStyle/>
          <a:p>
            <a:r>
              <a:rPr lang="fr-CA" sz="2600" dirty="0" smtClean="0"/>
              <a:t>1 primo enquête </a:t>
            </a:r>
            <a:r>
              <a:rPr lang="fr-CA" sz="2600" dirty="0"/>
              <a:t>exploratoire pour affiner un </a:t>
            </a:r>
            <a:r>
              <a:rPr lang="fr-CA" sz="2600" dirty="0" smtClean="0"/>
              <a:t>terrain</a:t>
            </a:r>
          </a:p>
          <a:p>
            <a:endParaRPr lang="fr-CA" sz="2600" dirty="0" smtClean="0"/>
          </a:p>
          <a:p>
            <a:r>
              <a:rPr lang="fr-CA" sz="2600" dirty="0" smtClean="0"/>
              <a:t>Choix de 15 ménages retenus </a:t>
            </a:r>
            <a:r>
              <a:rPr lang="fr-CA" sz="2600" dirty="0"/>
              <a:t>de manière raisonnée en suivant les  deux critères </a:t>
            </a:r>
            <a:r>
              <a:rPr lang="fr-CA" sz="2600" dirty="0" err="1" smtClean="0"/>
              <a:t>sus-cités</a:t>
            </a:r>
            <a:r>
              <a:rPr lang="fr-CA" sz="2600" dirty="0" smtClean="0"/>
              <a:t> et l’adhésion volontaire à l’enquête</a:t>
            </a:r>
          </a:p>
        </p:txBody>
      </p:sp>
    </p:spTree>
    <p:extLst>
      <p:ext uri="{BB962C8B-B14F-4D97-AF65-F5344CB8AC3E}">
        <p14:creationId xmlns:p14="http://schemas.microsoft.com/office/powerpoint/2010/main" val="2695500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3600" dirty="0"/>
              <a:t>Approche </a:t>
            </a:r>
            <a:r>
              <a:rPr lang="fr-BE" sz="3600" dirty="0" smtClean="0"/>
              <a:t>méthodologique (3)</a:t>
            </a:r>
            <a:endParaRPr lang="fr-BE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5057" y="1771006"/>
            <a:ext cx="8828314" cy="4553593"/>
          </a:xfrm>
        </p:spPr>
        <p:txBody>
          <a:bodyPr/>
          <a:lstStyle/>
          <a:p>
            <a:r>
              <a:rPr lang="fr-CA" dirty="0" smtClean="0"/>
              <a:t>Collecte de données primaires: </a:t>
            </a:r>
            <a:r>
              <a:rPr lang="fr-CA" dirty="0"/>
              <a:t>du 25 Juillet au 30 Août 2022 dans neuf (09) arrondissements de la ville de Cotonou</a:t>
            </a:r>
          </a:p>
          <a:p>
            <a:r>
              <a:rPr lang="fr-CA" dirty="0" smtClean="0"/>
              <a:t>données secondaires collectées </a:t>
            </a:r>
            <a:r>
              <a:rPr lang="fr-CA" dirty="0"/>
              <a:t>à partir de la revue documentaire sur la monographie </a:t>
            </a:r>
            <a:r>
              <a:rPr lang="fr-CA" dirty="0" smtClean="0"/>
              <a:t>de la ville</a:t>
            </a:r>
          </a:p>
          <a:p>
            <a:pPr marL="0" indent="0">
              <a:buNone/>
            </a:pPr>
            <a:endParaRPr lang="fr-CA" dirty="0" smtClean="0"/>
          </a:p>
          <a:p>
            <a:r>
              <a:rPr lang="fr-BE" dirty="0"/>
              <a:t>E</a:t>
            </a:r>
            <a:r>
              <a:rPr lang="fr-BE" dirty="0" smtClean="0"/>
              <a:t>ntretien: 90 mn en moyenne avec chef ménage sur sa trajectoire de vie et son alimentation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2675431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3600" dirty="0" smtClean="0"/>
              <a:t>Approche méthodologique (4)</a:t>
            </a:r>
            <a:endParaRPr lang="fr-BE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2400" y="1771007"/>
            <a:ext cx="8773886" cy="4409076"/>
          </a:xfrm>
        </p:spPr>
        <p:txBody>
          <a:bodyPr/>
          <a:lstStyle/>
          <a:p>
            <a:r>
              <a:rPr lang="fr-CA" dirty="0">
                <a:solidFill>
                  <a:prstClr val="black"/>
                </a:solidFill>
              </a:rPr>
              <a:t>Trois (03) séquences de la trajectoire de vie des </a:t>
            </a:r>
            <a:r>
              <a:rPr lang="fr-CA" dirty="0" smtClean="0">
                <a:solidFill>
                  <a:prstClr val="black"/>
                </a:solidFill>
              </a:rPr>
              <a:t>cibles: </a:t>
            </a:r>
            <a:r>
              <a:rPr lang="fr-CA" dirty="0">
                <a:solidFill>
                  <a:prstClr val="black"/>
                </a:solidFill>
              </a:rPr>
              <a:t>l’enfance/adolescence</a:t>
            </a:r>
            <a:r>
              <a:rPr lang="fr-CA" dirty="0" smtClean="0">
                <a:solidFill>
                  <a:prstClr val="black"/>
                </a:solidFill>
              </a:rPr>
              <a:t>,</a:t>
            </a:r>
            <a:r>
              <a:rPr lang="fr-CA" dirty="0">
                <a:solidFill>
                  <a:prstClr val="black"/>
                </a:solidFill>
              </a:rPr>
              <a:t> </a:t>
            </a:r>
            <a:r>
              <a:rPr lang="fr-CA" dirty="0" smtClean="0">
                <a:solidFill>
                  <a:prstClr val="black"/>
                </a:solidFill>
              </a:rPr>
              <a:t>Période de </a:t>
            </a:r>
            <a:r>
              <a:rPr lang="fr-CA" dirty="0">
                <a:solidFill>
                  <a:prstClr val="black"/>
                </a:solidFill>
              </a:rPr>
              <a:t>l’âge adulte </a:t>
            </a:r>
            <a:r>
              <a:rPr lang="fr-CA" dirty="0" smtClean="0">
                <a:solidFill>
                  <a:prstClr val="black"/>
                </a:solidFill>
              </a:rPr>
              <a:t>et celle de </a:t>
            </a:r>
            <a:r>
              <a:rPr lang="fr-CA" dirty="0">
                <a:solidFill>
                  <a:prstClr val="black"/>
                </a:solidFill>
              </a:rPr>
              <a:t>vie en </a:t>
            </a:r>
            <a:r>
              <a:rPr lang="fr-CA" dirty="0" smtClean="0">
                <a:solidFill>
                  <a:prstClr val="black"/>
                </a:solidFill>
              </a:rPr>
              <a:t>ménage</a:t>
            </a:r>
          </a:p>
          <a:p>
            <a:endParaRPr lang="fr-CA" dirty="0">
              <a:solidFill>
                <a:prstClr val="black"/>
              </a:solidFill>
            </a:endParaRPr>
          </a:p>
          <a:p>
            <a:r>
              <a:rPr lang="fr-CA" dirty="0"/>
              <a:t>Le corpus a été ensuite ordonné suivant les séquences de la trajectoire de vie.  </a:t>
            </a:r>
            <a:endParaRPr lang="fr-CA" dirty="0" smtClean="0"/>
          </a:p>
          <a:p>
            <a:endParaRPr lang="fr-CA" dirty="0"/>
          </a:p>
          <a:p>
            <a:r>
              <a:rPr lang="fr-BE" dirty="0" smtClean="0"/>
              <a:t>L’analyse </a:t>
            </a:r>
            <a:r>
              <a:rPr lang="fr-BE" dirty="0"/>
              <a:t>illustrative basée sur le contenu et l’analyse diachronique du contenu </a:t>
            </a:r>
          </a:p>
        </p:txBody>
      </p:sp>
    </p:spTree>
    <p:extLst>
      <p:ext uri="{BB962C8B-B14F-4D97-AF65-F5344CB8AC3E}">
        <p14:creationId xmlns:p14="http://schemas.microsoft.com/office/powerpoint/2010/main" val="28084006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179397"/>
            <a:ext cx="9144000" cy="994172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 smtClean="0">
                <a:solidFill>
                  <a:srgbClr val="C00000"/>
                </a:solidFill>
              </a:rPr>
              <a:t>3-</a:t>
            </a:r>
            <a:r>
              <a:rPr lang="fr-FR" sz="2800" b="1" dirty="0" smtClean="0"/>
              <a:t> Les résultats mis en évidence </a:t>
            </a:r>
            <a:endParaRPr lang="fr-FR" sz="2800" b="1" dirty="0"/>
          </a:p>
        </p:txBody>
      </p:sp>
      <p:sp>
        <p:nvSpPr>
          <p:cNvPr id="6" name="Espace réservé du numéro de diapositive 3"/>
          <p:cNvSpPr txBox="1">
            <a:spLocks/>
          </p:cNvSpPr>
          <p:nvPr/>
        </p:nvSpPr>
        <p:spPr>
          <a:xfrm>
            <a:off x="7053113" y="2074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E11F9F44-45EE-4CCD-BD21-4F0087ED59B9}" type="slidenum">
              <a:rPr lang="fr-FR" smtClean="0"/>
              <a:pPr algn="r"/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9245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239486"/>
            <a:ext cx="7886700" cy="1531521"/>
          </a:xfrm>
        </p:spPr>
        <p:txBody>
          <a:bodyPr>
            <a:normAutofit fontScale="90000"/>
          </a:bodyPr>
          <a:lstStyle/>
          <a:p>
            <a:r>
              <a:rPr lang="fr-BE" sz="4000" b="1" dirty="0" smtClean="0"/>
              <a:t>Résultats (1)</a:t>
            </a:r>
            <a:r>
              <a:rPr lang="fr-BE" dirty="0" smtClean="0"/>
              <a:t/>
            </a:r>
            <a:br>
              <a:rPr lang="fr-BE" dirty="0" smtClean="0"/>
            </a:br>
            <a:r>
              <a:rPr lang="fr-BE" dirty="0"/>
              <a:t/>
            </a:r>
            <a:br>
              <a:rPr lang="fr-BE" dirty="0"/>
            </a:br>
            <a:r>
              <a:rPr lang="fr-BE" sz="3100" dirty="0" smtClean="0">
                <a:solidFill>
                  <a:schemeClr val="tx1"/>
                </a:solidFill>
              </a:rPr>
              <a:t>Profil des enquêtés</a:t>
            </a:r>
            <a:endParaRPr lang="fr-BE" sz="3100" dirty="0">
              <a:solidFill>
                <a:schemeClr val="tx1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3686303"/>
              </p:ext>
            </p:extLst>
          </p:nvPr>
        </p:nvGraphicFramePr>
        <p:xfrm>
          <a:off x="628650" y="1894115"/>
          <a:ext cx="7886699" cy="19751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52475">
                  <a:extLst>
                    <a:ext uri="{9D8B030D-6E8A-4147-A177-3AD203B41FA5}">
                      <a16:colId xmlns:a16="http://schemas.microsoft.com/office/drawing/2014/main" val="3279137089"/>
                    </a:ext>
                  </a:extLst>
                </a:gridCol>
                <a:gridCol w="1699978">
                  <a:extLst>
                    <a:ext uri="{9D8B030D-6E8A-4147-A177-3AD203B41FA5}">
                      <a16:colId xmlns:a16="http://schemas.microsoft.com/office/drawing/2014/main" val="3895473115"/>
                    </a:ext>
                  </a:extLst>
                </a:gridCol>
                <a:gridCol w="3155879">
                  <a:extLst>
                    <a:ext uri="{9D8B030D-6E8A-4147-A177-3AD203B41FA5}">
                      <a16:colId xmlns:a16="http://schemas.microsoft.com/office/drawing/2014/main" val="482260992"/>
                    </a:ext>
                  </a:extLst>
                </a:gridCol>
                <a:gridCol w="1578367">
                  <a:extLst>
                    <a:ext uri="{9D8B030D-6E8A-4147-A177-3AD203B41FA5}">
                      <a16:colId xmlns:a16="http://schemas.microsoft.com/office/drawing/2014/main" val="3868854187"/>
                    </a:ext>
                  </a:extLst>
                </a:gridCol>
              </a:tblGrid>
              <a:tr h="44044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Sexe</a:t>
                      </a:r>
                      <a:endParaRPr lang="fr-BE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Tranche d’âge</a:t>
                      </a:r>
                      <a:endParaRPr lang="fr-BE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Profession</a:t>
                      </a:r>
                      <a:endParaRPr lang="fr-BE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fr-BE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Ancienneté de résidence à Cotonou</a:t>
                      </a:r>
                      <a:endParaRPr lang="fr-BE" sz="1600" b="1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9014785"/>
                  </a:ext>
                </a:extLst>
              </a:tr>
              <a:tr h="5962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Féminin</a:t>
                      </a:r>
                      <a:endParaRPr lang="fr-BE" sz="1600" b="1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fr-BE" sz="1600" b="1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[42-80]</a:t>
                      </a:r>
                      <a:endParaRPr lang="fr-BE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Ménagère - Artisane - Commerçante</a:t>
                      </a:r>
                      <a:endParaRPr lang="fr-BE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≥ 35</a:t>
                      </a:r>
                      <a:endParaRPr lang="fr-BE" sz="1600" b="1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5325692"/>
                  </a:ext>
                </a:extLst>
              </a:tr>
              <a:tr h="5962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Masculin</a:t>
                      </a:r>
                      <a:endParaRPr lang="fr-BE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fr-BE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fr-BE" sz="1600" b="1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[40-77]</a:t>
                      </a:r>
                      <a:endParaRPr lang="fr-BE" sz="1600" b="1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Salarié de service/Fonctionnaire - Artisan</a:t>
                      </a:r>
                      <a:endParaRPr lang="fr-BE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 40</a:t>
                      </a:r>
                      <a:endParaRPr lang="fr-BE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08064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628651" y="-1951540"/>
            <a:ext cx="1172118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Tableau 1</a:t>
            </a:r>
            <a:r>
              <a:rPr kumimoji="0" lang="fr-FR" altLang="fr-FR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fr-FR" altLang="fr-FR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Tableau d</a:t>
            </a:r>
            <a:r>
              <a:rPr kumimoji="0" lang="fr-FR" altLang="fr-FR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kumimoji="0" lang="fr-FR" altLang="fr-FR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identification des cibles</a:t>
            </a:r>
            <a:endParaRPr kumimoji="0" lang="fr-BE" altLang="fr-F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altLang="fr-FR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Source</a:t>
            </a:r>
            <a:r>
              <a:rPr kumimoji="0" lang="fr-BE" altLang="fr-FR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fr-BE" altLang="fr-FR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enquête de terrain Ao</a:t>
            </a:r>
            <a:r>
              <a:rPr kumimoji="0" lang="fr-BE" altLang="fr-FR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û</a:t>
            </a:r>
            <a:r>
              <a:rPr kumimoji="0" lang="fr-BE" altLang="fr-FR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 2022</a:t>
            </a:r>
            <a:endParaRPr kumimoji="0" lang="fr-BE" altLang="fr-F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204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9486" y="239486"/>
            <a:ext cx="8275864" cy="1531521"/>
          </a:xfrm>
        </p:spPr>
        <p:txBody>
          <a:bodyPr>
            <a:normAutofit fontScale="90000"/>
          </a:bodyPr>
          <a:lstStyle/>
          <a:p>
            <a:r>
              <a:rPr lang="fr-BE" sz="3600" dirty="0" smtClean="0"/>
              <a:t/>
            </a:r>
            <a:br>
              <a:rPr lang="fr-BE" sz="3600" dirty="0" smtClean="0"/>
            </a:br>
            <a:r>
              <a:rPr lang="fr-BE" sz="3600" b="1" dirty="0" smtClean="0"/>
              <a:t>Résultats (2)</a:t>
            </a:r>
            <a:r>
              <a:rPr lang="fr-BE" sz="3600" dirty="0" smtClean="0"/>
              <a:t/>
            </a:r>
            <a:br>
              <a:rPr lang="fr-BE" sz="3600" dirty="0" smtClean="0"/>
            </a:br>
            <a:r>
              <a:rPr lang="fr-BE" sz="3600" dirty="0" smtClean="0"/>
              <a:t/>
            </a:r>
            <a:br>
              <a:rPr lang="fr-BE" sz="3600" dirty="0" smtClean="0"/>
            </a:br>
            <a:r>
              <a:rPr lang="fr-BE" sz="3600" dirty="0"/>
              <a:t/>
            </a:r>
            <a:br>
              <a:rPr lang="fr-BE" sz="3600" dirty="0"/>
            </a:br>
            <a:r>
              <a:rPr lang="fr-BE" sz="3100" b="1" dirty="0">
                <a:solidFill>
                  <a:schemeClr val="tx1"/>
                </a:solidFill>
              </a:rPr>
              <a:t>Système d’approvisionnement des vivres chez les citadins</a:t>
            </a:r>
            <a:r>
              <a:rPr lang="fr-BE" sz="3100" dirty="0">
                <a:solidFill>
                  <a:schemeClr val="tx1"/>
                </a:solidFill>
              </a:rPr>
              <a:t/>
            </a:r>
            <a:br>
              <a:rPr lang="fr-BE" sz="3100" dirty="0">
                <a:solidFill>
                  <a:schemeClr val="tx1"/>
                </a:solidFill>
              </a:rPr>
            </a:br>
            <a:endParaRPr lang="fr-BE" sz="3100" dirty="0">
              <a:solidFill>
                <a:schemeClr val="tx1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5832978"/>
              </p:ext>
            </p:extLst>
          </p:nvPr>
        </p:nvGraphicFramePr>
        <p:xfrm>
          <a:off x="370114" y="1948542"/>
          <a:ext cx="8403771" cy="40277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64946">
                  <a:extLst>
                    <a:ext uri="{9D8B030D-6E8A-4147-A177-3AD203B41FA5}">
                      <a16:colId xmlns:a16="http://schemas.microsoft.com/office/drawing/2014/main" val="3527860247"/>
                    </a:ext>
                  </a:extLst>
                </a:gridCol>
                <a:gridCol w="3325619">
                  <a:extLst>
                    <a:ext uri="{9D8B030D-6E8A-4147-A177-3AD203B41FA5}">
                      <a16:colId xmlns:a16="http://schemas.microsoft.com/office/drawing/2014/main" val="3221052028"/>
                    </a:ext>
                  </a:extLst>
                </a:gridCol>
                <a:gridCol w="3213206">
                  <a:extLst>
                    <a:ext uri="{9D8B030D-6E8A-4147-A177-3AD203B41FA5}">
                      <a16:colId xmlns:a16="http://schemas.microsoft.com/office/drawing/2014/main" val="4271239492"/>
                    </a:ext>
                  </a:extLst>
                </a:gridCol>
              </a:tblGrid>
              <a:tr h="63588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</a:rPr>
                        <a:t>Type d’aliment</a:t>
                      </a:r>
                      <a:endParaRPr lang="fr-BE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Approvisionnement antérieur</a:t>
                      </a:r>
                      <a:endParaRPr lang="fr-BE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BE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Approvisionnent actuel</a:t>
                      </a:r>
                      <a:endParaRPr lang="fr-BE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1041009"/>
                  </a:ext>
                </a:extLst>
              </a:tr>
              <a:tr h="25438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Vivriers : maïs, riz, haricots, igname, manioc </a:t>
                      </a:r>
                      <a:endParaRPr lang="fr-BE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1-Achat au marché principal de Cotonou (</a:t>
                      </a:r>
                      <a:r>
                        <a:rPr lang="fr-FR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Dantokpa</a:t>
                      </a:r>
                      <a:r>
                        <a:rPr lang="fr-FR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et marché secondaire de quartier </a:t>
                      </a:r>
                      <a:endParaRPr lang="fr-BE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fr-BE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2-Don par tiers parent depuis le village</a:t>
                      </a:r>
                      <a:endParaRPr lang="fr-BE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fr-BE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1-Marché secondaire de quartier </a:t>
                      </a:r>
                      <a:endParaRPr lang="fr-BE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fr-BE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2-Achat au marché principal de Cotonou (</a:t>
                      </a:r>
                      <a:r>
                        <a:rPr lang="fr-FR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Dantokpa</a:t>
                      </a:r>
                      <a:r>
                        <a:rPr lang="fr-FR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pour des quantités importantes</a:t>
                      </a:r>
                      <a:endParaRPr lang="fr-BE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fr-BE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3-Achat de l’intérieur du pays par commande</a:t>
                      </a:r>
                      <a:endParaRPr lang="fr-BE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fr-BE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086494"/>
                  </a:ext>
                </a:extLst>
              </a:tr>
              <a:tr h="8479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Condiments : légumes, protéines, </a:t>
                      </a:r>
                      <a:endParaRPr lang="fr-BE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Marché de soir dans les quartiers </a:t>
                      </a:r>
                      <a:endParaRPr lang="fr-BE" sz="1600" b="1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fr-BE" sz="1600" b="1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Marché secondaire de quartier </a:t>
                      </a:r>
                      <a:endParaRPr lang="fr-BE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 Revendeuse à domicile</a:t>
                      </a:r>
                      <a:endParaRPr lang="fr-BE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fr-BE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336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13092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368605"/>
            <a:ext cx="8286750" cy="1155396"/>
          </a:xfrm>
        </p:spPr>
        <p:txBody>
          <a:bodyPr>
            <a:normAutofit fontScale="90000"/>
          </a:bodyPr>
          <a:lstStyle/>
          <a:p>
            <a:r>
              <a:rPr lang="fr-BE" sz="4000" b="1" dirty="0" smtClean="0"/>
              <a:t>Résultats (3)</a:t>
            </a:r>
            <a:r>
              <a:rPr lang="fr-BE" sz="3600" dirty="0"/>
              <a:t/>
            </a:r>
            <a:br>
              <a:rPr lang="fr-BE" sz="3600" dirty="0"/>
            </a:br>
            <a:r>
              <a:rPr lang="fr-BE" sz="3600" dirty="0" smtClean="0"/>
              <a:t/>
            </a:r>
            <a:br>
              <a:rPr lang="fr-BE" sz="3600" dirty="0" smtClean="0"/>
            </a:br>
            <a:r>
              <a:rPr lang="fr-BE" sz="3100" b="1" dirty="0" smtClean="0">
                <a:solidFill>
                  <a:schemeClr val="tx1"/>
                </a:solidFill>
              </a:rPr>
              <a:t>Description de la consommation alimentaire</a:t>
            </a:r>
            <a:endParaRPr lang="fr-BE" sz="31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9243592"/>
              </p:ext>
            </p:extLst>
          </p:nvPr>
        </p:nvGraphicFramePr>
        <p:xfrm>
          <a:off x="391886" y="1774372"/>
          <a:ext cx="8567056" cy="47739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4979">
                  <a:extLst>
                    <a:ext uri="{9D8B030D-6E8A-4147-A177-3AD203B41FA5}">
                      <a16:colId xmlns:a16="http://schemas.microsoft.com/office/drawing/2014/main" val="919068592"/>
                    </a:ext>
                  </a:extLst>
                </a:gridCol>
                <a:gridCol w="2543109">
                  <a:extLst>
                    <a:ext uri="{9D8B030D-6E8A-4147-A177-3AD203B41FA5}">
                      <a16:colId xmlns:a16="http://schemas.microsoft.com/office/drawing/2014/main" val="1834936802"/>
                    </a:ext>
                  </a:extLst>
                </a:gridCol>
                <a:gridCol w="2206397">
                  <a:extLst>
                    <a:ext uri="{9D8B030D-6E8A-4147-A177-3AD203B41FA5}">
                      <a16:colId xmlns:a16="http://schemas.microsoft.com/office/drawing/2014/main" val="3465708712"/>
                    </a:ext>
                  </a:extLst>
                </a:gridCol>
                <a:gridCol w="2612571">
                  <a:extLst>
                    <a:ext uri="{9D8B030D-6E8A-4147-A177-3AD203B41FA5}">
                      <a16:colId xmlns:a16="http://schemas.microsoft.com/office/drawing/2014/main" val="2147648000"/>
                    </a:ext>
                  </a:extLst>
                </a:gridCol>
              </a:tblGrid>
              <a:tr h="53869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BE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BE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Enfance</a:t>
                      </a:r>
                      <a:endParaRPr lang="fr-BE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Adolescence/jeune adulte </a:t>
                      </a:r>
                      <a:endParaRPr lang="fr-BE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Adulte en ménage</a:t>
                      </a:r>
                      <a:endParaRPr lang="fr-BE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99817947"/>
                  </a:ext>
                </a:extLst>
              </a:tr>
              <a:tr h="15928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tx1"/>
                          </a:solidFill>
                          <a:effectLst/>
                        </a:rPr>
                        <a:t>Petit déjeuner</a:t>
                      </a:r>
                      <a:endParaRPr lang="fr-BE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</a:rPr>
                        <a:t>-Repas fait en ménage (bouillie) ou repas de la veille recyclé</a:t>
                      </a:r>
                      <a:endParaRPr lang="fr-BE" sz="16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BE" sz="16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</a:rPr>
                        <a:t>-Achat de repas hors ménage (écoliers/élèves)</a:t>
                      </a:r>
                      <a:endParaRPr lang="fr-BE" sz="16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BE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r>
                        <a:rPr lang="fr-FR" sz="1600" b="1" dirty="0" smtClean="0">
                          <a:solidFill>
                            <a:schemeClr val="bg1"/>
                          </a:solidFill>
                          <a:effectLst/>
                        </a:rPr>
                        <a:t>Achat </a:t>
                      </a: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</a:rPr>
                        <a:t>de repas hors ménage</a:t>
                      </a:r>
                      <a:endParaRPr lang="fr-BE" sz="16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BE" sz="16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BE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r>
                        <a:rPr lang="fr-FR" sz="1600" b="1" dirty="0" smtClean="0">
                          <a:solidFill>
                            <a:schemeClr val="bg1"/>
                          </a:solidFill>
                          <a:effectLst/>
                        </a:rPr>
                        <a:t>Achat </a:t>
                      </a: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</a:rPr>
                        <a:t>de repas hors ménage</a:t>
                      </a:r>
                      <a:endParaRPr lang="fr-BE" sz="16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BE" sz="16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b="1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chemeClr val="bg1"/>
                          </a:solidFill>
                          <a:effectLst/>
                        </a:rPr>
                        <a:t>   Repas </a:t>
                      </a: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</a:rPr>
                        <a:t>fait en ménage </a:t>
                      </a:r>
                      <a:endParaRPr lang="fr-BE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337975"/>
                  </a:ext>
                </a:extLst>
              </a:tr>
              <a:tr h="136508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Déjeuner</a:t>
                      </a:r>
                      <a:endParaRPr lang="fr-BE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</a:rPr>
                        <a:t>Repas de veille recyclé</a:t>
                      </a:r>
                      <a:endParaRPr lang="fr-BE" sz="16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BE" sz="16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</a:rPr>
                        <a:t>ou achat de repas hors ménage</a:t>
                      </a:r>
                      <a:endParaRPr lang="fr-BE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r>
                        <a:rPr lang="fr-FR" sz="1600" b="1" dirty="0" smtClean="0">
                          <a:solidFill>
                            <a:schemeClr val="bg1"/>
                          </a:solidFill>
                          <a:effectLst/>
                        </a:rPr>
                        <a:t>Achat </a:t>
                      </a: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</a:rPr>
                        <a:t>de repas hors ménage</a:t>
                      </a:r>
                      <a:endParaRPr lang="fr-BE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r>
                        <a:rPr lang="fr-FR" sz="1600" b="1" dirty="0" smtClean="0">
                          <a:solidFill>
                            <a:schemeClr val="bg1"/>
                          </a:solidFill>
                          <a:effectLst/>
                        </a:rPr>
                        <a:t>Achat </a:t>
                      </a: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</a:rPr>
                        <a:t>de repas hors </a:t>
                      </a:r>
                      <a:r>
                        <a:rPr lang="fr-FR" sz="1600" b="1" dirty="0" smtClean="0">
                          <a:solidFill>
                            <a:schemeClr val="bg1"/>
                          </a:solidFill>
                          <a:effectLst/>
                        </a:rPr>
                        <a:t>ménage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BE" sz="16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</a:rPr>
                        <a:t>Repas fait en ménage</a:t>
                      </a:r>
                      <a:endParaRPr lang="fr-BE" sz="16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</a:rPr>
                        <a:t>(week-end et fête)</a:t>
                      </a:r>
                      <a:endParaRPr lang="fr-BE" sz="16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BE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7727959"/>
                  </a:ext>
                </a:extLst>
              </a:tr>
              <a:tr h="81415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Diner</a:t>
                      </a:r>
                      <a:endParaRPr lang="fr-BE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BE" sz="16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</a:rPr>
                        <a:t>Repas familial fait en ménage</a:t>
                      </a:r>
                      <a:endParaRPr lang="fr-BE" sz="16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BE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</a:rPr>
                        <a:t>Repas familial fait en ménage</a:t>
                      </a:r>
                      <a:endParaRPr lang="fr-BE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</a:rPr>
                        <a:t>Repas familial fait </a:t>
                      </a:r>
                      <a:r>
                        <a:rPr lang="fr-FR" sz="1600" b="1" dirty="0" smtClean="0">
                          <a:solidFill>
                            <a:schemeClr val="bg1"/>
                          </a:solidFill>
                          <a:effectLst/>
                        </a:rPr>
                        <a:t>en </a:t>
                      </a: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</a:rPr>
                        <a:t>ménage</a:t>
                      </a:r>
                      <a:endParaRPr lang="fr-BE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63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69413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2800" b="1" dirty="0" smtClean="0"/>
              <a:t>Résultats (4)</a:t>
            </a:r>
            <a:endParaRPr lang="fr-BE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1514" y="1771007"/>
            <a:ext cx="8850086" cy="44090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300" dirty="0"/>
              <a:t>Q</a:t>
            </a:r>
            <a:r>
              <a:rPr lang="fr-FR" sz="2300" dirty="0" smtClean="0"/>
              <a:t>uatre </a:t>
            </a:r>
            <a:r>
              <a:rPr lang="fr-FR" sz="2300" dirty="0"/>
              <a:t>(04) catégories de repas sont énumérées lors des entretiens: </a:t>
            </a:r>
            <a:endParaRPr lang="fr-FR" sz="2300" dirty="0" smtClean="0"/>
          </a:p>
          <a:p>
            <a:r>
              <a:rPr lang="fr-FR" sz="2300" dirty="0" smtClean="0"/>
              <a:t>i</a:t>
            </a:r>
            <a:r>
              <a:rPr lang="fr-FR" sz="2300" dirty="0"/>
              <a:t>) les repas préparés et consommés quotidiennement à </a:t>
            </a:r>
            <a:r>
              <a:rPr lang="fr-FR" sz="2300" dirty="0" smtClean="0"/>
              <a:t>domicile</a:t>
            </a:r>
          </a:p>
          <a:p>
            <a:endParaRPr lang="fr-FR" sz="2300" dirty="0"/>
          </a:p>
          <a:p>
            <a:r>
              <a:rPr lang="fr-FR" sz="2300" dirty="0" smtClean="0"/>
              <a:t> ii</a:t>
            </a:r>
            <a:r>
              <a:rPr lang="fr-FR" sz="2300" dirty="0"/>
              <a:t>) les repas qualifiés de ‘</a:t>
            </a:r>
            <a:r>
              <a:rPr lang="fr-FR" sz="2300" i="1" dirty="0"/>
              <a:t>’repas nouveaux</a:t>
            </a:r>
            <a:r>
              <a:rPr lang="fr-FR" sz="2300" dirty="0"/>
              <a:t> ‘’ faisant référence aux repas qui ne sont consommés qu’en période de fête </a:t>
            </a:r>
            <a:endParaRPr lang="fr-FR" sz="2300" dirty="0" smtClean="0"/>
          </a:p>
          <a:p>
            <a:endParaRPr lang="fr-FR" sz="2300" dirty="0"/>
          </a:p>
          <a:p>
            <a:r>
              <a:rPr lang="fr-FR" sz="2300" dirty="0" smtClean="0"/>
              <a:t>iii</a:t>
            </a:r>
            <a:r>
              <a:rPr lang="fr-FR" sz="2300" dirty="0"/>
              <a:t>) les </a:t>
            </a:r>
            <a:r>
              <a:rPr lang="fr-FR" sz="2300" i="1" dirty="0"/>
              <a:t>‘’repas de chez nous’’ </a:t>
            </a:r>
            <a:r>
              <a:rPr lang="fr-FR" sz="2300" dirty="0"/>
              <a:t>ayant la particularité d’être spécifiques à une région ou une ethnie du pays </a:t>
            </a:r>
            <a:endParaRPr lang="fr-FR" sz="2300" dirty="0" smtClean="0"/>
          </a:p>
          <a:p>
            <a:pPr marL="0" indent="0">
              <a:buNone/>
            </a:pPr>
            <a:endParaRPr lang="fr-FR" sz="2300" dirty="0" smtClean="0"/>
          </a:p>
          <a:p>
            <a:r>
              <a:rPr lang="fr-FR" sz="2300" dirty="0"/>
              <a:t>iv) ‘</a:t>
            </a:r>
            <a:r>
              <a:rPr lang="fr-FR" sz="2300" i="1" dirty="0"/>
              <a:t>’repas occidentaux ou repas de blancs</a:t>
            </a:r>
            <a:r>
              <a:rPr lang="fr-FR" sz="2300" dirty="0"/>
              <a:t>’’  issus de l’introduction dans les pratiques culinaires, de denrées alimentaires importées </a:t>
            </a:r>
            <a:endParaRPr lang="fr-BE" sz="2300" dirty="0"/>
          </a:p>
        </p:txBody>
      </p:sp>
    </p:spTree>
    <p:extLst>
      <p:ext uri="{BB962C8B-B14F-4D97-AF65-F5344CB8AC3E}">
        <p14:creationId xmlns:p14="http://schemas.microsoft.com/office/powerpoint/2010/main" val="40655763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477276"/>
            <a:ext cx="9144000" cy="994172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 smtClean="0">
                <a:solidFill>
                  <a:schemeClr val="accent5">
                    <a:lumMod val="75000"/>
                  </a:schemeClr>
                </a:solidFill>
              </a:rPr>
              <a:t>Conclusion</a:t>
            </a:r>
            <a:endParaRPr lang="fr-FR" sz="3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Espace réservé du numéro de diapositive 3"/>
          <p:cNvSpPr txBox="1">
            <a:spLocks/>
          </p:cNvSpPr>
          <p:nvPr/>
        </p:nvSpPr>
        <p:spPr>
          <a:xfrm>
            <a:off x="7053113" y="2074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E11F9F44-45EE-4CCD-BD21-4F0087ED59B9}" type="slidenum">
              <a:rPr lang="fr-FR" smtClean="0"/>
              <a:pPr algn="r"/>
              <a:t>19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6558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940" y="81628"/>
            <a:ext cx="9130059" cy="521287"/>
          </a:xfrm>
        </p:spPr>
        <p:txBody>
          <a:bodyPr>
            <a:normAutofit/>
          </a:bodyPr>
          <a:lstStyle/>
          <a:p>
            <a:pPr algn="ctr"/>
            <a:r>
              <a:rPr lang="fr-FR" sz="2600" b="1" dirty="0" smtClean="0"/>
              <a:t>Plan</a:t>
            </a:r>
            <a:endParaRPr lang="fr-FR" sz="26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866274" y="1257982"/>
            <a:ext cx="7873465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4200"/>
              </a:spcAft>
              <a:buClr>
                <a:srgbClr val="014694"/>
              </a:buClr>
            </a:pPr>
            <a:r>
              <a:rPr lang="fr-FR" sz="2400" dirty="0" smtClean="0"/>
              <a:t>Introduction</a:t>
            </a:r>
          </a:p>
          <a:p>
            <a:pPr>
              <a:buFontTx/>
              <a:buChar char="-"/>
            </a:pPr>
            <a:r>
              <a:rPr lang="fr-FR" sz="2400" dirty="0" smtClean="0">
                <a:solidFill>
                  <a:schemeClr val="accent5">
                    <a:lumMod val="75000"/>
                  </a:schemeClr>
                </a:solidFill>
              </a:rPr>
              <a:t>1- </a:t>
            </a:r>
            <a:r>
              <a:rPr lang="fr-CA" sz="2400" dirty="0"/>
              <a:t>le cadre des pratiques </a:t>
            </a:r>
            <a:r>
              <a:rPr lang="fr-CA" sz="2400" dirty="0" smtClean="0"/>
              <a:t>alimentaires</a:t>
            </a:r>
          </a:p>
          <a:p>
            <a:endParaRPr lang="fr-FR" sz="2400" dirty="0" smtClean="0"/>
          </a:p>
          <a:p>
            <a:pPr algn="just">
              <a:spcAft>
                <a:spcPts val="4200"/>
              </a:spcAft>
              <a:buClr>
                <a:srgbClr val="014694"/>
              </a:buClr>
            </a:pPr>
            <a:r>
              <a:rPr lang="fr-FR" sz="2400" dirty="0" smtClean="0">
                <a:solidFill>
                  <a:schemeClr val="accent5">
                    <a:lumMod val="75000"/>
                  </a:schemeClr>
                </a:solidFill>
              </a:rPr>
              <a:t>2-</a:t>
            </a:r>
            <a:r>
              <a:rPr lang="fr-FR" sz="2400" dirty="0" smtClean="0"/>
              <a:t> </a:t>
            </a:r>
            <a:r>
              <a:rPr lang="fr-CA" sz="2400" dirty="0" smtClean="0"/>
              <a:t>l’approche méthodologie</a:t>
            </a:r>
            <a:endParaRPr lang="fr-FR" sz="2400" dirty="0" smtClean="0"/>
          </a:p>
          <a:p>
            <a:pPr algn="just">
              <a:spcAft>
                <a:spcPts val="4200"/>
              </a:spcAft>
              <a:buClr>
                <a:srgbClr val="014694"/>
              </a:buClr>
            </a:pPr>
            <a:r>
              <a:rPr lang="fr-FR" sz="2400" dirty="0" smtClean="0">
                <a:solidFill>
                  <a:schemeClr val="accent5">
                    <a:lumMod val="75000"/>
                  </a:schemeClr>
                </a:solidFill>
              </a:rPr>
              <a:t>3-</a:t>
            </a:r>
            <a:r>
              <a:rPr lang="fr-FR" sz="2400" dirty="0" smtClean="0"/>
              <a:t> Les </a:t>
            </a:r>
            <a:r>
              <a:rPr lang="fr-CA" sz="2400" dirty="0"/>
              <a:t>résultats mis en évidence </a:t>
            </a:r>
            <a:r>
              <a:rPr lang="fr-CA" sz="2400" dirty="0" smtClean="0"/>
              <a:t> </a:t>
            </a:r>
            <a:endParaRPr lang="fr-FR" sz="2400" dirty="0" smtClean="0"/>
          </a:p>
          <a:p>
            <a:pPr algn="just">
              <a:spcAft>
                <a:spcPts val="1200"/>
              </a:spcAft>
              <a:buClr>
                <a:srgbClr val="014694"/>
              </a:buClr>
            </a:pPr>
            <a:r>
              <a:rPr lang="fr-FR" sz="2400" dirty="0" smtClean="0"/>
              <a:t>Conclusion</a:t>
            </a:r>
          </a:p>
        </p:txBody>
      </p:sp>
      <p:sp>
        <p:nvSpPr>
          <p:cNvPr id="5" name="Espace réservé du numéro de diapositive 3"/>
          <p:cNvSpPr txBox="1">
            <a:spLocks/>
          </p:cNvSpPr>
          <p:nvPr/>
        </p:nvSpPr>
        <p:spPr>
          <a:xfrm>
            <a:off x="7053113" y="2074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E11F9F44-45EE-4CCD-BD21-4F0087ED59B9}" type="slidenum">
              <a:rPr lang="fr-FR" smtClean="0"/>
              <a:pPr algn="r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5803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940" y="81628"/>
            <a:ext cx="9130059" cy="521287"/>
          </a:xfrm>
        </p:spPr>
        <p:txBody>
          <a:bodyPr>
            <a:normAutofit/>
          </a:bodyPr>
          <a:lstStyle/>
          <a:p>
            <a:pPr algn="ctr"/>
            <a:r>
              <a:rPr lang="fr-FR" sz="2600" b="1" dirty="0" smtClean="0"/>
              <a:t>Conclusion</a:t>
            </a:r>
            <a:endParaRPr lang="fr-FR" sz="26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263784" y="844095"/>
            <a:ext cx="865124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200"/>
              </a:spcAft>
              <a:buClr>
                <a:srgbClr val="014694"/>
              </a:buClr>
              <a:buFont typeface="Wingdings" panose="05000000000000000000" pitchFamily="2" charset="2"/>
              <a:buChar char="q"/>
            </a:pPr>
            <a:r>
              <a:rPr lang="fr-FR" sz="2000" dirty="0">
                <a:ea typeface="Times New Roman" panose="02020603050405020304" pitchFamily="18" charset="0"/>
              </a:rPr>
              <a:t>L’évolution sociale exprimée par l’exercice d’une profession salariée ou l’exercice d’une activité économique, et/ou l’entrée en ménage est observée comme l’un des facteurs participant à </a:t>
            </a:r>
            <a:r>
              <a:rPr lang="fr-FR" sz="2000" dirty="0" smtClean="0">
                <a:ea typeface="Times New Roman" panose="02020603050405020304" pitchFamily="18" charset="0"/>
              </a:rPr>
              <a:t>l’observation </a:t>
            </a:r>
            <a:r>
              <a:rPr lang="fr-FR" sz="2000" dirty="0">
                <a:ea typeface="Times New Roman" panose="02020603050405020304" pitchFamily="18" charset="0"/>
              </a:rPr>
              <a:t>de nouvelles pratiques alimentaires et/ou changements de pratiques alimentaires </a:t>
            </a:r>
            <a:r>
              <a:rPr lang="fr-FR" sz="2000" dirty="0" smtClean="0">
                <a:ea typeface="Times New Roman" panose="02020603050405020304" pitchFamily="18" charset="0"/>
              </a:rPr>
              <a:t>existants;</a:t>
            </a:r>
          </a:p>
          <a:p>
            <a:pPr algn="just">
              <a:spcAft>
                <a:spcPts val="1200"/>
              </a:spcAft>
              <a:buClr>
                <a:srgbClr val="014694"/>
              </a:buClr>
            </a:pPr>
            <a:endParaRPr lang="fr-FR" sz="2000" dirty="0" smtClean="0"/>
          </a:p>
          <a:p>
            <a:pPr marL="342900" indent="-342900" algn="just">
              <a:buClr>
                <a:srgbClr val="014694"/>
              </a:buClr>
              <a:buFont typeface="Wingdings" panose="05000000000000000000" pitchFamily="2" charset="2"/>
              <a:buChar char="q"/>
            </a:pPr>
            <a:r>
              <a:rPr lang="fr-FR" sz="2000" dirty="0">
                <a:ea typeface="Times New Roman" panose="02020603050405020304" pitchFamily="18" charset="0"/>
              </a:rPr>
              <a:t>Ces changements potentiels sont identifiés au niveau </a:t>
            </a:r>
            <a:r>
              <a:rPr lang="fr-FR" sz="2000" dirty="0" smtClean="0">
                <a:ea typeface="Times New Roman" panose="02020603050405020304" pitchFamily="18" charset="0"/>
              </a:rPr>
              <a:t>de l’espace </a:t>
            </a:r>
            <a:r>
              <a:rPr lang="fr-FR" sz="2000" dirty="0">
                <a:ea typeface="Times New Roman" panose="02020603050405020304" pitchFamily="18" charset="0"/>
              </a:rPr>
              <a:t>d’approvisionnement, dans le mode de consommation </a:t>
            </a:r>
            <a:r>
              <a:rPr lang="fr-FR" sz="2000" dirty="0" smtClean="0">
                <a:ea typeface="Times New Roman" panose="02020603050405020304" pitchFamily="18" charset="0"/>
              </a:rPr>
              <a:t>alimentaire: </a:t>
            </a:r>
          </a:p>
          <a:p>
            <a:pPr algn="just">
              <a:buClr>
                <a:srgbClr val="014694"/>
              </a:buClr>
            </a:pPr>
            <a:r>
              <a:rPr lang="fr-FR" sz="2000" dirty="0">
                <a:ea typeface="Times New Roman" panose="02020603050405020304" pitchFamily="18" charset="0"/>
              </a:rPr>
              <a:t>-</a:t>
            </a:r>
            <a:r>
              <a:rPr lang="fr-FR" sz="1600" dirty="0" smtClean="0">
                <a:ea typeface="Times New Roman" panose="02020603050405020304" pitchFamily="18" charset="0"/>
              </a:rPr>
              <a:t>du </a:t>
            </a:r>
            <a:r>
              <a:rPr lang="fr-FR" sz="1600" dirty="0">
                <a:ea typeface="Times New Roman" panose="02020603050405020304" pitchFamily="18" charset="0"/>
              </a:rPr>
              <a:t>marché principal aux revendeuses à </a:t>
            </a:r>
            <a:r>
              <a:rPr lang="fr-FR" sz="1600" dirty="0" smtClean="0">
                <a:ea typeface="Times New Roman" panose="02020603050405020304" pitchFamily="18" charset="0"/>
              </a:rPr>
              <a:t>domicile </a:t>
            </a:r>
            <a:r>
              <a:rPr lang="fr-FR" sz="1600" dirty="0">
                <a:ea typeface="Times New Roman" panose="02020603050405020304" pitchFamily="18" charset="0"/>
              </a:rPr>
              <a:t>en passant par </a:t>
            </a:r>
            <a:r>
              <a:rPr lang="fr-FR" sz="1600" b="1" dirty="0">
                <a:ea typeface="Times New Roman" panose="02020603050405020304" pitchFamily="18" charset="0"/>
              </a:rPr>
              <a:t>les marchés secondaires </a:t>
            </a:r>
            <a:r>
              <a:rPr lang="fr-FR" sz="1600" dirty="0">
                <a:ea typeface="Times New Roman" panose="02020603050405020304" pitchFamily="18" charset="0"/>
              </a:rPr>
              <a:t>de la </a:t>
            </a:r>
            <a:r>
              <a:rPr lang="fr-FR" sz="1600" dirty="0" smtClean="0">
                <a:ea typeface="Times New Roman" panose="02020603050405020304" pitchFamily="18" charset="0"/>
              </a:rPr>
              <a:t>ville (cités comme lieu plus fréquenté)</a:t>
            </a:r>
          </a:p>
          <a:p>
            <a:pPr algn="just">
              <a:buClr>
                <a:srgbClr val="014694"/>
              </a:buClr>
            </a:pPr>
            <a:r>
              <a:rPr lang="fr-FR" sz="1600" dirty="0" smtClean="0">
                <a:ea typeface="Times New Roman" panose="02020603050405020304" pitchFamily="18" charset="0"/>
              </a:rPr>
              <a:t>-deux </a:t>
            </a:r>
            <a:r>
              <a:rPr lang="fr-FR" sz="1600" dirty="0">
                <a:ea typeface="Times New Roman" panose="02020603050405020304" pitchFamily="18" charset="0"/>
              </a:rPr>
              <a:t>(02) types de consommation alimentaire: la consommation de repas faits en ménage et les repas faits hors </a:t>
            </a:r>
            <a:r>
              <a:rPr lang="fr-FR" sz="1600" dirty="0" smtClean="0">
                <a:ea typeface="Times New Roman" panose="02020603050405020304" pitchFamily="18" charset="0"/>
              </a:rPr>
              <a:t>ménage*</a:t>
            </a:r>
          </a:p>
          <a:p>
            <a:pPr algn="just">
              <a:buClr>
                <a:srgbClr val="014694"/>
              </a:buClr>
            </a:pPr>
            <a:endParaRPr lang="fr-FR" sz="1600" dirty="0">
              <a:latin typeface="Times New Roman" panose="02020603050405020304" pitchFamily="18" charset="0"/>
            </a:endParaRPr>
          </a:p>
        </p:txBody>
      </p:sp>
      <p:sp>
        <p:nvSpPr>
          <p:cNvPr id="5" name="Espace réservé du numéro de diapositive 3"/>
          <p:cNvSpPr txBox="1">
            <a:spLocks/>
          </p:cNvSpPr>
          <p:nvPr/>
        </p:nvSpPr>
        <p:spPr>
          <a:xfrm>
            <a:off x="7053113" y="2074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E11F9F44-45EE-4CCD-BD21-4F0087ED59B9}" type="slidenum">
              <a:rPr lang="fr-FR" smtClean="0"/>
              <a:pPr algn="r"/>
              <a:t>20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14537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477276"/>
            <a:ext cx="9144000" cy="994172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 smtClean="0">
                <a:solidFill>
                  <a:schemeClr val="accent5">
                    <a:lumMod val="75000"/>
                  </a:schemeClr>
                </a:solidFill>
              </a:rPr>
              <a:t>Merci de votre attention</a:t>
            </a:r>
            <a:endParaRPr lang="fr-FR" sz="3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Espace réservé du numéro de diapositive 3"/>
          <p:cNvSpPr txBox="1">
            <a:spLocks/>
          </p:cNvSpPr>
          <p:nvPr/>
        </p:nvSpPr>
        <p:spPr>
          <a:xfrm>
            <a:off x="7053113" y="2074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E11F9F44-45EE-4CCD-BD21-4F0087ED59B9}" type="slidenum">
              <a:rPr lang="fr-FR" smtClean="0"/>
              <a:pPr algn="r"/>
              <a:t>21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280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3200" dirty="0" smtClean="0"/>
              <a:t>Introduction (1)</a:t>
            </a:r>
            <a:endParaRPr lang="fr-BE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1354" y="1771007"/>
            <a:ext cx="8581292" cy="4409076"/>
          </a:xfrm>
        </p:spPr>
        <p:txBody>
          <a:bodyPr>
            <a:normAutofit/>
          </a:bodyPr>
          <a:lstStyle/>
          <a:p>
            <a:pPr marL="0" lvl="0" indent="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None/>
            </a:pPr>
            <a:r>
              <a:rPr lang="fr-FR" sz="1700" b="1" dirty="0">
                <a:solidFill>
                  <a:srgbClr val="3D3D3D"/>
                </a:solidFill>
                <a:latin typeface="Gill Sans MT" panose="020B0502020104020203"/>
              </a:rPr>
              <a:t>Situation mondiale:</a:t>
            </a:r>
          </a:p>
          <a:p>
            <a:pPr marL="306000" lvl="0" indent="-30600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Wingdings 2" panose="05020102010507070707" pitchFamily="18" charset="2"/>
              <a:buChar char=""/>
            </a:pPr>
            <a:r>
              <a:rPr lang="fr-FR" sz="1700" dirty="0">
                <a:solidFill>
                  <a:srgbClr val="3D3D3D"/>
                </a:solidFill>
                <a:latin typeface="Gill Sans MT" panose="020B0502020104020203"/>
              </a:rPr>
              <a:t>Prévisions mondiales sur démographie urbaine en 2030 : </a:t>
            </a:r>
          </a:p>
          <a:p>
            <a:pPr marL="0" lvl="0" indent="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None/>
            </a:pPr>
            <a:r>
              <a:rPr lang="fr-FR" sz="1700" b="1" dirty="0">
                <a:solidFill>
                  <a:srgbClr val="3D3D3D"/>
                </a:solidFill>
                <a:latin typeface="Gill Sans MT" panose="020B0502020104020203"/>
              </a:rPr>
              <a:t>       - 70% population sera citadine  </a:t>
            </a:r>
            <a:r>
              <a:rPr lang="fr-FR" sz="1700" b="1" dirty="0" smtClean="0">
                <a:solidFill>
                  <a:srgbClr val="3D3D3D"/>
                </a:solidFill>
                <a:latin typeface="Gill Sans MT" panose="020B0502020104020203"/>
              </a:rPr>
              <a:t>                                   </a:t>
            </a:r>
            <a:r>
              <a:rPr lang="fr-FR" sz="1700" dirty="0" smtClean="0">
                <a:solidFill>
                  <a:srgbClr val="FF0000"/>
                </a:solidFill>
                <a:latin typeface="Gill Sans MT" panose="020B0502020104020203"/>
              </a:rPr>
              <a:t>Accélération </a:t>
            </a:r>
            <a:r>
              <a:rPr lang="fr-FR" sz="1700" dirty="0">
                <a:solidFill>
                  <a:srgbClr val="FF0000"/>
                </a:solidFill>
                <a:latin typeface="Gill Sans MT" panose="020B0502020104020203"/>
              </a:rPr>
              <a:t>de l’urbanisation</a:t>
            </a:r>
          </a:p>
          <a:p>
            <a:pPr marL="0" lvl="0" indent="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None/>
            </a:pPr>
            <a:r>
              <a:rPr lang="fr-FR" sz="1700" b="1" dirty="0">
                <a:solidFill>
                  <a:srgbClr val="3D3D3D"/>
                </a:solidFill>
                <a:latin typeface="Gill Sans MT" panose="020B0502020104020203"/>
              </a:rPr>
              <a:t>       - 81% d’individus dans les PVD vivront en ville </a:t>
            </a:r>
          </a:p>
          <a:p>
            <a:pPr marL="0" lvl="0" indent="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None/>
            </a:pPr>
            <a:r>
              <a:rPr lang="fr-FR" sz="1700" b="1" dirty="0">
                <a:solidFill>
                  <a:srgbClr val="3D3D3D"/>
                </a:solidFill>
                <a:latin typeface="Gill Sans MT" panose="020B0502020104020203"/>
              </a:rPr>
              <a:t>        </a:t>
            </a:r>
            <a:r>
              <a:rPr lang="fr-FR" sz="1700" dirty="0">
                <a:solidFill>
                  <a:srgbClr val="3D3D3D"/>
                </a:solidFill>
                <a:latin typeface="Gill Sans MT" panose="020B0502020104020203"/>
              </a:rPr>
              <a:t>(UNFPA, </a:t>
            </a:r>
            <a:r>
              <a:rPr lang="fr-FR" sz="1700" b="1" dirty="0">
                <a:solidFill>
                  <a:srgbClr val="3D3D3D"/>
                </a:solidFill>
                <a:latin typeface="Gill Sans MT" panose="020B0502020104020203"/>
              </a:rPr>
              <a:t>2008</a:t>
            </a:r>
            <a:r>
              <a:rPr lang="fr-FR" sz="1700" b="1" dirty="0" smtClean="0">
                <a:solidFill>
                  <a:srgbClr val="3D3D3D"/>
                </a:solidFill>
                <a:latin typeface="Gill Sans MT" panose="020B0502020104020203"/>
              </a:rPr>
              <a:t>)</a:t>
            </a:r>
          </a:p>
          <a:p>
            <a:pPr marL="0" lvl="0" indent="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None/>
            </a:pPr>
            <a:endParaRPr lang="fr-FR" sz="1700" dirty="0">
              <a:solidFill>
                <a:srgbClr val="3D3D3D"/>
              </a:solidFill>
              <a:latin typeface="Gill Sans MT" panose="020B0502020104020203"/>
            </a:endParaRPr>
          </a:p>
          <a:p>
            <a:pPr marL="306000" lvl="0" indent="-30600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Wingdings 2" panose="05020102010507070707" pitchFamily="18" charset="2"/>
              <a:buChar char=""/>
            </a:pPr>
            <a:r>
              <a:rPr lang="fr-FR" sz="1700" b="1" dirty="0">
                <a:solidFill>
                  <a:srgbClr val="3D3D3D"/>
                </a:solidFill>
                <a:latin typeface="Gill Sans MT" panose="020B0502020104020203"/>
              </a:rPr>
              <a:t>Insécurité alimentaire urbaine &amp; malnutrition </a:t>
            </a:r>
            <a:r>
              <a:rPr lang="fr-FR" sz="1700" dirty="0">
                <a:solidFill>
                  <a:srgbClr val="3D3D3D"/>
                </a:solidFill>
                <a:latin typeface="Gill Sans MT" panose="020B0502020104020203"/>
              </a:rPr>
              <a:t>observées actuellement s’accentueront du fait de la </a:t>
            </a:r>
            <a:r>
              <a:rPr lang="fr-CA" sz="1700" dirty="0">
                <a:solidFill>
                  <a:srgbClr val="3D3D3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croissance de la population dans les villes » (CSAO/OCDE, 2016)</a:t>
            </a:r>
            <a:endParaRPr lang="fr-FR" sz="1700" dirty="0">
              <a:solidFill>
                <a:srgbClr val="3D3D3D"/>
              </a:solidFill>
              <a:latin typeface="Gill Sans MT" panose="020B0502020104020203"/>
            </a:endParaRPr>
          </a:p>
          <a:p>
            <a:pPr marL="306000" lvl="0" indent="-30600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Wingdings 2" panose="05020102010507070707" pitchFamily="18" charset="2"/>
              <a:buChar char=""/>
            </a:pPr>
            <a:endParaRPr lang="fr-FR" sz="1700" dirty="0">
              <a:solidFill>
                <a:srgbClr val="3D3D3D"/>
              </a:solidFill>
              <a:latin typeface="Gill Sans MT" panose="020B0502020104020203"/>
            </a:endParaRPr>
          </a:p>
          <a:p>
            <a:pPr marL="306000" lvl="0" indent="-30600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Wingdings 2" panose="05020102010507070707" pitchFamily="18" charset="2"/>
              <a:buChar char=""/>
            </a:pPr>
            <a:r>
              <a:rPr lang="fr-FR" sz="1700" b="1" dirty="0">
                <a:solidFill>
                  <a:srgbClr val="3D3D3D"/>
                </a:solidFill>
                <a:latin typeface="Gill Sans MT" panose="020B0502020104020203"/>
              </a:rPr>
              <a:t>Défi à relever:  assurer l’alimentation et la nutrition des populations par l’atteinte de l’ODD 2 « Faim Zéro » </a:t>
            </a:r>
          </a:p>
          <a:p>
            <a:endParaRPr lang="fr-BE" dirty="0"/>
          </a:p>
        </p:txBody>
      </p:sp>
      <p:sp>
        <p:nvSpPr>
          <p:cNvPr id="5" name="Accolade fermante 4"/>
          <p:cNvSpPr/>
          <p:nvPr/>
        </p:nvSpPr>
        <p:spPr>
          <a:xfrm>
            <a:off x="5706207" y="2497015"/>
            <a:ext cx="211015" cy="80889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56839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1354" y="553915"/>
            <a:ext cx="8581292" cy="1300863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fr-FR" sz="320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Introduction </a:t>
            </a:r>
            <a:r>
              <a:rPr lang="fr-FR" sz="32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(2)</a:t>
            </a:r>
            <a:endParaRPr lang="fr-FR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97427" y="1854779"/>
            <a:ext cx="4599636" cy="2241558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fr-FR" sz="2900" b="1" dirty="0">
                <a:solidFill>
                  <a:srgbClr val="FF0000"/>
                </a:solidFill>
              </a:rPr>
              <a:t>Situation en Afrique :</a:t>
            </a:r>
          </a:p>
          <a:p>
            <a:pPr lvl="0" algn="just"/>
            <a:r>
              <a:rPr lang="fr-FR" dirty="0"/>
              <a:t>Morbidité infectieuse, Carences nutritionnelles dominantes et insécurité </a:t>
            </a:r>
            <a:r>
              <a:rPr lang="fr-FR" dirty="0" smtClean="0"/>
              <a:t>alimentaire (CSAO/OCDE,2016), </a:t>
            </a:r>
            <a:endParaRPr lang="fr-FR" dirty="0"/>
          </a:p>
          <a:p>
            <a:pPr lvl="0" algn="just"/>
            <a:r>
              <a:rPr lang="fr-FR" dirty="0"/>
              <a:t>Démographie avec un fort taux de croissance urbaine de 5% par an (</a:t>
            </a:r>
            <a:r>
              <a:rPr lang="fr-CA" dirty="0" err="1"/>
              <a:t>Delpeuch</a:t>
            </a:r>
            <a:r>
              <a:rPr lang="fr-CA" dirty="0"/>
              <a:t> &amp; al., 2006</a:t>
            </a:r>
            <a:r>
              <a:rPr lang="fr-CA" dirty="0" smtClean="0"/>
              <a:t>)</a:t>
            </a:r>
            <a:r>
              <a:rPr lang="fr-FR" dirty="0"/>
              <a:t> </a:t>
            </a:r>
          </a:p>
          <a:p>
            <a:pPr lvl="0" algn="just"/>
            <a:r>
              <a:rPr lang="fr-FR" dirty="0" smtClean="0"/>
              <a:t>Agglomérations </a:t>
            </a:r>
            <a:r>
              <a:rPr lang="fr-FR" dirty="0"/>
              <a:t>urbaines </a:t>
            </a:r>
            <a:r>
              <a:rPr lang="fr-FR" dirty="0" smtClean="0"/>
              <a:t>152 </a:t>
            </a:r>
            <a:r>
              <a:rPr lang="fr-FR" dirty="0"/>
              <a:t>à près de 2000 entre 1950 et 2010</a:t>
            </a:r>
          </a:p>
          <a:p>
            <a:pPr marL="0" indent="0" algn="ctr">
              <a:buNone/>
            </a:pPr>
            <a:r>
              <a:rPr lang="fr-FR" sz="2900" b="1" dirty="0">
                <a:solidFill>
                  <a:srgbClr val="FF0000"/>
                </a:solidFill>
              </a:rPr>
              <a:t>Situation au Bénin </a:t>
            </a:r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712" y="4106887"/>
            <a:ext cx="3189067" cy="1789283"/>
          </a:xfrm>
        </p:spPr>
      </p:pic>
      <p:sp>
        <p:nvSpPr>
          <p:cNvPr id="4" name="Rectangle 3"/>
          <p:cNvSpPr/>
          <p:nvPr/>
        </p:nvSpPr>
        <p:spPr>
          <a:xfrm rot="10800000" flipH="1" flipV="1">
            <a:off x="5268685" y="2857083"/>
            <a:ext cx="2967800" cy="166865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graphicFrame>
        <p:nvGraphicFramePr>
          <p:cNvPr id="9" name="Graphique 8"/>
          <p:cNvGraphicFramePr/>
          <p:nvPr>
            <p:extLst>
              <p:ext uri="{D42A27DB-BD31-4B8C-83A1-F6EECF244321}">
                <p14:modId xmlns:p14="http://schemas.microsoft.com/office/powerpoint/2010/main" val="1516123000"/>
              </p:ext>
            </p:extLst>
          </p:nvPr>
        </p:nvGraphicFramePr>
        <p:xfrm>
          <a:off x="5427617" y="2074985"/>
          <a:ext cx="3520440" cy="2611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Rectangle 9"/>
          <p:cNvSpPr/>
          <p:nvPr/>
        </p:nvSpPr>
        <p:spPr>
          <a:xfrm>
            <a:off x="5427617" y="4809792"/>
            <a:ext cx="3520440" cy="143649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A" sz="1350" dirty="0"/>
              <a:t>            </a:t>
            </a:r>
          </a:p>
          <a:p>
            <a:pPr algn="ctr"/>
            <a:endParaRPr lang="fr-CA" sz="1350" dirty="0"/>
          </a:p>
          <a:p>
            <a:pPr algn="ctr"/>
            <a:r>
              <a:rPr lang="fr-CA" sz="1350" dirty="0"/>
              <a:t>Baisse de l’insécurité alimentaire globale (entre 2013 &amp; 2017)</a:t>
            </a:r>
          </a:p>
          <a:p>
            <a:pPr algn="ctr"/>
            <a:endParaRPr lang="fr-CA" sz="1350" dirty="0"/>
          </a:p>
          <a:p>
            <a:pPr algn="ctr"/>
            <a:r>
              <a:rPr lang="fr-CA" sz="1350" dirty="0"/>
              <a:t>Amélioration globale de la consommation alimentaire au sein des ménages</a:t>
            </a:r>
          </a:p>
          <a:p>
            <a:endParaRPr lang="fr-FR" sz="825" dirty="0"/>
          </a:p>
          <a:p>
            <a:pPr algn="ctr"/>
            <a:endParaRPr lang="fr-FR" sz="1200" b="1" dirty="0">
              <a:solidFill>
                <a:srgbClr val="FF0000"/>
              </a:solidFill>
            </a:endParaRPr>
          </a:p>
        </p:txBody>
      </p:sp>
      <p:sp>
        <p:nvSpPr>
          <p:cNvPr id="6" name="Flèche vers le bas 5"/>
          <p:cNvSpPr/>
          <p:nvPr/>
        </p:nvSpPr>
        <p:spPr>
          <a:xfrm flipH="1">
            <a:off x="7187837" y="5408307"/>
            <a:ext cx="71219" cy="239467"/>
          </a:xfrm>
          <a:prstGeom prst="downArrow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pic>
        <p:nvPicPr>
          <p:cNvPr id="11" name="Espace réservé du contenu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012" y="4253085"/>
            <a:ext cx="3189067" cy="1789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95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2129" y="562708"/>
            <a:ext cx="8519746" cy="1318846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fr-BE" sz="3200" dirty="0"/>
              <a:t>Introduction (3)</a:t>
            </a:r>
            <a:endParaRPr lang="fr-FR" sz="32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11015" y="2022232"/>
            <a:ext cx="4554415" cy="4193930"/>
          </a:xfrm>
        </p:spPr>
        <p:txBody>
          <a:bodyPr>
            <a:normAutofit fontScale="85000" lnSpcReduction="20000"/>
          </a:bodyPr>
          <a:lstStyle/>
          <a:p>
            <a:r>
              <a:rPr lang="fr-FR" sz="2400" b="1" dirty="0"/>
              <a:t>COTONOU: ville à forte activité économique </a:t>
            </a:r>
          </a:p>
          <a:p>
            <a:pPr marL="0" indent="0" algn="ctr">
              <a:buNone/>
            </a:pPr>
            <a:r>
              <a:rPr lang="fr-FR" b="1" dirty="0">
                <a:latin typeface="AR BLANCA"/>
              </a:rPr>
              <a:t>  </a:t>
            </a:r>
            <a:r>
              <a:rPr lang="fr-FR" sz="2100" dirty="0"/>
              <a:t>Ville </a:t>
            </a:r>
            <a:r>
              <a:rPr lang="fr-FR" sz="2100" dirty="0" smtClean="0"/>
              <a:t>à forte </a:t>
            </a:r>
            <a:r>
              <a:rPr lang="fr-FR" sz="2100" dirty="0" smtClean="0">
                <a:ea typeface="Calibri" panose="020F0502020204030204" pitchFamily="34" charset="0"/>
              </a:rPr>
              <a:t>hétérogénéité de classes sociales et de quartiers inscrites dans une dynamique urbaine</a:t>
            </a:r>
          </a:p>
          <a:p>
            <a:pPr marL="0" indent="0" algn="ctr">
              <a:buNone/>
            </a:pPr>
            <a:endParaRPr lang="fr-FR" sz="2100" dirty="0"/>
          </a:p>
          <a:p>
            <a:r>
              <a:rPr lang="fr-CA" sz="2100" dirty="0" smtClean="0"/>
              <a:t>Transformation </a:t>
            </a:r>
            <a:r>
              <a:rPr lang="fr-CA" sz="2100" dirty="0"/>
              <a:t>des systèmes alimentaires avec les mouvements et la reconfiguration sociale qui s’observent en </a:t>
            </a:r>
            <a:r>
              <a:rPr lang="fr-CA" sz="2100" dirty="0" smtClean="0"/>
              <a:t>ville</a:t>
            </a:r>
          </a:p>
          <a:p>
            <a:endParaRPr lang="fr-CA" dirty="0" smtClean="0"/>
          </a:p>
          <a:p>
            <a:r>
              <a:rPr lang="fr-CA" sz="2400" b="1" dirty="0"/>
              <a:t>Hypothèse :</a:t>
            </a:r>
            <a:endParaRPr lang="fr-FR" sz="2400" dirty="0"/>
          </a:p>
          <a:p>
            <a:pPr marL="0" lvl="0" indent="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None/>
            </a:pPr>
            <a:r>
              <a:rPr lang="fr-CA" sz="1800" b="1" dirty="0">
                <a:solidFill>
                  <a:srgbClr val="FF0000"/>
                </a:solidFill>
                <a:latin typeface="Gill Sans MT" panose="020B0502020104020203"/>
              </a:rPr>
              <a:t>De ‘’Potentiels changements’’ en cours sont observables dans les systèmes alimentaires au sein des ménages et que de nouveaux systèmes alimentaires sont en construction</a:t>
            </a:r>
            <a:endParaRPr lang="fr-FR" sz="1800" dirty="0">
              <a:solidFill>
                <a:srgbClr val="3D3D3D"/>
              </a:solidFill>
              <a:latin typeface="Gill Sans MT" panose="020B0502020104020203"/>
            </a:endParaRPr>
          </a:p>
          <a:p>
            <a:endParaRPr lang="fr-FR" dirty="0"/>
          </a:p>
        </p:txBody>
      </p:sp>
      <p:graphicFrame>
        <p:nvGraphicFramePr>
          <p:cNvPr id="5" name="Espace réservé du contenu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83681650"/>
              </p:ext>
            </p:extLst>
          </p:nvPr>
        </p:nvGraphicFramePr>
        <p:xfrm>
          <a:off x="4641056" y="2233246"/>
          <a:ext cx="4067175" cy="3833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5774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0968" y="257235"/>
            <a:ext cx="7886700" cy="1021403"/>
          </a:xfrm>
        </p:spPr>
        <p:txBody>
          <a:bodyPr>
            <a:normAutofit/>
          </a:bodyPr>
          <a:lstStyle/>
          <a:p>
            <a:r>
              <a:rPr lang="fr-BE" sz="2800" dirty="0" smtClean="0">
                <a:solidFill>
                  <a:schemeClr val="accent1">
                    <a:lumMod val="75000"/>
                  </a:schemeClr>
                </a:solidFill>
              </a:rPr>
              <a:t>Questionnements</a:t>
            </a:r>
            <a:endParaRPr lang="fr-BE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2899" y="1472069"/>
            <a:ext cx="8642839" cy="440907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dirty="0"/>
              <a:t>Recherche de thèse sur</a:t>
            </a:r>
            <a:r>
              <a:rPr lang="fr-FR" i="1" dirty="0">
                <a:solidFill>
                  <a:srgbClr val="FF0000"/>
                </a:solidFill>
              </a:rPr>
              <a:t> ‘’Alimentation et logiques de sécurisation alimentaire dans les ménages urbains de Cotonou (Bénin</a:t>
            </a:r>
            <a:r>
              <a:rPr lang="fr-FR" i="1" dirty="0" smtClean="0">
                <a:solidFill>
                  <a:srgbClr val="FF0000"/>
                </a:solidFill>
              </a:rPr>
              <a:t>)’’ : </a:t>
            </a:r>
          </a:p>
          <a:p>
            <a:pPr marL="0" indent="0">
              <a:buNone/>
            </a:pPr>
            <a:endParaRPr lang="fr-FR" i="1" dirty="0">
              <a:solidFill>
                <a:srgbClr val="FF0000"/>
              </a:solidFill>
            </a:endParaRPr>
          </a:p>
          <a:p>
            <a:r>
              <a:rPr lang="fr-CA" dirty="0" smtClean="0"/>
              <a:t>Quelles </a:t>
            </a:r>
            <a:r>
              <a:rPr lang="fr-CA" dirty="0"/>
              <a:t>sont les logiques locales soutenant les pratiques alimentaires ayant cours chez les citadins? </a:t>
            </a:r>
            <a:endParaRPr lang="fr-CA" dirty="0" smtClean="0"/>
          </a:p>
          <a:p>
            <a:endParaRPr lang="fr-CA" dirty="0"/>
          </a:p>
          <a:p>
            <a:r>
              <a:rPr lang="fr-FR" dirty="0"/>
              <a:t>Participent-elles à l’évolution des systèmes alimentaires pour garantir la sécurisation alimentaire?</a:t>
            </a:r>
          </a:p>
          <a:p>
            <a:endParaRPr lang="fr-FR" dirty="0"/>
          </a:p>
          <a:p>
            <a:pPr marL="0" indent="0">
              <a:buNone/>
            </a:pPr>
            <a:endParaRPr lang="fr-FR" i="1" dirty="0">
              <a:solidFill>
                <a:srgbClr val="FF0000"/>
              </a:solidFill>
            </a:endParaRPr>
          </a:p>
          <a:p>
            <a:r>
              <a:rPr lang="fr-BE" dirty="0" smtClean="0"/>
              <a:t>Travail empirique : documentation de l’évolution des pratiques alimentaires en cours chez les citadins à Cotonou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588248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179397"/>
            <a:ext cx="9144000" cy="994172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 smtClean="0">
                <a:solidFill>
                  <a:srgbClr val="C00000"/>
                </a:solidFill>
              </a:rPr>
              <a:t>1-</a:t>
            </a:r>
            <a:r>
              <a:rPr lang="fr-FR" sz="2800" b="1" dirty="0" smtClean="0"/>
              <a:t> Le cadre des pratiques alimentaires </a:t>
            </a:r>
            <a:endParaRPr lang="fr-FR" sz="2800" b="1" dirty="0"/>
          </a:p>
        </p:txBody>
      </p:sp>
      <p:sp>
        <p:nvSpPr>
          <p:cNvPr id="6" name="Espace réservé du numéro de diapositive 3"/>
          <p:cNvSpPr txBox="1">
            <a:spLocks/>
          </p:cNvSpPr>
          <p:nvPr/>
        </p:nvSpPr>
        <p:spPr>
          <a:xfrm>
            <a:off x="7053113" y="2074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E11F9F44-45EE-4CCD-BD21-4F0087ED59B9}" type="slidenum">
              <a:rPr lang="fr-FR" smtClean="0"/>
              <a:pPr algn="r"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400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749605"/>
            <a:ext cx="7886700" cy="780616"/>
          </a:xfrm>
        </p:spPr>
        <p:txBody>
          <a:bodyPr/>
          <a:lstStyle/>
          <a:p>
            <a:r>
              <a:rPr lang="fr-FR" sz="2800" b="1" dirty="0"/>
              <a:t>Le cadre des pratiques alimentaires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9743" y="1771007"/>
            <a:ext cx="8839200" cy="460802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« </a:t>
            </a:r>
            <a:r>
              <a:rPr lang="fr-FR" i="1" dirty="0"/>
              <a:t>Les pratiques alimentaires recouvrent l’ensemble des dimensions matérielles et symboliques qui recouvrent l’acte alimentaire : nature et diversité des aliments consommés ; quantités et dépenses afférentes ; cuisine et approvisionnement ; horaire et structure des </a:t>
            </a:r>
            <a:r>
              <a:rPr lang="fr-FR" i="1" dirty="0" smtClean="0"/>
              <a:t>repas……</a:t>
            </a:r>
            <a:r>
              <a:rPr lang="fr-FR" dirty="0"/>
              <a:t> » (</a:t>
            </a:r>
            <a:r>
              <a:rPr lang="fr-FR" dirty="0" err="1"/>
              <a:t>Etiévant</a:t>
            </a:r>
            <a:r>
              <a:rPr lang="fr-FR" dirty="0"/>
              <a:t>, P. et al., </a:t>
            </a:r>
            <a:r>
              <a:rPr lang="fr-FR" dirty="0" smtClean="0"/>
              <a:t>2010)</a:t>
            </a:r>
          </a:p>
          <a:p>
            <a:endParaRPr lang="fr-FR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T</a:t>
            </a:r>
            <a:r>
              <a:rPr lang="fr-FR" dirty="0" smtClean="0"/>
              <a:t>rois </a:t>
            </a:r>
            <a:r>
              <a:rPr lang="fr-FR" dirty="0"/>
              <a:t>(03) types de pratiques: 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les </a:t>
            </a:r>
            <a:r>
              <a:rPr lang="fr-FR" dirty="0"/>
              <a:t>pratiques d’approvisionnement, celles de transformation et de préparation des aliments et les pratiques de prise de </a:t>
            </a:r>
            <a:r>
              <a:rPr lang="fr-FR" dirty="0" smtClean="0"/>
              <a:t>repas (</a:t>
            </a:r>
            <a:r>
              <a:rPr lang="fr-FR" dirty="0" err="1" smtClean="0"/>
              <a:t>Bricas</a:t>
            </a:r>
            <a:r>
              <a:rPr lang="fr-FR" dirty="0"/>
              <a:t> </a:t>
            </a:r>
            <a:r>
              <a:rPr lang="fr-FR" dirty="0" smtClean="0"/>
              <a:t>N., 1998) doivent être documentés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867220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179397"/>
            <a:ext cx="9144000" cy="994172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 smtClean="0">
                <a:solidFill>
                  <a:srgbClr val="C00000"/>
                </a:solidFill>
              </a:rPr>
              <a:t>2-</a:t>
            </a:r>
            <a:r>
              <a:rPr lang="fr-FR" sz="2800" b="1" dirty="0" smtClean="0"/>
              <a:t> Méthodologie</a:t>
            </a:r>
            <a:endParaRPr lang="fr-FR" sz="2800" b="1" dirty="0"/>
          </a:p>
        </p:txBody>
      </p:sp>
      <p:sp>
        <p:nvSpPr>
          <p:cNvPr id="6" name="Espace réservé du numéro de diapositive 3"/>
          <p:cNvSpPr txBox="1">
            <a:spLocks/>
          </p:cNvSpPr>
          <p:nvPr/>
        </p:nvSpPr>
        <p:spPr>
          <a:xfrm>
            <a:off x="7053113" y="2074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E11F9F44-45EE-4CCD-BD21-4F0087ED59B9}" type="slidenum">
              <a:rPr lang="fr-FR" smtClean="0"/>
              <a:pPr algn="r"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4341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1410</Words>
  <Application>Microsoft Office PowerPoint</Application>
  <PresentationFormat>Affichage à l'écran (4:3)</PresentationFormat>
  <Paragraphs>217</Paragraphs>
  <Slides>21</Slides>
  <Notes>10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30" baseType="lpstr">
      <vt:lpstr>AR BLANCA</vt:lpstr>
      <vt:lpstr>Arial</vt:lpstr>
      <vt:lpstr>Calibri</vt:lpstr>
      <vt:lpstr>Calibri Light</vt:lpstr>
      <vt:lpstr>Gill Sans MT</vt:lpstr>
      <vt:lpstr>Times New Roman</vt:lpstr>
      <vt:lpstr>Wingdings</vt:lpstr>
      <vt:lpstr>Wingdings 2</vt:lpstr>
      <vt:lpstr>Thème Office</vt:lpstr>
      <vt:lpstr>ALIMENTATION ET LOGIQUES DE SÉCURISATION ALIMENTAIRES : QUE NOUS APPREND LA TRAJECTOIRE DE VIE SUR L’ÉVOLUTION DES PRATIQUES ALIMENTAIRES DANS LA VILLE DE COTONOU (BÉNIN)   </vt:lpstr>
      <vt:lpstr>Plan</vt:lpstr>
      <vt:lpstr>Introduction (1)</vt:lpstr>
      <vt:lpstr>Introduction (2)</vt:lpstr>
      <vt:lpstr>Introduction (3)</vt:lpstr>
      <vt:lpstr>Questionnements</vt:lpstr>
      <vt:lpstr>1- Le cadre des pratiques alimentaires </vt:lpstr>
      <vt:lpstr>Le cadre des pratiques alimentaires</vt:lpstr>
      <vt:lpstr>2- Méthodologie</vt:lpstr>
      <vt:lpstr>Approche méthodologique (1)</vt:lpstr>
      <vt:lpstr>Approche méthodologique (2)</vt:lpstr>
      <vt:lpstr>Approche méthodologique (3)</vt:lpstr>
      <vt:lpstr>Approche méthodologique (4)</vt:lpstr>
      <vt:lpstr>3- Les résultats mis en évidence </vt:lpstr>
      <vt:lpstr>Résultats (1)  Profil des enquêtés</vt:lpstr>
      <vt:lpstr> Résultats (2)   Système d’approvisionnement des vivres chez les citadins </vt:lpstr>
      <vt:lpstr>Résultats (3)  Description de la consommation alimentaire</vt:lpstr>
      <vt:lpstr>Résultats (4)</vt:lpstr>
      <vt:lpstr>Conclusion</vt:lpstr>
      <vt:lpstr>Conclusion</vt:lpstr>
      <vt:lpstr>Merci de votre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Benoit Florence</dc:creator>
  <cp:lastModifiedBy>Romule</cp:lastModifiedBy>
  <cp:revision>241</cp:revision>
  <dcterms:created xsi:type="dcterms:W3CDTF">2020-09-24T09:59:57Z</dcterms:created>
  <dcterms:modified xsi:type="dcterms:W3CDTF">2023-02-01T00:19:13Z</dcterms:modified>
</cp:coreProperties>
</file>