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6"/>
  </p:notesMasterIdLst>
  <p:sldIdLst>
    <p:sldId id="347" r:id="rId2"/>
    <p:sldId id="338" r:id="rId3"/>
    <p:sldId id="377" r:id="rId4"/>
    <p:sldId id="379" r:id="rId5"/>
    <p:sldId id="382" r:id="rId6"/>
    <p:sldId id="378" r:id="rId7"/>
    <p:sldId id="383" r:id="rId8"/>
    <p:sldId id="380" r:id="rId9"/>
    <p:sldId id="384" r:id="rId10"/>
    <p:sldId id="385" r:id="rId11"/>
    <p:sldId id="386" r:id="rId12"/>
    <p:sldId id="381" r:id="rId13"/>
    <p:sldId id="387" r:id="rId14"/>
    <p:sldId id="28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08B8"/>
    <a:srgbClr val="A9D18E"/>
    <a:srgbClr val="275662"/>
    <a:srgbClr val="00A3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641"/>
    <p:restoredTop sz="94624"/>
  </p:normalViewPr>
  <p:slideViewPr>
    <p:cSldViewPr snapToGrid="0">
      <p:cViewPr varScale="1">
        <p:scale>
          <a:sx n="61" d="100"/>
          <a:sy n="61" d="100"/>
        </p:scale>
        <p:origin x="4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DADFC6-64A2-A646-A5C8-D87649EC78CB}" type="datetimeFigureOut">
              <a:rPr lang="fr-FR" smtClean="0"/>
              <a:t>13/12/2022</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DC2EC8-86E2-5A4E-B10C-6ADCD6942EAA}" type="slidenum">
              <a:rPr lang="fr-FR" smtClean="0"/>
              <a:t>‹N°›</a:t>
            </a:fld>
            <a:endParaRPr lang="fr-FR" dirty="0"/>
          </a:p>
        </p:txBody>
      </p:sp>
    </p:spTree>
    <p:extLst>
      <p:ext uri="{BB962C8B-B14F-4D97-AF65-F5344CB8AC3E}">
        <p14:creationId xmlns:p14="http://schemas.microsoft.com/office/powerpoint/2010/main" val="2046016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 Version 2">
    <p:bg>
      <p:bgPr>
        <a:solidFill>
          <a:srgbClr val="00A3A6"/>
        </a:solidFill>
        <a:effectLst/>
      </p:bgPr>
    </p:bg>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48F33C8C-4663-47F8-AAC2-AA7669DF27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01852" y="1272218"/>
            <a:ext cx="1546667" cy="417778"/>
          </a:xfrm>
          <a:prstGeom prst="rect">
            <a:avLst/>
          </a:prstGeom>
        </p:spPr>
      </p:pic>
      <p:pic>
        <p:nvPicPr>
          <p:cNvPr id="5" name="Image 4">
            <a:extLst>
              <a:ext uri="{FF2B5EF4-FFF2-40B4-BE49-F238E27FC236}">
                <a16:creationId xmlns:a16="http://schemas.microsoft.com/office/drawing/2014/main" id="{4405A067-B49C-4F11-A938-80BC29FEEB6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 y="2837638"/>
            <a:ext cx="4076190" cy="2790476"/>
          </a:xfrm>
          <a:prstGeom prst="rect">
            <a:avLst/>
          </a:prstGeom>
        </p:spPr>
      </p:pic>
      <p:pic>
        <p:nvPicPr>
          <p:cNvPr id="6" name="Image 5">
            <a:extLst>
              <a:ext uri="{FF2B5EF4-FFF2-40B4-BE49-F238E27FC236}">
                <a16:creationId xmlns:a16="http://schemas.microsoft.com/office/drawing/2014/main" id="{EC5A9449-A06C-4EA1-A540-CB2DC3C4934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69315" y="2825325"/>
            <a:ext cx="314286" cy="428572"/>
          </a:xfrm>
          <a:prstGeom prst="rect">
            <a:avLst/>
          </a:prstGeom>
        </p:spPr>
      </p:pic>
      <p:sp>
        <p:nvSpPr>
          <p:cNvPr id="7" name="Rectangle 6">
            <a:extLst>
              <a:ext uri="{FF2B5EF4-FFF2-40B4-BE49-F238E27FC236}">
                <a16:creationId xmlns:a16="http://schemas.microsoft.com/office/drawing/2014/main" id="{0A9A26A8-F041-4097-AF69-174D33070FC9}"/>
              </a:ext>
            </a:extLst>
          </p:cNvPr>
          <p:cNvSpPr/>
          <p:nvPr userDrawn="1"/>
        </p:nvSpPr>
        <p:spPr>
          <a:xfrm>
            <a:off x="0" y="5994603"/>
            <a:ext cx="12192000" cy="864524"/>
          </a:xfrm>
          <a:prstGeom prst="rect">
            <a:avLst/>
          </a:prstGeom>
          <a:solidFill>
            <a:srgbClr val="00A3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800" dirty="0">
              <a:ln>
                <a:noFill/>
              </a:ln>
              <a:solidFill>
                <a:schemeClr val="bg1"/>
              </a:solidFill>
            </a:endParaRPr>
          </a:p>
        </p:txBody>
      </p:sp>
      <p:sp>
        <p:nvSpPr>
          <p:cNvPr id="8" name="Title 1">
            <a:extLst>
              <a:ext uri="{FF2B5EF4-FFF2-40B4-BE49-F238E27FC236}">
                <a16:creationId xmlns:a16="http://schemas.microsoft.com/office/drawing/2014/main" id="{EBF5AA71-3F4D-4E9E-BA5E-688B6C5A5C68}"/>
              </a:ext>
            </a:extLst>
          </p:cNvPr>
          <p:cNvSpPr>
            <a:spLocks noGrp="1"/>
          </p:cNvSpPr>
          <p:nvPr>
            <p:ph type="ctrTitle"/>
          </p:nvPr>
        </p:nvSpPr>
        <p:spPr>
          <a:xfrm>
            <a:off x="2401843" y="2767207"/>
            <a:ext cx="9144000" cy="1057708"/>
          </a:xfrm>
          <a:prstGeom prst="rect">
            <a:avLst/>
          </a:prstGeom>
        </p:spPr>
        <p:txBody>
          <a:bodyPr anchor="t" anchorCtr="0">
            <a:normAutofit/>
          </a:bodyPr>
          <a:lstStyle>
            <a:lvl1pPr marL="0" indent="0" algn="l">
              <a:buFontTx/>
              <a:buNone/>
              <a:defRPr sz="3600">
                <a:solidFill>
                  <a:schemeClr val="bg1"/>
                </a:solidFill>
              </a:defRPr>
            </a:lvl1pPr>
          </a:lstStyle>
          <a:p>
            <a:r>
              <a:rPr lang="fr-FR" dirty="0"/>
              <a:t>Modifiez le style du titre</a:t>
            </a:r>
            <a:endParaRPr lang="en-US" dirty="0"/>
          </a:p>
        </p:txBody>
      </p:sp>
      <p:sp>
        <p:nvSpPr>
          <p:cNvPr id="9" name="Subtitle 2">
            <a:extLst>
              <a:ext uri="{FF2B5EF4-FFF2-40B4-BE49-F238E27FC236}">
                <a16:creationId xmlns:a16="http://schemas.microsoft.com/office/drawing/2014/main" id="{74FC2D0F-6FA4-4470-9D28-7A04906292D7}"/>
              </a:ext>
            </a:extLst>
          </p:cNvPr>
          <p:cNvSpPr>
            <a:spLocks noGrp="1"/>
          </p:cNvSpPr>
          <p:nvPr>
            <p:ph type="subTitle" idx="1"/>
          </p:nvPr>
        </p:nvSpPr>
        <p:spPr>
          <a:xfrm>
            <a:off x="2401843" y="3634445"/>
            <a:ext cx="9144000" cy="654923"/>
          </a:xfrm>
          <a:prstGeom prst="rect">
            <a:avLst/>
          </a:prstGeom>
        </p:spPr>
        <p:txBody>
          <a:bodyPr/>
          <a:lstStyle>
            <a:lvl1pPr marL="0" indent="0" algn="l">
              <a:buNone/>
              <a:defRPr sz="2400">
                <a:solidFill>
                  <a:srgbClr val="275662"/>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dirty="0"/>
              <a:t>Modifiez le style des sous-titres du masque</a:t>
            </a:r>
            <a:endParaRPr lang="en-US" dirty="0"/>
          </a:p>
        </p:txBody>
      </p:sp>
    </p:spTree>
    <p:extLst>
      <p:ext uri="{BB962C8B-B14F-4D97-AF65-F5344CB8AC3E}">
        <p14:creationId xmlns:p14="http://schemas.microsoft.com/office/powerpoint/2010/main" val="3260644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8429" y="365132"/>
            <a:ext cx="1755371" cy="5811839"/>
          </a:xfrm>
          <a:prstGeom prst="rect">
            <a:avLst/>
          </a:prstGeom>
        </p:spPr>
        <p:txBody>
          <a:bodyPr vert="eaVert"/>
          <a:lstStyle/>
          <a:p>
            <a:r>
              <a:rPr lang="fr-FR" dirty="0"/>
              <a:t>Modifiez le style du titre</a:t>
            </a:r>
            <a:endParaRPr lang="en-US" dirty="0"/>
          </a:p>
        </p:txBody>
      </p:sp>
      <p:sp>
        <p:nvSpPr>
          <p:cNvPr id="3" name="Vertical Text Placeholder 2"/>
          <p:cNvSpPr>
            <a:spLocks noGrp="1"/>
          </p:cNvSpPr>
          <p:nvPr>
            <p:ph type="body" orient="vert" idx="1"/>
          </p:nvPr>
        </p:nvSpPr>
        <p:spPr>
          <a:xfrm>
            <a:off x="838210" y="365132"/>
            <a:ext cx="8241047" cy="5811839"/>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Subtitle 2">
            <a:extLst>
              <a:ext uri="{FF2B5EF4-FFF2-40B4-BE49-F238E27FC236}">
                <a16:creationId xmlns:a16="http://schemas.microsoft.com/office/drawing/2014/main" id="{F0C85A8C-AE66-4CB1-AC77-8A0677F197D5}"/>
              </a:ext>
            </a:extLst>
          </p:cNvPr>
          <p:cNvSpPr>
            <a:spLocks noGrp="1"/>
          </p:cNvSpPr>
          <p:nvPr>
            <p:ph type="subTitle" idx="10"/>
          </p:nvPr>
        </p:nvSpPr>
        <p:spPr>
          <a:xfrm rot="5400000">
            <a:off x="6626017" y="2818371"/>
            <a:ext cx="5811839" cy="905357"/>
          </a:xfrm>
          <a:prstGeom prst="rect">
            <a:avLst/>
          </a:prstGeom>
        </p:spPr>
        <p:txBody>
          <a:bodyPr>
            <a:normAutofit/>
          </a:bodyPr>
          <a:lstStyle>
            <a:lvl1pPr marL="0" indent="0" algn="l">
              <a:buNone/>
              <a:defRPr sz="2000">
                <a:solidFill>
                  <a:srgbClr val="275662"/>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dirty="0"/>
              <a:t>Modifiez le style des sous-titres du masque</a:t>
            </a:r>
            <a:endParaRPr lang="en-US" dirty="0"/>
          </a:p>
        </p:txBody>
      </p:sp>
    </p:spTree>
    <p:extLst>
      <p:ext uri="{BB962C8B-B14F-4D97-AF65-F5344CB8AC3E}">
        <p14:creationId xmlns:p14="http://schemas.microsoft.com/office/powerpoint/2010/main" val="2215318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Disposition personnalisée">
    <p:bg>
      <p:bgPr>
        <a:solidFill>
          <a:srgbClr val="00A3A6"/>
        </a:solidFill>
        <a:effectLst/>
      </p:bgPr>
    </p:bg>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ADE86553-9332-3E45-B2BD-AFDB02059A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01843" y="1272216"/>
            <a:ext cx="1546860" cy="313372"/>
          </a:xfrm>
          <a:prstGeom prst="rect">
            <a:avLst/>
          </a:prstGeom>
        </p:spPr>
      </p:pic>
      <p:pic>
        <p:nvPicPr>
          <p:cNvPr id="4" name="Image 3">
            <a:extLst>
              <a:ext uri="{FF2B5EF4-FFF2-40B4-BE49-F238E27FC236}">
                <a16:creationId xmlns:a16="http://schemas.microsoft.com/office/drawing/2014/main" id="{F9EC99ED-C6EC-1B43-B9F8-E5C73E41A5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2837629"/>
            <a:ext cx="5435599" cy="2790825"/>
          </a:xfrm>
          <a:prstGeom prst="rect">
            <a:avLst/>
          </a:prstGeom>
        </p:spPr>
      </p:pic>
      <p:pic>
        <p:nvPicPr>
          <p:cNvPr id="5" name="Image 4">
            <a:extLst>
              <a:ext uri="{FF2B5EF4-FFF2-40B4-BE49-F238E27FC236}">
                <a16:creationId xmlns:a16="http://schemas.microsoft.com/office/drawing/2014/main" id="{28CA1FF7-8751-584A-9EBC-A2FB8011DCE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69306" y="2862262"/>
            <a:ext cx="314324" cy="321469"/>
          </a:xfrm>
          <a:prstGeom prst="rect">
            <a:avLst/>
          </a:prstGeom>
        </p:spPr>
      </p:pic>
      <p:sp>
        <p:nvSpPr>
          <p:cNvPr id="6" name="Rectangle 5">
            <a:extLst>
              <a:ext uri="{FF2B5EF4-FFF2-40B4-BE49-F238E27FC236}">
                <a16:creationId xmlns:a16="http://schemas.microsoft.com/office/drawing/2014/main" id="{772DB9E1-645F-ED4E-A365-1844764866E3}"/>
              </a:ext>
            </a:extLst>
          </p:cNvPr>
          <p:cNvSpPr/>
          <p:nvPr userDrawn="1"/>
        </p:nvSpPr>
        <p:spPr>
          <a:xfrm>
            <a:off x="0" y="5994603"/>
            <a:ext cx="12192000" cy="864524"/>
          </a:xfrm>
          <a:prstGeom prst="rect">
            <a:avLst/>
          </a:prstGeom>
          <a:solidFill>
            <a:srgbClr val="00A3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800" dirty="0">
              <a:ln>
                <a:noFill/>
              </a:ln>
              <a:solidFill>
                <a:schemeClr val="bg1"/>
              </a:solidFill>
            </a:endParaRPr>
          </a:p>
        </p:txBody>
      </p:sp>
    </p:spTree>
    <p:extLst>
      <p:ext uri="{BB962C8B-B14F-4D97-AF65-F5344CB8AC3E}">
        <p14:creationId xmlns:p14="http://schemas.microsoft.com/office/powerpoint/2010/main" val="1678829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Page classique">
    <p:spTree>
      <p:nvGrpSpPr>
        <p:cNvPr id="1" name=""/>
        <p:cNvGrpSpPr/>
        <p:nvPr/>
      </p:nvGrpSpPr>
      <p:grpSpPr>
        <a:xfrm>
          <a:off x="0" y="0"/>
          <a:ext cx="0" cy="0"/>
          <a:chOff x="0" y="0"/>
          <a:chExt cx="0" cy="0"/>
        </a:xfrm>
      </p:grpSpPr>
      <p:sp>
        <p:nvSpPr>
          <p:cNvPr id="2" name="Title 1"/>
          <p:cNvSpPr>
            <a:spLocks noGrp="1"/>
          </p:cNvSpPr>
          <p:nvPr>
            <p:ph type="title"/>
          </p:nvPr>
        </p:nvSpPr>
        <p:spPr>
          <a:xfrm>
            <a:off x="743192" y="149638"/>
            <a:ext cx="10216343" cy="888251"/>
          </a:xfrm>
          <a:prstGeom prst="rect">
            <a:avLst/>
          </a:prstGeom>
        </p:spPr>
        <p:txBody>
          <a:bodyPr anchor="ctr" anchorCtr="0">
            <a:normAutofit/>
          </a:bodyPr>
          <a:lstStyle>
            <a:lvl1pPr>
              <a:defRPr sz="3000"/>
            </a:lvl1pPr>
          </a:lstStyle>
          <a:p>
            <a:r>
              <a:rPr lang="fr-FR" dirty="0"/>
              <a:t>Modifiez le style du titre</a:t>
            </a:r>
            <a:endParaRPr lang="en-US" dirty="0"/>
          </a:p>
        </p:txBody>
      </p:sp>
      <p:sp>
        <p:nvSpPr>
          <p:cNvPr id="3" name="Text Placeholder 2"/>
          <p:cNvSpPr>
            <a:spLocks noGrp="1"/>
          </p:cNvSpPr>
          <p:nvPr>
            <p:ph type="body" idx="1"/>
          </p:nvPr>
        </p:nvSpPr>
        <p:spPr>
          <a:xfrm>
            <a:off x="1122345" y="1537856"/>
            <a:ext cx="9680172" cy="4006733"/>
          </a:xfrm>
          <a:prstGeom prst="rect">
            <a:avLst/>
          </a:prstGeom>
        </p:spPr>
        <p:txBody>
          <a:bodyPr>
            <a:normAutofit/>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fr-FR" dirty="0"/>
              <a:t>Cliquez pour modifier les styles du texte du masque</a:t>
            </a:r>
          </a:p>
        </p:txBody>
      </p:sp>
      <p:sp>
        <p:nvSpPr>
          <p:cNvPr id="7" name="Subtitle 2">
            <a:extLst>
              <a:ext uri="{FF2B5EF4-FFF2-40B4-BE49-F238E27FC236}">
                <a16:creationId xmlns:a16="http://schemas.microsoft.com/office/drawing/2014/main" id="{C77E12C6-00F3-439F-A2FE-1D2F0A604A8D}"/>
              </a:ext>
            </a:extLst>
          </p:cNvPr>
          <p:cNvSpPr>
            <a:spLocks noGrp="1"/>
          </p:cNvSpPr>
          <p:nvPr>
            <p:ph type="subTitle" idx="10"/>
          </p:nvPr>
        </p:nvSpPr>
        <p:spPr>
          <a:xfrm>
            <a:off x="1122336" y="858842"/>
            <a:ext cx="9680171" cy="679019"/>
          </a:xfrm>
          <a:prstGeom prst="rect">
            <a:avLst/>
          </a:prstGeom>
        </p:spPr>
        <p:txBody>
          <a:bodyPr>
            <a:normAutofit/>
          </a:bodyPr>
          <a:lstStyle>
            <a:lvl1pPr marL="0" indent="0" algn="l">
              <a:buNone/>
              <a:defRPr sz="2000">
                <a:solidFill>
                  <a:srgbClr val="275662"/>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dirty="0"/>
              <a:t>Modifiez le style des sous-titres du masque</a:t>
            </a:r>
            <a:endParaRPr lang="en-US" dirty="0"/>
          </a:p>
        </p:txBody>
      </p:sp>
    </p:spTree>
    <p:extLst>
      <p:ext uri="{BB962C8B-B14F-4D97-AF65-F5344CB8AC3E}">
        <p14:creationId xmlns:p14="http://schemas.microsoft.com/office/powerpoint/2010/main" val="3571338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2336" y="1747095"/>
            <a:ext cx="9724504" cy="4009911"/>
          </a:xfrm>
          <a:prstGeom prst="rect">
            <a:avLst/>
          </a:prstGeom>
        </p:spPr>
        <p:txBody>
          <a:bodyPr/>
          <a:lstStyle>
            <a:lvl1pPr>
              <a:defRPr sz="2400" b="0"/>
            </a:lvl1pPr>
            <a:lvl2pPr>
              <a:defRPr sz="2200"/>
            </a:lvl2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9" name="Title 1">
            <a:extLst>
              <a:ext uri="{FF2B5EF4-FFF2-40B4-BE49-F238E27FC236}">
                <a16:creationId xmlns:a16="http://schemas.microsoft.com/office/drawing/2014/main" id="{640F9627-3E1A-4004-ABFB-AFCBC126ED3C}"/>
              </a:ext>
            </a:extLst>
          </p:cNvPr>
          <p:cNvSpPr>
            <a:spLocks noGrp="1"/>
          </p:cNvSpPr>
          <p:nvPr>
            <p:ph type="title"/>
          </p:nvPr>
        </p:nvSpPr>
        <p:spPr>
          <a:xfrm>
            <a:off x="743192" y="149638"/>
            <a:ext cx="10216343" cy="888251"/>
          </a:xfrm>
          <a:prstGeom prst="rect">
            <a:avLst/>
          </a:prstGeom>
        </p:spPr>
        <p:txBody>
          <a:bodyPr anchor="ctr" anchorCtr="0">
            <a:normAutofit/>
          </a:bodyPr>
          <a:lstStyle>
            <a:lvl1pPr>
              <a:defRPr sz="3000"/>
            </a:lvl1pPr>
          </a:lstStyle>
          <a:p>
            <a:r>
              <a:rPr lang="fr-FR" dirty="0"/>
              <a:t>Modifiez le style du titre</a:t>
            </a:r>
            <a:endParaRPr lang="en-US" dirty="0"/>
          </a:p>
        </p:txBody>
      </p:sp>
      <p:sp>
        <p:nvSpPr>
          <p:cNvPr id="10" name="Subtitle 2">
            <a:extLst>
              <a:ext uri="{FF2B5EF4-FFF2-40B4-BE49-F238E27FC236}">
                <a16:creationId xmlns:a16="http://schemas.microsoft.com/office/drawing/2014/main" id="{EA145E71-E6DC-460B-BD9E-537A5B24AA29}"/>
              </a:ext>
            </a:extLst>
          </p:cNvPr>
          <p:cNvSpPr>
            <a:spLocks noGrp="1"/>
          </p:cNvSpPr>
          <p:nvPr>
            <p:ph type="subTitle" idx="10"/>
          </p:nvPr>
        </p:nvSpPr>
        <p:spPr>
          <a:xfrm>
            <a:off x="1122336" y="858842"/>
            <a:ext cx="9837199" cy="679019"/>
          </a:xfrm>
          <a:prstGeom prst="rect">
            <a:avLst/>
          </a:prstGeom>
        </p:spPr>
        <p:txBody>
          <a:bodyPr>
            <a:normAutofit/>
          </a:bodyPr>
          <a:lstStyle>
            <a:lvl1pPr marL="0" indent="0" algn="l">
              <a:buNone/>
              <a:defRPr sz="2000">
                <a:solidFill>
                  <a:srgbClr val="275662"/>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dirty="0"/>
              <a:t>Modifiez le style des sous-titres du masque</a:t>
            </a:r>
            <a:endParaRPr lang="en-US" dirty="0"/>
          </a:p>
        </p:txBody>
      </p:sp>
    </p:spTree>
    <p:extLst>
      <p:ext uri="{BB962C8B-B14F-4D97-AF65-F5344CB8AC3E}">
        <p14:creationId xmlns:p14="http://schemas.microsoft.com/office/powerpoint/2010/main" val="122800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122336" y="1537860"/>
            <a:ext cx="4401589" cy="4351339"/>
          </a:xfrm>
          <a:prstGeom prst="rect">
            <a:avLst/>
          </a:prstGeom>
        </p:spPr>
        <p:txBody>
          <a:bodyPr/>
          <a:lstStyle>
            <a:lvl1pPr>
              <a:defRPr sz="2400"/>
            </a:lvl1pPr>
            <a:lvl2pPr>
              <a:defRPr sz="2200"/>
            </a:lvl2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Content Placeholder 3"/>
          <p:cNvSpPr>
            <a:spLocks noGrp="1"/>
          </p:cNvSpPr>
          <p:nvPr>
            <p:ph sz="half" idx="2"/>
          </p:nvPr>
        </p:nvSpPr>
        <p:spPr>
          <a:xfrm>
            <a:off x="6145996" y="1537860"/>
            <a:ext cx="4401589" cy="4351339"/>
          </a:xfrm>
          <a:prstGeom prst="rect">
            <a:avLst/>
          </a:prstGeom>
        </p:spPr>
        <p:txBody>
          <a:bodyPr/>
          <a:lstStyle>
            <a:lvl1pPr>
              <a:defRPr sz="2400"/>
            </a:lvl1pPr>
            <a:lvl2pPr>
              <a:defRPr sz="2200"/>
            </a:lvl2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10" name="Title 1">
            <a:extLst>
              <a:ext uri="{FF2B5EF4-FFF2-40B4-BE49-F238E27FC236}">
                <a16:creationId xmlns:a16="http://schemas.microsoft.com/office/drawing/2014/main" id="{DF91C4CC-48F8-459E-8260-CB6FFD7E866E}"/>
              </a:ext>
            </a:extLst>
          </p:cNvPr>
          <p:cNvSpPr>
            <a:spLocks noGrp="1"/>
          </p:cNvSpPr>
          <p:nvPr>
            <p:ph type="title"/>
          </p:nvPr>
        </p:nvSpPr>
        <p:spPr>
          <a:xfrm>
            <a:off x="743192" y="149638"/>
            <a:ext cx="10216343" cy="888251"/>
          </a:xfrm>
          <a:prstGeom prst="rect">
            <a:avLst/>
          </a:prstGeom>
        </p:spPr>
        <p:txBody>
          <a:bodyPr anchor="ctr" anchorCtr="0">
            <a:normAutofit/>
          </a:bodyPr>
          <a:lstStyle>
            <a:lvl1pPr>
              <a:defRPr sz="3000"/>
            </a:lvl1pPr>
          </a:lstStyle>
          <a:p>
            <a:r>
              <a:rPr lang="fr-FR" dirty="0"/>
              <a:t>Modifiez le style du titre</a:t>
            </a:r>
            <a:endParaRPr lang="en-US" dirty="0"/>
          </a:p>
        </p:txBody>
      </p:sp>
      <p:sp>
        <p:nvSpPr>
          <p:cNvPr id="11" name="Subtitle 2">
            <a:extLst>
              <a:ext uri="{FF2B5EF4-FFF2-40B4-BE49-F238E27FC236}">
                <a16:creationId xmlns:a16="http://schemas.microsoft.com/office/drawing/2014/main" id="{AFD9EB01-BC37-475E-8D86-8ADA8009556E}"/>
              </a:ext>
            </a:extLst>
          </p:cNvPr>
          <p:cNvSpPr>
            <a:spLocks noGrp="1"/>
          </p:cNvSpPr>
          <p:nvPr>
            <p:ph type="subTitle" idx="10"/>
          </p:nvPr>
        </p:nvSpPr>
        <p:spPr>
          <a:xfrm>
            <a:off x="1122336" y="858842"/>
            <a:ext cx="9837199" cy="679019"/>
          </a:xfrm>
          <a:prstGeom prst="rect">
            <a:avLst/>
          </a:prstGeom>
        </p:spPr>
        <p:txBody>
          <a:bodyPr>
            <a:normAutofit/>
          </a:bodyPr>
          <a:lstStyle>
            <a:lvl1pPr marL="0" indent="0" algn="l">
              <a:buNone/>
              <a:defRPr sz="2000">
                <a:solidFill>
                  <a:srgbClr val="275662"/>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dirty="0"/>
              <a:t>Modifiez le style des sous-titres du masque</a:t>
            </a:r>
            <a:endParaRPr lang="en-US" dirty="0"/>
          </a:p>
        </p:txBody>
      </p:sp>
    </p:spTree>
    <p:extLst>
      <p:ext uri="{BB962C8B-B14F-4D97-AF65-F5344CB8AC3E}">
        <p14:creationId xmlns:p14="http://schemas.microsoft.com/office/powerpoint/2010/main" val="179543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22336" y="1537860"/>
            <a:ext cx="4330297" cy="817595"/>
          </a:xfrm>
          <a:prstGeom prst="rect">
            <a:avLst/>
          </a:prstGeom>
        </p:spPr>
        <p:txBody>
          <a:bodyPr anchor="b">
            <a:normAutofit/>
          </a:bodyPr>
          <a:lstStyle>
            <a:lvl1pPr marL="0" indent="0">
              <a:buNone/>
              <a:defRPr sz="22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dirty="0"/>
              <a:t>Cliquez pour modifier les styles du texte du masque</a:t>
            </a:r>
          </a:p>
        </p:txBody>
      </p:sp>
      <p:sp>
        <p:nvSpPr>
          <p:cNvPr id="4" name="Content Placeholder 3"/>
          <p:cNvSpPr>
            <a:spLocks noGrp="1"/>
          </p:cNvSpPr>
          <p:nvPr>
            <p:ph sz="half" idx="2"/>
          </p:nvPr>
        </p:nvSpPr>
        <p:spPr>
          <a:xfrm>
            <a:off x="1122336" y="2355454"/>
            <a:ext cx="4330297" cy="3369393"/>
          </a:xfrm>
          <a:prstGeom prst="rect">
            <a:avLst/>
          </a:prstGeom>
        </p:spPr>
        <p:txBody>
          <a:bodyPr/>
          <a:lstStyle>
            <a:lvl1pPr>
              <a:defRPr sz="2400"/>
            </a:lvl1pPr>
            <a:lvl2pPr>
              <a:defRPr sz="2000"/>
            </a:lvl2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5" name="Text Placeholder 4"/>
          <p:cNvSpPr>
            <a:spLocks noGrp="1"/>
          </p:cNvSpPr>
          <p:nvPr>
            <p:ph type="body" sz="quarter" idx="3"/>
          </p:nvPr>
        </p:nvSpPr>
        <p:spPr>
          <a:xfrm>
            <a:off x="6104140" y="1537860"/>
            <a:ext cx="4351624" cy="817595"/>
          </a:xfrm>
          <a:prstGeom prst="rect">
            <a:avLst/>
          </a:prstGeom>
        </p:spPr>
        <p:txBody>
          <a:bodyPr anchor="b">
            <a:normAutofit/>
          </a:bodyPr>
          <a:lstStyle>
            <a:lvl1pPr marL="0" indent="0">
              <a:buNone/>
              <a:defRPr sz="22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dirty="0"/>
              <a:t>Cliquez pour modifier les styles du texte du masque</a:t>
            </a:r>
          </a:p>
        </p:txBody>
      </p:sp>
      <p:sp>
        <p:nvSpPr>
          <p:cNvPr id="6" name="Content Placeholder 5"/>
          <p:cNvSpPr>
            <a:spLocks noGrp="1"/>
          </p:cNvSpPr>
          <p:nvPr>
            <p:ph sz="quarter" idx="4"/>
          </p:nvPr>
        </p:nvSpPr>
        <p:spPr>
          <a:xfrm>
            <a:off x="6104140" y="2355454"/>
            <a:ext cx="4351624" cy="3369393"/>
          </a:xfrm>
          <a:prstGeom prst="rect">
            <a:avLst/>
          </a:prstGeom>
        </p:spPr>
        <p:txBody>
          <a:bodyPr/>
          <a:lstStyle>
            <a:lvl1pPr>
              <a:defRPr sz="2400"/>
            </a:lvl1pPr>
            <a:lvl2pPr>
              <a:defRPr sz="2000"/>
            </a:lvl2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12" name="Title 1">
            <a:extLst>
              <a:ext uri="{FF2B5EF4-FFF2-40B4-BE49-F238E27FC236}">
                <a16:creationId xmlns:a16="http://schemas.microsoft.com/office/drawing/2014/main" id="{1F8A4CBC-A3CA-47B3-81F3-C727E04275D4}"/>
              </a:ext>
            </a:extLst>
          </p:cNvPr>
          <p:cNvSpPr>
            <a:spLocks noGrp="1"/>
          </p:cNvSpPr>
          <p:nvPr>
            <p:ph type="title"/>
          </p:nvPr>
        </p:nvSpPr>
        <p:spPr>
          <a:xfrm>
            <a:off x="743192" y="149638"/>
            <a:ext cx="10216343" cy="888251"/>
          </a:xfrm>
          <a:prstGeom prst="rect">
            <a:avLst/>
          </a:prstGeom>
        </p:spPr>
        <p:txBody>
          <a:bodyPr anchor="ctr" anchorCtr="0">
            <a:normAutofit/>
          </a:bodyPr>
          <a:lstStyle>
            <a:lvl1pPr>
              <a:defRPr sz="3000"/>
            </a:lvl1pPr>
          </a:lstStyle>
          <a:p>
            <a:r>
              <a:rPr lang="fr-FR" dirty="0"/>
              <a:t>Modifiez le style du titre</a:t>
            </a:r>
            <a:endParaRPr lang="en-US" dirty="0"/>
          </a:p>
        </p:txBody>
      </p:sp>
      <p:sp>
        <p:nvSpPr>
          <p:cNvPr id="13" name="Subtitle 2">
            <a:extLst>
              <a:ext uri="{FF2B5EF4-FFF2-40B4-BE49-F238E27FC236}">
                <a16:creationId xmlns:a16="http://schemas.microsoft.com/office/drawing/2014/main" id="{B1D175C3-B714-432E-8A1F-D0A82822D0DC}"/>
              </a:ext>
            </a:extLst>
          </p:cNvPr>
          <p:cNvSpPr>
            <a:spLocks noGrp="1"/>
          </p:cNvSpPr>
          <p:nvPr>
            <p:ph type="subTitle" idx="10"/>
          </p:nvPr>
        </p:nvSpPr>
        <p:spPr>
          <a:xfrm>
            <a:off x="1122336" y="858842"/>
            <a:ext cx="9837199" cy="679019"/>
          </a:xfrm>
          <a:prstGeom prst="rect">
            <a:avLst/>
          </a:prstGeom>
        </p:spPr>
        <p:txBody>
          <a:bodyPr>
            <a:normAutofit/>
          </a:bodyPr>
          <a:lstStyle>
            <a:lvl1pPr marL="0" indent="0" algn="l">
              <a:buNone/>
              <a:defRPr sz="2000">
                <a:solidFill>
                  <a:srgbClr val="275662"/>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dirty="0"/>
              <a:t>Modifiez le style des sous-titres du masque</a:t>
            </a:r>
            <a:endParaRPr lang="en-US" dirty="0"/>
          </a:p>
        </p:txBody>
      </p:sp>
    </p:spTree>
    <p:extLst>
      <p:ext uri="{BB962C8B-B14F-4D97-AF65-F5344CB8AC3E}">
        <p14:creationId xmlns:p14="http://schemas.microsoft.com/office/powerpoint/2010/main" val="1651526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31F39E2-47D4-4E2A-8889-FBAB04A15B5A}"/>
              </a:ext>
            </a:extLst>
          </p:cNvPr>
          <p:cNvSpPr>
            <a:spLocks noGrp="1"/>
          </p:cNvSpPr>
          <p:nvPr>
            <p:ph type="title"/>
          </p:nvPr>
        </p:nvSpPr>
        <p:spPr>
          <a:xfrm>
            <a:off x="743192" y="149638"/>
            <a:ext cx="10216343" cy="888251"/>
          </a:xfrm>
          <a:prstGeom prst="rect">
            <a:avLst/>
          </a:prstGeom>
        </p:spPr>
        <p:txBody>
          <a:bodyPr anchor="ctr" anchorCtr="0">
            <a:normAutofit/>
          </a:bodyPr>
          <a:lstStyle>
            <a:lvl1pPr>
              <a:defRPr sz="3000"/>
            </a:lvl1pPr>
          </a:lstStyle>
          <a:p>
            <a:r>
              <a:rPr lang="fr-FR" dirty="0"/>
              <a:t>Modifiez le style du titre</a:t>
            </a:r>
            <a:endParaRPr lang="en-US" dirty="0"/>
          </a:p>
        </p:txBody>
      </p:sp>
    </p:spTree>
    <p:extLst>
      <p:ext uri="{BB962C8B-B14F-4D97-AF65-F5344CB8AC3E}">
        <p14:creationId xmlns:p14="http://schemas.microsoft.com/office/powerpoint/2010/main" val="752346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42604" y="581891"/>
            <a:ext cx="4109957" cy="910244"/>
          </a:xfrm>
          <a:prstGeom prst="rect">
            <a:avLst/>
          </a:prstGeom>
        </p:spPr>
        <p:txBody>
          <a:bodyPr anchor="t" anchorCtr="0">
            <a:normAutofit/>
          </a:bodyPr>
          <a:lstStyle>
            <a:lvl1pPr>
              <a:defRPr sz="2400"/>
            </a:lvl1pPr>
          </a:lstStyle>
          <a:p>
            <a:r>
              <a:rPr lang="fr-FR" dirty="0"/>
              <a:t>Modifiez le style du titre</a:t>
            </a:r>
            <a:endParaRPr lang="en-US" dirty="0"/>
          </a:p>
        </p:txBody>
      </p:sp>
      <p:sp>
        <p:nvSpPr>
          <p:cNvPr id="3" name="Content Placeholder 2"/>
          <p:cNvSpPr>
            <a:spLocks noGrp="1"/>
          </p:cNvSpPr>
          <p:nvPr>
            <p:ph idx="1"/>
          </p:nvPr>
        </p:nvSpPr>
        <p:spPr>
          <a:xfrm>
            <a:off x="5183188" y="581891"/>
            <a:ext cx="6172200" cy="5062452"/>
          </a:xfrm>
          <a:prstGeom prst="rect">
            <a:avLst/>
          </a:prstGeom>
        </p:spPr>
        <p:txBody>
          <a:bodyPr/>
          <a:lstStyle>
            <a:lvl1pPr>
              <a:defRPr sz="2400"/>
            </a:lvl1pPr>
            <a:lvl2pPr>
              <a:defRPr sz="20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8" name="Subtitle 2">
            <a:extLst>
              <a:ext uri="{FF2B5EF4-FFF2-40B4-BE49-F238E27FC236}">
                <a16:creationId xmlns:a16="http://schemas.microsoft.com/office/drawing/2014/main" id="{1A161D90-8CEB-43C5-B5C5-E16450DD9099}"/>
              </a:ext>
            </a:extLst>
          </p:cNvPr>
          <p:cNvSpPr>
            <a:spLocks noGrp="1"/>
          </p:cNvSpPr>
          <p:nvPr>
            <p:ph type="subTitle" idx="10"/>
          </p:nvPr>
        </p:nvSpPr>
        <p:spPr>
          <a:xfrm>
            <a:off x="1112060" y="1492139"/>
            <a:ext cx="3740501" cy="1101437"/>
          </a:xfrm>
          <a:prstGeom prst="rect">
            <a:avLst/>
          </a:prstGeom>
        </p:spPr>
        <p:txBody>
          <a:bodyPr>
            <a:normAutofit/>
          </a:bodyPr>
          <a:lstStyle>
            <a:lvl1pPr marL="0" indent="0" algn="l">
              <a:buNone/>
              <a:defRPr sz="2000">
                <a:solidFill>
                  <a:srgbClr val="275662"/>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dirty="0"/>
              <a:t>Modifiez le style des sous-titres du masque</a:t>
            </a:r>
            <a:endParaRPr lang="en-US" dirty="0"/>
          </a:p>
        </p:txBody>
      </p:sp>
      <p:sp>
        <p:nvSpPr>
          <p:cNvPr id="9" name="Text Placeholder 2">
            <a:extLst>
              <a:ext uri="{FF2B5EF4-FFF2-40B4-BE49-F238E27FC236}">
                <a16:creationId xmlns:a16="http://schemas.microsoft.com/office/drawing/2014/main" id="{4B498EB6-14FF-4794-BB07-42C86721F093}"/>
              </a:ext>
            </a:extLst>
          </p:cNvPr>
          <p:cNvSpPr>
            <a:spLocks noGrp="1"/>
          </p:cNvSpPr>
          <p:nvPr>
            <p:ph type="body" idx="11"/>
          </p:nvPr>
        </p:nvSpPr>
        <p:spPr>
          <a:xfrm>
            <a:off x="1112060" y="2593571"/>
            <a:ext cx="3740501" cy="3050772"/>
          </a:xfrm>
          <a:prstGeom prst="rect">
            <a:avLst/>
          </a:prstGeom>
        </p:spPr>
        <p:txBody>
          <a:bodyPr>
            <a:normAutofit/>
          </a:bodyPr>
          <a:lstStyle>
            <a:lvl1pPr marL="0" indent="0">
              <a:buNone/>
              <a:defRPr sz="18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fr-FR" dirty="0"/>
              <a:t>Cliquez pour modifier les styles du texte du masque</a:t>
            </a:r>
          </a:p>
        </p:txBody>
      </p:sp>
    </p:spTree>
    <p:extLst>
      <p:ext uri="{BB962C8B-B14F-4D97-AF65-F5344CB8AC3E}">
        <p14:creationId xmlns:p14="http://schemas.microsoft.com/office/powerpoint/2010/main" val="3481444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183188" y="581894"/>
            <a:ext cx="6172200" cy="5037515"/>
          </a:xfrm>
          <a:prstGeom prst="rect">
            <a:avLst/>
          </a:prstGeo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fr-FR" dirty="0"/>
              <a:t>Cliquez sur l'icône pour ajouter une image</a:t>
            </a:r>
            <a:endParaRPr lang="en-US" dirty="0"/>
          </a:p>
        </p:txBody>
      </p:sp>
      <p:sp>
        <p:nvSpPr>
          <p:cNvPr id="13" name="Title 1">
            <a:extLst>
              <a:ext uri="{FF2B5EF4-FFF2-40B4-BE49-F238E27FC236}">
                <a16:creationId xmlns:a16="http://schemas.microsoft.com/office/drawing/2014/main" id="{934FCCB7-9322-4303-8EEA-24D510DAF421}"/>
              </a:ext>
            </a:extLst>
          </p:cNvPr>
          <p:cNvSpPr>
            <a:spLocks noGrp="1"/>
          </p:cNvSpPr>
          <p:nvPr>
            <p:ph type="title"/>
          </p:nvPr>
        </p:nvSpPr>
        <p:spPr>
          <a:xfrm>
            <a:off x="742604" y="581891"/>
            <a:ext cx="4109957" cy="910244"/>
          </a:xfrm>
          <a:prstGeom prst="rect">
            <a:avLst/>
          </a:prstGeom>
        </p:spPr>
        <p:txBody>
          <a:bodyPr anchor="t" anchorCtr="0">
            <a:normAutofit/>
          </a:bodyPr>
          <a:lstStyle>
            <a:lvl1pPr>
              <a:defRPr sz="2400"/>
            </a:lvl1pPr>
          </a:lstStyle>
          <a:p>
            <a:r>
              <a:rPr lang="fr-FR" dirty="0"/>
              <a:t>Modifiez le style du titre</a:t>
            </a:r>
            <a:endParaRPr lang="en-US" dirty="0"/>
          </a:p>
        </p:txBody>
      </p:sp>
      <p:sp>
        <p:nvSpPr>
          <p:cNvPr id="14" name="Subtitle 2">
            <a:extLst>
              <a:ext uri="{FF2B5EF4-FFF2-40B4-BE49-F238E27FC236}">
                <a16:creationId xmlns:a16="http://schemas.microsoft.com/office/drawing/2014/main" id="{902AEB53-71C1-4969-9341-68037EF54F31}"/>
              </a:ext>
            </a:extLst>
          </p:cNvPr>
          <p:cNvSpPr>
            <a:spLocks noGrp="1"/>
          </p:cNvSpPr>
          <p:nvPr>
            <p:ph type="subTitle" idx="10"/>
          </p:nvPr>
        </p:nvSpPr>
        <p:spPr>
          <a:xfrm>
            <a:off x="1112060" y="1492139"/>
            <a:ext cx="3740501" cy="1101437"/>
          </a:xfrm>
          <a:prstGeom prst="rect">
            <a:avLst/>
          </a:prstGeom>
        </p:spPr>
        <p:txBody>
          <a:bodyPr>
            <a:normAutofit/>
          </a:bodyPr>
          <a:lstStyle>
            <a:lvl1pPr marL="0" indent="0" algn="l">
              <a:buNone/>
              <a:defRPr sz="2000">
                <a:solidFill>
                  <a:srgbClr val="275662"/>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dirty="0"/>
              <a:t>Modifiez le style des sous-titres du masque</a:t>
            </a:r>
            <a:endParaRPr lang="en-US" dirty="0"/>
          </a:p>
        </p:txBody>
      </p:sp>
      <p:sp>
        <p:nvSpPr>
          <p:cNvPr id="15" name="Text Placeholder 2">
            <a:extLst>
              <a:ext uri="{FF2B5EF4-FFF2-40B4-BE49-F238E27FC236}">
                <a16:creationId xmlns:a16="http://schemas.microsoft.com/office/drawing/2014/main" id="{98FA8FB2-CADF-4B7B-9982-D532987D5500}"/>
              </a:ext>
            </a:extLst>
          </p:cNvPr>
          <p:cNvSpPr>
            <a:spLocks noGrp="1"/>
          </p:cNvSpPr>
          <p:nvPr>
            <p:ph type="body" idx="11"/>
          </p:nvPr>
        </p:nvSpPr>
        <p:spPr>
          <a:xfrm>
            <a:off x="1112060" y="2593571"/>
            <a:ext cx="3740501" cy="3050772"/>
          </a:xfrm>
          <a:prstGeom prst="rect">
            <a:avLst/>
          </a:prstGeom>
        </p:spPr>
        <p:txBody>
          <a:bodyPr>
            <a:normAutofit/>
          </a:bodyPr>
          <a:lstStyle>
            <a:lvl1pPr marL="0" indent="0">
              <a:buNone/>
              <a:defRPr sz="18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fr-FR" dirty="0"/>
              <a:t>Cliquez pour modifier les styles du texte du masque</a:t>
            </a:r>
          </a:p>
        </p:txBody>
      </p:sp>
    </p:spTree>
    <p:extLst>
      <p:ext uri="{BB962C8B-B14F-4D97-AF65-F5344CB8AC3E}">
        <p14:creationId xmlns:p14="http://schemas.microsoft.com/office/powerpoint/2010/main" val="3895553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re et texte vertical">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257660" y="1424048"/>
            <a:ext cx="9713421" cy="4413334"/>
          </a:xfrm>
          <a:prstGeom prst="rect">
            <a:avLst/>
          </a:prstGeom>
        </p:spPr>
        <p:txBody>
          <a:bodyPr vert="eaVert"/>
          <a:lstStyle>
            <a:lvl1pPr>
              <a:defRPr sz="2400"/>
            </a:lvl1pPr>
            <a:lvl2pPr>
              <a:defRPr sz="2200"/>
            </a:lvl2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9" name="Title 1">
            <a:extLst>
              <a:ext uri="{FF2B5EF4-FFF2-40B4-BE49-F238E27FC236}">
                <a16:creationId xmlns:a16="http://schemas.microsoft.com/office/drawing/2014/main" id="{240E54DF-C1EA-4882-A6F1-99592839EE54}"/>
              </a:ext>
            </a:extLst>
          </p:cNvPr>
          <p:cNvSpPr>
            <a:spLocks noGrp="1"/>
          </p:cNvSpPr>
          <p:nvPr>
            <p:ph type="title"/>
          </p:nvPr>
        </p:nvSpPr>
        <p:spPr>
          <a:xfrm>
            <a:off x="743192" y="149638"/>
            <a:ext cx="10216343" cy="888251"/>
          </a:xfrm>
          <a:prstGeom prst="rect">
            <a:avLst/>
          </a:prstGeom>
        </p:spPr>
        <p:txBody>
          <a:bodyPr anchor="ctr" anchorCtr="0">
            <a:normAutofit/>
          </a:bodyPr>
          <a:lstStyle>
            <a:lvl1pPr>
              <a:defRPr sz="3000"/>
            </a:lvl1pPr>
          </a:lstStyle>
          <a:p>
            <a:r>
              <a:rPr lang="fr-FR" dirty="0"/>
              <a:t>Modifiez le style du titre</a:t>
            </a:r>
            <a:endParaRPr lang="en-US" dirty="0"/>
          </a:p>
        </p:txBody>
      </p:sp>
      <p:sp>
        <p:nvSpPr>
          <p:cNvPr id="10" name="Subtitle 2">
            <a:extLst>
              <a:ext uri="{FF2B5EF4-FFF2-40B4-BE49-F238E27FC236}">
                <a16:creationId xmlns:a16="http://schemas.microsoft.com/office/drawing/2014/main" id="{81A144AD-A97F-4337-A396-D74ADA0CB30F}"/>
              </a:ext>
            </a:extLst>
          </p:cNvPr>
          <p:cNvSpPr>
            <a:spLocks noGrp="1"/>
          </p:cNvSpPr>
          <p:nvPr>
            <p:ph type="subTitle" idx="10"/>
          </p:nvPr>
        </p:nvSpPr>
        <p:spPr>
          <a:xfrm>
            <a:off x="1122336" y="858842"/>
            <a:ext cx="9837199" cy="679019"/>
          </a:xfrm>
          <a:prstGeom prst="rect">
            <a:avLst/>
          </a:prstGeom>
        </p:spPr>
        <p:txBody>
          <a:bodyPr>
            <a:normAutofit/>
          </a:bodyPr>
          <a:lstStyle>
            <a:lvl1pPr marL="0" indent="0" algn="l">
              <a:buNone/>
              <a:defRPr sz="2000">
                <a:solidFill>
                  <a:srgbClr val="275662"/>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dirty="0"/>
              <a:t>Modifiez le style des sous-titres du masque</a:t>
            </a:r>
            <a:endParaRPr lang="en-US" dirty="0"/>
          </a:p>
        </p:txBody>
      </p:sp>
    </p:spTree>
    <p:extLst>
      <p:ext uri="{BB962C8B-B14F-4D97-AF65-F5344CB8AC3E}">
        <p14:creationId xmlns:p14="http://schemas.microsoft.com/office/powerpoint/2010/main" val="64354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Title Placeholder 1">
            <a:extLst>
              <a:ext uri="{FF2B5EF4-FFF2-40B4-BE49-F238E27FC236}">
                <a16:creationId xmlns:a16="http://schemas.microsoft.com/office/drawing/2014/main" id="{83984AF6-CFFF-410E-AD4D-4FAE1D461EF2}"/>
              </a:ext>
            </a:extLst>
          </p:cNvPr>
          <p:cNvSpPr>
            <a:spLocks noGrp="1"/>
          </p:cNvSpPr>
          <p:nvPr>
            <p:ph type="title"/>
          </p:nvPr>
        </p:nvSpPr>
        <p:spPr>
          <a:xfrm>
            <a:off x="628650" y="365126"/>
            <a:ext cx="7886700" cy="765405"/>
          </a:xfrm>
          <a:prstGeom prst="rect">
            <a:avLst/>
          </a:prstGeom>
        </p:spPr>
        <p:txBody>
          <a:bodyPr vert="horz" lIns="0" tIns="46800" rIns="91440" bIns="45720" rtlCol="0" anchor="ctr">
            <a:normAutofit/>
          </a:bodyPr>
          <a:lstStyle/>
          <a:p>
            <a:r>
              <a:rPr lang="fr-FR" dirty="0"/>
              <a:t>Modifiez le style du titre</a:t>
            </a:r>
            <a:endParaRPr lang="en-US" dirty="0"/>
          </a:p>
        </p:txBody>
      </p:sp>
      <p:sp>
        <p:nvSpPr>
          <p:cNvPr id="12" name="Text Placeholder 2">
            <a:extLst>
              <a:ext uri="{FF2B5EF4-FFF2-40B4-BE49-F238E27FC236}">
                <a16:creationId xmlns:a16="http://schemas.microsoft.com/office/drawing/2014/main" id="{2D6F15B8-BCC4-4139-B523-9F37938B7A35}"/>
              </a:ext>
            </a:extLst>
          </p:cNvPr>
          <p:cNvSpPr>
            <a:spLocks noGrp="1"/>
          </p:cNvSpPr>
          <p:nvPr>
            <p:ph type="body" idx="1"/>
          </p:nvPr>
        </p:nvSpPr>
        <p:spPr>
          <a:xfrm>
            <a:off x="628650" y="1424045"/>
            <a:ext cx="7886700" cy="2004955"/>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13" name="ZoneTexte 12">
            <a:extLst>
              <a:ext uri="{FF2B5EF4-FFF2-40B4-BE49-F238E27FC236}">
                <a16:creationId xmlns:a16="http://schemas.microsoft.com/office/drawing/2014/main" id="{D85EF67C-DB3C-4ADC-829F-14D87A8664F8}"/>
              </a:ext>
            </a:extLst>
          </p:cNvPr>
          <p:cNvSpPr txBox="1"/>
          <p:nvPr userDrawn="1"/>
        </p:nvSpPr>
        <p:spPr>
          <a:xfrm>
            <a:off x="9923119" y="6337738"/>
            <a:ext cx="2088931" cy="276999"/>
          </a:xfrm>
          <a:prstGeom prst="rect">
            <a:avLst/>
          </a:prstGeom>
          <a:noFill/>
        </p:spPr>
        <p:txBody>
          <a:bodyPr wrap="square" rtlCol="0">
            <a:spAutoFit/>
          </a:bodyPr>
          <a:lstStyle/>
          <a:p>
            <a:pPr algn="r"/>
            <a:r>
              <a:rPr lang="fr-FR" sz="1200" b="0" dirty="0">
                <a:solidFill>
                  <a:srgbClr val="00A3A6"/>
                </a:solidFill>
                <a:latin typeface="Raleway" panose="020B0503030101060003" pitchFamily="34" charset="0"/>
              </a:rPr>
              <a:t>p. </a:t>
            </a:r>
            <a:fld id="{10B4F56D-375A-4CA4-ABA3-E73F3ECBB440}" type="slidenum">
              <a:rPr lang="fr-FR" sz="1200" b="0" smtClean="0">
                <a:solidFill>
                  <a:srgbClr val="00A3A6"/>
                </a:solidFill>
                <a:latin typeface="Raleway" panose="020B0503030101060003" pitchFamily="34" charset="0"/>
              </a:rPr>
              <a:pPr algn="r"/>
              <a:t>‹N°›</a:t>
            </a:fld>
            <a:endParaRPr lang="fr-FR" sz="1200" b="0" dirty="0">
              <a:solidFill>
                <a:srgbClr val="00A3A6"/>
              </a:solidFill>
              <a:latin typeface="Raleway" panose="020B0503030101060003" pitchFamily="34" charset="0"/>
            </a:endParaRPr>
          </a:p>
        </p:txBody>
      </p:sp>
      <p:pic>
        <p:nvPicPr>
          <p:cNvPr id="14" name="Image 13">
            <a:extLst>
              <a:ext uri="{FF2B5EF4-FFF2-40B4-BE49-F238E27FC236}">
                <a16:creationId xmlns:a16="http://schemas.microsoft.com/office/drawing/2014/main" id="{C31A273F-8B3B-4FFA-A6A7-5A556F5FD6D4}"/>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133087"/>
            <a:ext cx="2000250" cy="800100"/>
          </a:xfrm>
          <a:prstGeom prst="rect">
            <a:avLst/>
          </a:prstGeom>
        </p:spPr>
      </p:pic>
      <p:sp>
        <p:nvSpPr>
          <p:cNvPr id="16" name="ZoneTexte 15">
            <a:extLst>
              <a:ext uri="{FF2B5EF4-FFF2-40B4-BE49-F238E27FC236}">
                <a16:creationId xmlns:a16="http://schemas.microsoft.com/office/drawing/2014/main" id="{8EB41401-1E18-450D-B56F-5BE5E627703C}"/>
              </a:ext>
            </a:extLst>
          </p:cNvPr>
          <p:cNvSpPr txBox="1"/>
          <p:nvPr userDrawn="1"/>
        </p:nvSpPr>
        <p:spPr>
          <a:xfrm>
            <a:off x="1171874" y="6417636"/>
            <a:ext cx="6716110" cy="253916"/>
          </a:xfrm>
          <a:prstGeom prst="rect">
            <a:avLst/>
          </a:prstGeom>
          <a:noFill/>
        </p:spPr>
        <p:txBody>
          <a:bodyPr wrap="square" rtlCol="0">
            <a:spAutoFit/>
          </a:bodyPr>
          <a:lstStyle/>
          <a:p>
            <a:r>
              <a:rPr lang="fr-FR" sz="1000" dirty="0" smtClean="0">
                <a:solidFill>
                  <a:srgbClr val="00A3A6"/>
                </a:solidFill>
                <a:latin typeface="+mj-lt"/>
              </a:rPr>
              <a:t>16èmes</a:t>
            </a:r>
            <a:r>
              <a:rPr lang="fr-FR" sz="1000" baseline="0" dirty="0" smtClean="0">
                <a:solidFill>
                  <a:srgbClr val="00A3A6"/>
                </a:solidFill>
                <a:latin typeface="+mj-lt"/>
              </a:rPr>
              <a:t> JRSS, 15-16 décembre 2022, Clermont-Ferrand, M. Lassalas et al.</a:t>
            </a:r>
            <a:endParaRPr lang="fr-FR" sz="1000" dirty="0">
              <a:solidFill>
                <a:srgbClr val="00A3A6"/>
              </a:solidFill>
              <a:latin typeface="+mj-lt"/>
            </a:endParaRPr>
          </a:p>
        </p:txBody>
      </p:sp>
    </p:spTree>
    <p:extLst>
      <p:ext uri="{BB962C8B-B14F-4D97-AF65-F5344CB8AC3E}">
        <p14:creationId xmlns:p14="http://schemas.microsoft.com/office/powerpoint/2010/main" val="3994730732"/>
      </p:ext>
    </p:extLst>
  </p:cSld>
  <p:clrMap bg1="lt1" tx1="dk1" bg2="lt2" tx2="dk2" accent1="accent1" accent2="accent2" accent3="accent3" accent4="accent4" accent5="accent5" accent6="accent6" hlink="hlink" folHlink="folHlink"/>
  <p:sldLayoutIdLst>
    <p:sldLayoutId id="2147483673" r:id="rId1"/>
    <p:sldLayoutId id="2147483687" r:id="rId2"/>
    <p:sldLayoutId id="2147483662" r:id="rId3"/>
    <p:sldLayoutId id="2147483664" r:id="rId4"/>
    <p:sldLayoutId id="2147483665" r:id="rId5"/>
    <p:sldLayoutId id="2147483666" r:id="rId6"/>
    <p:sldLayoutId id="2147483668" r:id="rId7"/>
    <p:sldLayoutId id="2147483669" r:id="rId8"/>
    <p:sldLayoutId id="2147483670" r:id="rId9"/>
    <p:sldLayoutId id="2147483671" r:id="rId10"/>
    <p:sldLayoutId id="2147483688" r:id="rId11"/>
  </p:sldLayoutIdLst>
  <p:txStyles>
    <p:titleStyle>
      <a:lvl1pPr marL="457200" indent="-457200" algn="l" defTabSz="914400" rtl="0" eaLnBrk="1" latinLnBrk="0" hangingPunct="1">
        <a:lnSpc>
          <a:spcPct val="90000"/>
        </a:lnSpc>
        <a:spcBef>
          <a:spcPct val="0"/>
        </a:spcBef>
        <a:buFontTx/>
        <a:buBlip>
          <a:blip r:embed="rId14"/>
        </a:buBlip>
        <a:defRPr sz="3000" b="1" kern="1200">
          <a:solidFill>
            <a:srgbClr val="00A3A6"/>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rgbClr val="00A3A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A560371-E9C9-9646-925A-0F35C2A4F06E}"/>
              </a:ext>
            </a:extLst>
          </p:cNvPr>
          <p:cNvSpPr txBox="1">
            <a:spLocks/>
          </p:cNvSpPr>
          <p:nvPr/>
        </p:nvSpPr>
        <p:spPr>
          <a:xfrm>
            <a:off x="2406869" y="2115566"/>
            <a:ext cx="9396248" cy="1084948"/>
          </a:xfrm>
          <a:prstGeom prst="rect">
            <a:avLst/>
          </a:prstGeom>
        </p:spPr>
        <p:txBody>
          <a:bodyPr anchor="t" anchorCtr="0">
            <a:noAutofit/>
          </a:bodyPr>
          <a:lstStyle>
            <a:lvl1pPr marL="0" indent="0" algn="l" defTabSz="914400" rtl="0" eaLnBrk="1" latinLnBrk="0" hangingPunct="1">
              <a:lnSpc>
                <a:spcPct val="90000"/>
              </a:lnSpc>
              <a:spcBef>
                <a:spcPct val="0"/>
              </a:spcBef>
              <a:buFontTx/>
              <a:buNone/>
              <a:defRPr sz="3600" kern="1200">
                <a:solidFill>
                  <a:schemeClr val="bg1"/>
                </a:solidFill>
                <a:latin typeface="+mj-lt"/>
                <a:ea typeface="+mj-ea"/>
                <a:cs typeface="+mj-cs"/>
              </a:defRPr>
            </a:lvl1pPr>
          </a:lstStyle>
          <a:p>
            <a:endParaRPr lang="fr-FR" sz="2400" dirty="0" smtClean="0">
              <a:latin typeface="Raleway" panose="020B0503030101060003" pitchFamily="34" charset="77"/>
            </a:endParaRPr>
          </a:p>
          <a:p>
            <a:pPr>
              <a:lnSpc>
                <a:spcPct val="150000"/>
              </a:lnSpc>
            </a:pPr>
            <a:r>
              <a:rPr lang="fr-FR" sz="800" b="1" dirty="0" smtClean="0">
                <a:latin typeface="Raleway" panose="020B0503030101060003" pitchFamily="34" charset="77"/>
              </a:rPr>
              <a:t/>
            </a:r>
            <a:br>
              <a:rPr lang="fr-FR" sz="800" b="1" dirty="0" smtClean="0">
                <a:latin typeface="Raleway" panose="020B0503030101060003" pitchFamily="34" charset="77"/>
              </a:rPr>
            </a:br>
            <a:r>
              <a:rPr lang="fr-FR" sz="2400" b="1" dirty="0" smtClean="0">
                <a:latin typeface="Raleway" panose="020B0503030101060003" pitchFamily="34" charset="77"/>
              </a:rPr>
              <a:t>L’accès à l’éco-régime français de la PAC par la voie de la certification environnementale</a:t>
            </a:r>
          </a:p>
          <a:p>
            <a:pPr>
              <a:lnSpc>
                <a:spcPct val="150000"/>
              </a:lnSpc>
            </a:pPr>
            <a:endParaRPr lang="fr-FR" sz="2400" b="1" dirty="0" smtClean="0">
              <a:latin typeface="Raleway" panose="020B0503030101060003" pitchFamily="34" charset="77"/>
            </a:endParaRPr>
          </a:p>
        </p:txBody>
      </p:sp>
      <p:sp>
        <p:nvSpPr>
          <p:cNvPr id="6" name="Subtitle 2">
            <a:extLst>
              <a:ext uri="{FF2B5EF4-FFF2-40B4-BE49-F238E27FC236}">
                <a16:creationId xmlns:a16="http://schemas.microsoft.com/office/drawing/2014/main" id="{9DA74E55-9112-1343-A584-1D412B7638C5}"/>
              </a:ext>
            </a:extLst>
          </p:cNvPr>
          <p:cNvSpPr txBox="1">
            <a:spLocks/>
          </p:cNvSpPr>
          <p:nvPr/>
        </p:nvSpPr>
        <p:spPr>
          <a:xfrm>
            <a:off x="3215137" y="3828996"/>
            <a:ext cx="7122123" cy="654923"/>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27566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200" dirty="0">
              <a:solidFill>
                <a:schemeClr val="bg1"/>
              </a:solidFill>
              <a:latin typeface="Raleway" panose="020B0503030101060003" pitchFamily="34" charset="77"/>
            </a:endParaRPr>
          </a:p>
        </p:txBody>
      </p:sp>
      <p:sp>
        <p:nvSpPr>
          <p:cNvPr id="7" name="ZoneTexte 6">
            <a:extLst>
              <a:ext uri="{FF2B5EF4-FFF2-40B4-BE49-F238E27FC236}">
                <a16:creationId xmlns:a16="http://schemas.microsoft.com/office/drawing/2014/main" id="{4EFDBB7E-AD0B-904A-9F9B-23F133BDD4DE}"/>
              </a:ext>
            </a:extLst>
          </p:cNvPr>
          <p:cNvSpPr txBox="1"/>
          <p:nvPr/>
        </p:nvSpPr>
        <p:spPr>
          <a:xfrm>
            <a:off x="2458391" y="4002767"/>
            <a:ext cx="8735126" cy="923330"/>
          </a:xfrm>
          <a:prstGeom prst="rect">
            <a:avLst/>
          </a:prstGeom>
          <a:noFill/>
        </p:spPr>
        <p:txBody>
          <a:bodyPr wrap="square" rtlCol="0">
            <a:spAutoFit/>
          </a:bodyPr>
          <a:lstStyle/>
          <a:p>
            <a:pPr>
              <a:lnSpc>
                <a:spcPct val="150000"/>
              </a:lnSpc>
            </a:pPr>
            <a:r>
              <a:rPr lang="fr-FR" dirty="0" smtClean="0">
                <a:solidFill>
                  <a:schemeClr val="bg1"/>
                </a:solidFill>
                <a:latin typeface="Raleway" panose="020B0503030101060003" pitchFamily="34" charset="0"/>
              </a:rPr>
              <a:t>Marie-Lassalas*, Vincent Chatellier**, Cécile Détang-Dessendre***, Pierre Dupraz*, Hervé Guyomard</a:t>
            </a:r>
            <a:r>
              <a:rPr lang="fr-FR" sz="1400" dirty="0" smtClean="0">
                <a:solidFill>
                  <a:schemeClr val="bg1"/>
                </a:solidFill>
                <a:latin typeface="Raleway" panose="020B0503030101060003" pitchFamily="34" charset="0"/>
              </a:rPr>
              <a:t>****</a:t>
            </a:r>
            <a:endParaRPr lang="fr-FR" sz="1400" dirty="0">
              <a:solidFill>
                <a:schemeClr val="bg1"/>
              </a:solidFill>
              <a:latin typeface="Raleway" panose="020B0503030101060003" pitchFamily="34" charset="0"/>
            </a:endParaRPr>
          </a:p>
        </p:txBody>
      </p:sp>
      <p:sp>
        <p:nvSpPr>
          <p:cNvPr id="8" name="ZoneTexte 7">
            <a:extLst>
              <a:ext uri="{FF2B5EF4-FFF2-40B4-BE49-F238E27FC236}">
                <a16:creationId xmlns:a16="http://schemas.microsoft.com/office/drawing/2014/main" id="{4EFDBB7E-AD0B-904A-9F9B-23F133BDD4DE}"/>
              </a:ext>
            </a:extLst>
          </p:cNvPr>
          <p:cNvSpPr txBox="1"/>
          <p:nvPr/>
        </p:nvSpPr>
        <p:spPr>
          <a:xfrm>
            <a:off x="3426372" y="6162640"/>
            <a:ext cx="8685770" cy="307777"/>
          </a:xfrm>
          <a:prstGeom prst="rect">
            <a:avLst/>
          </a:prstGeom>
          <a:noFill/>
        </p:spPr>
        <p:txBody>
          <a:bodyPr wrap="square" rtlCol="0">
            <a:spAutoFit/>
          </a:bodyPr>
          <a:lstStyle/>
          <a:p>
            <a:pPr algn="r"/>
            <a:r>
              <a:rPr lang="fr-FR" sz="1400" i="1" dirty="0" smtClean="0">
                <a:solidFill>
                  <a:schemeClr val="bg1"/>
                </a:solidFill>
                <a:latin typeface="Raleway" panose="020B0503030101060003" pitchFamily="34" charset="0"/>
              </a:rPr>
              <a:t>16èmes JRSS, 15 et 16 décembre 2022, Clermont-Ferrand</a:t>
            </a:r>
            <a:endParaRPr lang="fr-FR" sz="1400" i="1" dirty="0">
              <a:solidFill>
                <a:schemeClr val="bg1"/>
              </a:solidFill>
              <a:latin typeface="Raleway" panose="020B0503030101060003" pitchFamily="34" charset="0"/>
            </a:endParaRPr>
          </a:p>
        </p:txBody>
      </p:sp>
      <p:sp>
        <p:nvSpPr>
          <p:cNvPr id="9" name="ZoneTexte 8">
            <a:extLst>
              <a:ext uri="{FF2B5EF4-FFF2-40B4-BE49-F238E27FC236}">
                <a16:creationId xmlns:a16="http://schemas.microsoft.com/office/drawing/2014/main" id="{4EFDBB7E-AD0B-904A-9F9B-23F133BDD4DE}"/>
              </a:ext>
            </a:extLst>
          </p:cNvPr>
          <p:cNvSpPr txBox="1"/>
          <p:nvPr/>
        </p:nvSpPr>
        <p:spPr>
          <a:xfrm>
            <a:off x="2484667" y="5006504"/>
            <a:ext cx="8524917" cy="954107"/>
          </a:xfrm>
          <a:prstGeom prst="rect">
            <a:avLst/>
          </a:prstGeom>
          <a:noFill/>
        </p:spPr>
        <p:txBody>
          <a:bodyPr wrap="square" rtlCol="0">
            <a:spAutoFit/>
          </a:bodyPr>
          <a:lstStyle/>
          <a:p>
            <a:r>
              <a:rPr lang="fr-FR" sz="1400" dirty="0" smtClean="0">
                <a:solidFill>
                  <a:schemeClr val="bg1"/>
                </a:solidFill>
                <a:latin typeface="Raleway" panose="020B0503030101060003" pitchFamily="34" charset="0"/>
              </a:rPr>
              <a:t>*    Institut Agro Rennes-Angers et INRAE, UMR SMART, Rennes</a:t>
            </a:r>
          </a:p>
          <a:p>
            <a:r>
              <a:rPr lang="fr-FR" sz="1400" dirty="0" smtClean="0">
                <a:solidFill>
                  <a:schemeClr val="bg1"/>
                </a:solidFill>
                <a:latin typeface="Raleway" panose="020B0503030101060003" pitchFamily="34" charset="0"/>
              </a:rPr>
              <a:t>**   Institut Agro Rennes-Angers et INRAE, UMR SMART, Nantes</a:t>
            </a:r>
          </a:p>
          <a:p>
            <a:r>
              <a:rPr lang="fr-FR" sz="1400" dirty="0" smtClean="0">
                <a:solidFill>
                  <a:schemeClr val="bg1"/>
                </a:solidFill>
                <a:latin typeface="Raleway" panose="020B0503030101060003" pitchFamily="34" charset="0"/>
              </a:rPr>
              <a:t>***  Institut Agro Dijon et INRAE, UMR CESAER, Dijon</a:t>
            </a:r>
          </a:p>
          <a:p>
            <a:r>
              <a:rPr lang="fr-FR" sz="1400" dirty="0" smtClean="0">
                <a:solidFill>
                  <a:schemeClr val="bg1"/>
                </a:solidFill>
                <a:latin typeface="Raleway" panose="020B0503030101060003" pitchFamily="34" charset="0"/>
              </a:rPr>
              <a:t>**** INRAE, SDAR, Centre Bretagne-Normandie, Le Rheu</a:t>
            </a:r>
            <a:endParaRPr lang="fr-FR" sz="1400" dirty="0">
              <a:solidFill>
                <a:schemeClr val="bg1"/>
              </a:solidFill>
              <a:latin typeface="Raleway" panose="020B0503030101060003" pitchFamily="34" charset="0"/>
            </a:endParaRPr>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5019" y="1061546"/>
            <a:ext cx="1968007" cy="956440"/>
          </a:xfrm>
          <a:prstGeom prst="rect">
            <a:avLst/>
          </a:prstGeom>
        </p:spPr>
      </p:pic>
      <p:pic>
        <p:nvPicPr>
          <p:cNvPr id="3" name="Image 2"/>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466896" y="1055807"/>
            <a:ext cx="1944413" cy="962179"/>
          </a:xfrm>
          <a:prstGeom prst="rect">
            <a:avLst/>
          </a:prstGeom>
        </p:spPr>
      </p:pic>
    </p:spTree>
    <p:extLst>
      <p:ext uri="{BB962C8B-B14F-4D97-AF65-F5344CB8AC3E}">
        <p14:creationId xmlns:p14="http://schemas.microsoft.com/office/powerpoint/2010/main" val="11799364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3192" y="149638"/>
            <a:ext cx="10658233" cy="888251"/>
          </a:xfrm>
        </p:spPr>
        <p:txBody>
          <a:bodyPr>
            <a:normAutofit/>
          </a:bodyPr>
          <a:lstStyle/>
          <a:p>
            <a:r>
              <a:rPr lang="fr-FR" dirty="0" smtClean="0"/>
              <a:t>Principaux résultats (3)</a:t>
            </a:r>
            <a:endParaRPr lang="fr-FR" dirty="0"/>
          </a:p>
        </p:txBody>
      </p:sp>
      <p:sp>
        <p:nvSpPr>
          <p:cNvPr id="3" name="Espace réservé du texte 2"/>
          <p:cNvSpPr>
            <a:spLocks noGrp="1"/>
          </p:cNvSpPr>
          <p:nvPr>
            <p:ph type="body" idx="1"/>
          </p:nvPr>
        </p:nvSpPr>
        <p:spPr>
          <a:xfrm>
            <a:off x="105103" y="903892"/>
            <a:ext cx="12002814" cy="893378"/>
          </a:xfrm>
        </p:spPr>
        <p:txBody>
          <a:bodyPr>
            <a:normAutofit fontScale="25000" lnSpcReduction="20000"/>
          </a:bodyPr>
          <a:lstStyle/>
          <a:p>
            <a:pPr marL="457200" indent="-457200">
              <a:lnSpc>
                <a:spcPct val="120000"/>
              </a:lnSpc>
              <a:buFont typeface="Wingdings" panose="05000000000000000000" pitchFamily="2" charset="2"/>
              <a:buChar char="§"/>
            </a:pPr>
            <a:r>
              <a:rPr lang="fr-FR" sz="9200" b="1" dirty="0" smtClean="0">
                <a:solidFill>
                  <a:srgbClr val="C00000"/>
                </a:solidFill>
              </a:rPr>
              <a:t>R3 : une marche HVE plus haute pour les EAs des OTEX 1500 (céréales et oléo-protéagineux et 1600 (autres grandes cultures)</a:t>
            </a:r>
          </a:p>
          <a:p>
            <a:pPr marL="914389" lvl="1" indent="-457200">
              <a:lnSpc>
                <a:spcPct val="120000"/>
              </a:lnSpc>
              <a:buFont typeface="Wingdings" panose="05000000000000000000" pitchFamily="2" charset="2"/>
              <a:buChar char="§"/>
            </a:pPr>
            <a:r>
              <a:rPr lang="fr-FR" sz="9600" b="1" dirty="0" smtClean="0">
                <a:solidFill>
                  <a:schemeClr val="accent6">
                    <a:lumMod val="50000"/>
                  </a:schemeClr>
                </a:solidFill>
              </a:rPr>
              <a:t>Du fait essentiellement du volet phytosanitaire (IFT individuels w.r.t IFT régionaux)</a:t>
            </a:r>
          </a:p>
          <a:p>
            <a:pPr marL="457200" indent="-457200">
              <a:lnSpc>
                <a:spcPct val="120000"/>
              </a:lnSpc>
              <a:buFont typeface="Wingdings" panose="05000000000000000000" pitchFamily="2" charset="2"/>
              <a:buChar char="§"/>
            </a:pPr>
            <a:r>
              <a:rPr lang="fr-FR" sz="9200" b="1" dirty="0" smtClean="0">
                <a:solidFill>
                  <a:srgbClr val="C00000"/>
                </a:solidFill>
              </a:rPr>
              <a:t>R4 : une marche HVE plus basse pour les EAs des OTEX 4813 (ovins-caprins), 4600 (bovins viande) et 4500 (bovins lait)</a:t>
            </a:r>
          </a:p>
          <a:p>
            <a:pPr marL="914389" lvl="1" indent="-457200">
              <a:lnSpc>
                <a:spcPct val="120000"/>
              </a:lnSpc>
              <a:buFont typeface="Wingdings" panose="05000000000000000000" pitchFamily="2" charset="2"/>
              <a:buChar char="§"/>
            </a:pPr>
            <a:r>
              <a:rPr lang="fr-FR" sz="9600" b="1" dirty="0" smtClean="0">
                <a:solidFill>
                  <a:schemeClr val="accent6">
                    <a:lumMod val="50000"/>
                  </a:schemeClr>
                </a:solidFill>
              </a:rPr>
              <a:t>EAs d’abord contraintes par le volet de la fertilisation (fertilisation organique)</a:t>
            </a:r>
          </a:p>
          <a:p>
            <a:pPr marL="457200" indent="-457200">
              <a:lnSpc>
                <a:spcPct val="120000"/>
              </a:lnSpc>
              <a:buFont typeface="Wingdings" panose="05000000000000000000" pitchFamily="2" charset="2"/>
              <a:buChar char="§"/>
            </a:pPr>
            <a:endParaRPr lang="fr-FR" sz="9200" b="1" dirty="0" smtClean="0">
              <a:solidFill>
                <a:srgbClr val="C00000"/>
              </a:solidFill>
            </a:endParaRPr>
          </a:p>
          <a:p>
            <a:pPr marL="457200" indent="-457200">
              <a:lnSpc>
                <a:spcPct val="120000"/>
              </a:lnSpc>
              <a:buFont typeface="Wingdings" panose="05000000000000000000" pitchFamily="2" charset="2"/>
              <a:buChar char="§"/>
            </a:pPr>
            <a:endParaRPr lang="fr-FR" sz="9200" b="1" dirty="0" smtClean="0">
              <a:solidFill>
                <a:srgbClr val="C00000"/>
              </a:solidFill>
            </a:endParaRPr>
          </a:p>
        </p:txBody>
      </p:sp>
      <p:pic>
        <p:nvPicPr>
          <p:cNvPr id="4" name="Image 3"/>
          <p:cNvPicPr>
            <a:picLocks noChangeAspect="1"/>
          </p:cNvPicPr>
          <p:nvPr/>
        </p:nvPicPr>
        <p:blipFill>
          <a:blip r:embed="rId2"/>
          <a:stretch>
            <a:fillRect/>
          </a:stretch>
        </p:blipFill>
        <p:spPr>
          <a:xfrm>
            <a:off x="649995" y="3698059"/>
            <a:ext cx="11060935" cy="2912059"/>
          </a:xfrm>
          <a:prstGeom prst="rect">
            <a:avLst/>
          </a:prstGeom>
        </p:spPr>
      </p:pic>
      <p:sp>
        <p:nvSpPr>
          <p:cNvPr id="6" name="Rectangle 5">
            <a:extLst>
              <a:ext uri="{FF2B5EF4-FFF2-40B4-BE49-F238E27FC236}">
                <a16:creationId xmlns:a16="http://schemas.microsoft.com/office/drawing/2014/main" id="{8468A3E0-B82F-624A-9FA8-AF2062CF6797}"/>
              </a:ext>
            </a:extLst>
          </p:cNvPr>
          <p:cNvSpPr/>
          <p:nvPr/>
        </p:nvSpPr>
        <p:spPr>
          <a:xfrm>
            <a:off x="10387068" y="4428780"/>
            <a:ext cx="1299990" cy="491334"/>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6">
            <a:extLst>
              <a:ext uri="{FF2B5EF4-FFF2-40B4-BE49-F238E27FC236}">
                <a16:creationId xmlns:a16="http://schemas.microsoft.com/office/drawing/2014/main" id="{8468A3E0-B82F-624A-9FA8-AF2062CF6797}"/>
              </a:ext>
            </a:extLst>
          </p:cNvPr>
          <p:cNvSpPr/>
          <p:nvPr/>
        </p:nvSpPr>
        <p:spPr>
          <a:xfrm>
            <a:off x="10387067" y="4889667"/>
            <a:ext cx="1299990" cy="750975"/>
          </a:xfrm>
          <a:prstGeom prst="rect">
            <a:avLst/>
          </a:prstGeom>
          <a:noFill/>
          <a:ln w="317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7">
            <a:extLst>
              <a:ext uri="{FF2B5EF4-FFF2-40B4-BE49-F238E27FC236}">
                <a16:creationId xmlns:a16="http://schemas.microsoft.com/office/drawing/2014/main" id="{8468A3E0-B82F-624A-9FA8-AF2062CF6797}"/>
              </a:ext>
            </a:extLst>
          </p:cNvPr>
          <p:cNvSpPr/>
          <p:nvPr/>
        </p:nvSpPr>
        <p:spPr>
          <a:xfrm>
            <a:off x="5849957" y="4384710"/>
            <a:ext cx="1685580" cy="493933"/>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Rectangle 8">
            <a:extLst>
              <a:ext uri="{FF2B5EF4-FFF2-40B4-BE49-F238E27FC236}">
                <a16:creationId xmlns:a16="http://schemas.microsoft.com/office/drawing/2014/main" id="{8468A3E0-B82F-624A-9FA8-AF2062CF6797}"/>
              </a:ext>
            </a:extLst>
          </p:cNvPr>
          <p:cNvSpPr/>
          <p:nvPr/>
        </p:nvSpPr>
        <p:spPr>
          <a:xfrm>
            <a:off x="7535537" y="4876806"/>
            <a:ext cx="1476261" cy="763836"/>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206602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3192" y="149638"/>
            <a:ext cx="10658233" cy="888251"/>
          </a:xfrm>
        </p:spPr>
        <p:txBody>
          <a:bodyPr>
            <a:normAutofit/>
          </a:bodyPr>
          <a:lstStyle/>
          <a:p>
            <a:r>
              <a:rPr lang="fr-FR" dirty="0" smtClean="0"/>
              <a:t>Principaux résultats (4)</a:t>
            </a:r>
            <a:endParaRPr lang="fr-FR" dirty="0"/>
          </a:p>
        </p:txBody>
      </p:sp>
      <p:sp>
        <p:nvSpPr>
          <p:cNvPr id="3" name="Espace réservé du texte 2"/>
          <p:cNvSpPr>
            <a:spLocks noGrp="1"/>
          </p:cNvSpPr>
          <p:nvPr>
            <p:ph type="body" idx="1"/>
          </p:nvPr>
        </p:nvSpPr>
        <p:spPr>
          <a:xfrm>
            <a:off x="105103" y="903892"/>
            <a:ext cx="12002814" cy="893378"/>
          </a:xfrm>
        </p:spPr>
        <p:txBody>
          <a:bodyPr>
            <a:normAutofit/>
          </a:bodyPr>
          <a:lstStyle/>
          <a:p>
            <a:pPr marL="457200" indent="-457200">
              <a:lnSpc>
                <a:spcPct val="120000"/>
              </a:lnSpc>
              <a:buFont typeface="Wingdings" panose="05000000000000000000" pitchFamily="2" charset="2"/>
              <a:buChar char="§"/>
            </a:pPr>
            <a:r>
              <a:rPr lang="fr-FR" sz="2300" b="1" dirty="0" smtClean="0">
                <a:solidFill>
                  <a:srgbClr val="C00000"/>
                </a:solidFill>
              </a:rPr>
              <a:t>R5 : caractéristiques des EAs HVE </a:t>
            </a:r>
            <a:r>
              <a:rPr lang="fr-FR" sz="2300" b="1" i="1" dirty="0" smtClean="0">
                <a:solidFill>
                  <a:srgbClr val="C00000"/>
                </a:solidFill>
              </a:rPr>
              <a:t>versus</a:t>
            </a:r>
            <a:r>
              <a:rPr lang="fr-FR" sz="2300" b="1" dirty="0" smtClean="0">
                <a:solidFill>
                  <a:srgbClr val="C00000"/>
                </a:solidFill>
              </a:rPr>
              <a:t> non HVE</a:t>
            </a:r>
          </a:p>
        </p:txBody>
      </p:sp>
      <p:graphicFrame>
        <p:nvGraphicFramePr>
          <p:cNvPr id="4" name="Tableau 3"/>
          <p:cNvGraphicFramePr>
            <a:graphicFrameLocks noGrp="1"/>
          </p:cNvGraphicFramePr>
          <p:nvPr>
            <p:extLst>
              <p:ext uri="{D42A27DB-BD31-4B8C-83A1-F6EECF244321}">
                <p14:modId xmlns:p14="http://schemas.microsoft.com/office/powerpoint/2010/main" val="364506272"/>
              </p:ext>
            </p:extLst>
          </p:nvPr>
        </p:nvGraphicFramePr>
        <p:xfrm>
          <a:off x="641132" y="1455388"/>
          <a:ext cx="11067393" cy="5289011"/>
        </p:xfrm>
        <a:graphic>
          <a:graphicData uri="http://schemas.openxmlformats.org/drawingml/2006/table">
            <a:tbl>
              <a:tblPr firstRow="1" bandRow="1">
                <a:tableStyleId>{5C22544A-7EE6-4342-B048-85BDC9FD1C3A}</a:tableStyleId>
              </a:tblPr>
              <a:tblGrid>
                <a:gridCol w="2417378">
                  <a:extLst>
                    <a:ext uri="{9D8B030D-6E8A-4147-A177-3AD203B41FA5}">
                      <a16:colId xmlns:a16="http://schemas.microsoft.com/office/drawing/2014/main" val="1472449375"/>
                    </a:ext>
                  </a:extLst>
                </a:gridCol>
                <a:gridCol w="8650015">
                  <a:extLst>
                    <a:ext uri="{9D8B030D-6E8A-4147-A177-3AD203B41FA5}">
                      <a16:colId xmlns:a16="http://schemas.microsoft.com/office/drawing/2014/main" val="2911247143"/>
                    </a:ext>
                  </a:extLst>
                </a:gridCol>
              </a:tblGrid>
              <a:tr h="437725">
                <a:tc>
                  <a:txBody>
                    <a:bodyPr/>
                    <a:lstStyle/>
                    <a:p>
                      <a:pPr algn="ctr"/>
                      <a:r>
                        <a:rPr lang="fr-FR" dirty="0" smtClean="0"/>
                        <a:t>OTEX</a:t>
                      </a:r>
                      <a:endParaRPr lang="fr-FR" dirty="0"/>
                    </a:p>
                  </a:txBody>
                  <a:tcPr>
                    <a:solidFill>
                      <a:schemeClr val="accent6">
                        <a:lumMod val="60000"/>
                        <a:lumOff val="40000"/>
                      </a:schemeClr>
                    </a:solidFill>
                  </a:tcPr>
                </a:tc>
                <a:tc>
                  <a:txBody>
                    <a:bodyPr/>
                    <a:lstStyle/>
                    <a:p>
                      <a:pPr algn="ctr"/>
                      <a:r>
                        <a:rPr lang="fr-FR" dirty="0" smtClean="0"/>
                        <a:t>HVE </a:t>
                      </a:r>
                      <a:r>
                        <a:rPr lang="fr-FR" i="1" dirty="0" smtClean="0"/>
                        <a:t>versus</a:t>
                      </a:r>
                      <a:r>
                        <a:rPr lang="fr-FR" dirty="0" smtClean="0"/>
                        <a:t> NON HVE </a:t>
                      </a:r>
                      <a:endParaRPr lang="fr-FR" dirty="0"/>
                    </a:p>
                  </a:txBody>
                  <a:tcPr>
                    <a:solidFill>
                      <a:schemeClr val="accent6">
                        <a:lumMod val="60000"/>
                        <a:lumOff val="40000"/>
                      </a:schemeClr>
                    </a:solidFill>
                  </a:tcPr>
                </a:tc>
                <a:extLst>
                  <a:ext uri="{0D108BD9-81ED-4DB2-BD59-A6C34878D82A}">
                    <a16:rowId xmlns:a16="http://schemas.microsoft.com/office/drawing/2014/main" val="3863209011"/>
                  </a:ext>
                </a:extLst>
              </a:tr>
              <a:tr h="1726917">
                <a:tc>
                  <a:txBody>
                    <a:bodyPr/>
                    <a:lstStyle/>
                    <a:p>
                      <a:pPr algn="ctr"/>
                      <a:r>
                        <a:rPr lang="fr-FR" b="1" dirty="0" smtClean="0">
                          <a:solidFill>
                            <a:schemeClr val="accent6">
                              <a:lumMod val="50000"/>
                            </a:schemeClr>
                          </a:solidFill>
                        </a:rPr>
                        <a:t>1500 </a:t>
                      </a:r>
                    </a:p>
                    <a:p>
                      <a:pPr algn="ctr"/>
                      <a:r>
                        <a:rPr lang="fr-FR" b="1" dirty="0" smtClean="0">
                          <a:solidFill>
                            <a:schemeClr val="accent6">
                              <a:lumMod val="50000"/>
                            </a:schemeClr>
                          </a:solidFill>
                        </a:rPr>
                        <a:t>céréales</a:t>
                      </a:r>
                      <a:r>
                        <a:rPr lang="fr-FR" b="1" baseline="0" dirty="0" smtClean="0">
                          <a:solidFill>
                            <a:schemeClr val="accent6">
                              <a:lumMod val="50000"/>
                            </a:schemeClr>
                          </a:solidFill>
                        </a:rPr>
                        <a:t> et oléo-protéagineux</a:t>
                      </a:r>
                      <a:endParaRPr lang="fr-FR" b="1" dirty="0">
                        <a:solidFill>
                          <a:schemeClr val="accent6">
                            <a:lumMod val="50000"/>
                          </a:schemeClr>
                        </a:solidFill>
                      </a:endParaRPr>
                    </a:p>
                  </a:txBody>
                  <a:tcPr>
                    <a:solidFill>
                      <a:schemeClr val="accent6">
                        <a:lumMod val="20000"/>
                        <a:lumOff val="80000"/>
                      </a:schemeClr>
                    </a:solidFill>
                  </a:tcPr>
                </a:tc>
                <a:tc>
                  <a:txBody>
                    <a:bodyPr/>
                    <a:lstStyle/>
                    <a:p>
                      <a:r>
                        <a:rPr lang="fr-FR" dirty="0" smtClean="0">
                          <a:solidFill>
                            <a:schemeClr val="accent6">
                              <a:lumMod val="50000"/>
                            </a:schemeClr>
                          </a:solidFill>
                        </a:rPr>
                        <a:t>+</a:t>
                      </a:r>
                      <a:r>
                        <a:rPr lang="fr-FR" baseline="0" dirty="0" smtClean="0">
                          <a:solidFill>
                            <a:schemeClr val="accent6">
                              <a:lumMod val="50000"/>
                            </a:schemeClr>
                          </a:solidFill>
                        </a:rPr>
                        <a:t> : animaux herbivores ; part fourrages dans la SAU -&gt; </a:t>
                      </a:r>
                      <a:r>
                        <a:rPr lang="fr-FR" b="1" baseline="0" dirty="0" smtClean="0">
                          <a:solidFill>
                            <a:schemeClr val="accent6">
                              <a:lumMod val="50000"/>
                            </a:schemeClr>
                          </a:solidFill>
                        </a:rPr>
                        <a:t>EAs HVE moins spécialisées dans les céréales et les oléo-protéagineux</a:t>
                      </a:r>
                    </a:p>
                    <a:p>
                      <a:r>
                        <a:rPr lang="fr-FR" baseline="0" dirty="0" smtClean="0">
                          <a:solidFill>
                            <a:schemeClr val="accent6">
                              <a:lumMod val="50000"/>
                            </a:schemeClr>
                          </a:solidFill>
                        </a:rPr>
                        <a:t>- : production agricole hors aides ; consommations intermédiaires ; productivités partielles de la terre et du travail - &gt; </a:t>
                      </a:r>
                      <a:r>
                        <a:rPr lang="fr-FR" b="1" baseline="0" dirty="0" smtClean="0">
                          <a:solidFill>
                            <a:schemeClr val="accent6">
                              <a:lumMod val="50000"/>
                            </a:schemeClr>
                          </a:solidFill>
                        </a:rPr>
                        <a:t>EAs HVE plus extensives</a:t>
                      </a:r>
                      <a:r>
                        <a:rPr lang="fr-FR" baseline="0" dirty="0" smtClean="0">
                          <a:solidFill>
                            <a:schemeClr val="accent6">
                              <a:lumMod val="50000"/>
                            </a:schemeClr>
                          </a:solidFill>
                        </a:rPr>
                        <a:t> </a:t>
                      </a:r>
                    </a:p>
                    <a:p>
                      <a:r>
                        <a:rPr lang="fr-FR" b="1" baseline="0" dirty="0" smtClean="0">
                          <a:solidFill>
                            <a:schemeClr val="accent6">
                              <a:lumMod val="50000"/>
                            </a:schemeClr>
                          </a:solidFill>
                        </a:rPr>
                        <a:t>Résultats économiques non statistiquement différents </a:t>
                      </a:r>
                      <a:endParaRPr lang="fr-FR" b="1" dirty="0">
                        <a:solidFill>
                          <a:schemeClr val="accent6">
                            <a:lumMod val="50000"/>
                          </a:schemeClr>
                        </a:solidFill>
                      </a:endParaRPr>
                    </a:p>
                  </a:txBody>
                  <a:tcPr>
                    <a:solidFill>
                      <a:schemeClr val="accent6">
                        <a:lumMod val="20000"/>
                        <a:lumOff val="80000"/>
                      </a:schemeClr>
                    </a:solidFill>
                  </a:tcPr>
                </a:tc>
                <a:extLst>
                  <a:ext uri="{0D108BD9-81ED-4DB2-BD59-A6C34878D82A}">
                    <a16:rowId xmlns:a16="http://schemas.microsoft.com/office/drawing/2014/main" val="4021145640"/>
                  </a:ext>
                </a:extLst>
              </a:tr>
              <a:tr h="1079323">
                <a:tc>
                  <a:txBody>
                    <a:bodyPr/>
                    <a:lstStyle/>
                    <a:p>
                      <a:pPr algn="ctr"/>
                      <a:r>
                        <a:rPr lang="fr-FR" b="1" dirty="0" smtClean="0">
                          <a:solidFill>
                            <a:schemeClr val="accent6">
                              <a:lumMod val="50000"/>
                            </a:schemeClr>
                          </a:solidFill>
                        </a:rPr>
                        <a:t>4500 </a:t>
                      </a:r>
                    </a:p>
                    <a:p>
                      <a:pPr algn="ctr"/>
                      <a:r>
                        <a:rPr lang="fr-FR" b="1" dirty="0" smtClean="0">
                          <a:solidFill>
                            <a:schemeClr val="accent6">
                              <a:lumMod val="50000"/>
                            </a:schemeClr>
                          </a:solidFill>
                        </a:rPr>
                        <a:t>bovins lait</a:t>
                      </a:r>
                      <a:endParaRPr lang="fr-FR" b="1" dirty="0">
                        <a:solidFill>
                          <a:schemeClr val="accent6">
                            <a:lumMod val="50000"/>
                          </a:schemeClr>
                        </a:solidFill>
                      </a:endParaRPr>
                    </a:p>
                  </a:txBody>
                  <a:tcPr>
                    <a:solidFill>
                      <a:schemeClr val="accent6">
                        <a:lumMod val="20000"/>
                        <a:lumOff val="80000"/>
                      </a:schemeClr>
                    </a:solidFill>
                  </a:tcPr>
                </a:tc>
                <a:tc>
                  <a:txBody>
                    <a:bodyPr/>
                    <a:lstStyle/>
                    <a:p>
                      <a:r>
                        <a:rPr lang="fr-FR" b="1" dirty="0" smtClean="0">
                          <a:solidFill>
                            <a:schemeClr val="accent6">
                              <a:lumMod val="50000"/>
                            </a:schemeClr>
                          </a:solidFill>
                        </a:rPr>
                        <a:t>Elevages</a:t>
                      </a:r>
                      <a:r>
                        <a:rPr lang="fr-FR" b="1" baseline="0" dirty="0" smtClean="0">
                          <a:solidFill>
                            <a:schemeClr val="accent6">
                              <a:lumMod val="50000"/>
                            </a:schemeClr>
                          </a:solidFill>
                        </a:rPr>
                        <a:t> HVE plus extensifs (donc moins contraints sur le volet fertilisation)</a:t>
                      </a:r>
                    </a:p>
                    <a:p>
                      <a:r>
                        <a:rPr lang="fr-FR" baseline="0" dirty="0" smtClean="0">
                          <a:solidFill>
                            <a:schemeClr val="accent6">
                              <a:lumMod val="50000"/>
                            </a:schemeClr>
                          </a:solidFill>
                        </a:rPr>
                        <a:t>SAUs non statistiquement différentes</a:t>
                      </a:r>
                    </a:p>
                    <a:p>
                      <a:r>
                        <a:rPr lang="fr-FR" b="1" baseline="0" dirty="0" smtClean="0">
                          <a:solidFill>
                            <a:schemeClr val="accent6">
                              <a:lumMod val="50000"/>
                            </a:schemeClr>
                          </a:solidFill>
                        </a:rPr>
                        <a:t>Résultats économiques non statistiquement différents </a:t>
                      </a:r>
                      <a:endParaRPr lang="fr-FR" b="1" dirty="0">
                        <a:solidFill>
                          <a:schemeClr val="accent6">
                            <a:lumMod val="50000"/>
                          </a:schemeClr>
                        </a:solidFill>
                      </a:endParaRPr>
                    </a:p>
                  </a:txBody>
                  <a:tcPr>
                    <a:solidFill>
                      <a:schemeClr val="accent6">
                        <a:lumMod val="20000"/>
                        <a:lumOff val="80000"/>
                      </a:schemeClr>
                    </a:solidFill>
                  </a:tcPr>
                </a:tc>
                <a:extLst>
                  <a:ext uri="{0D108BD9-81ED-4DB2-BD59-A6C34878D82A}">
                    <a16:rowId xmlns:a16="http://schemas.microsoft.com/office/drawing/2014/main" val="1239145822"/>
                  </a:ext>
                </a:extLst>
              </a:tr>
              <a:tr h="965723">
                <a:tc>
                  <a:txBody>
                    <a:bodyPr/>
                    <a:lstStyle/>
                    <a:p>
                      <a:pPr algn="ctr"/>
                      <a:r>
                        <a:rPr lang="fr-FR" b="1" dirty="0" smtClean="0"/>
                        <a:t>4600 </a:t>
                      </a:r>
                    </a:p>
                    <a:p>
                      <a:pPr algn="ctr"/>
                      <a:r>
                        <a:rPr lang="fr-FR" b="1" dirty="0" smtClean="0"/>
                        <a:t>bovins viande</a:t>
                      </a:r>
                      <a:endParaRPr lang="fr-FR" b="1" dirty="0"/>
                    </a:p>
                  </a:txBody>
                  <a:tcPr>
                    <a:solidFill>
                      <a:schemeClr val="accent6">
                        <a:lumMod val="20000"/>
                        <a:lumOff val="80000"/>
                      </a:schemeClr>
                    </a:solidFill>
                  </a:tcPr>
                </a:tc>
                <a:tc>
                  <a:txBody>
                    <a:bodyPr/>
                    <a:lstStyle/>
                    <a:p>
                      <a:r>
                        <a:rPr lang="fr-FR" b="1" dirty="0" smtClean="0"/>
                        <a:t>Elevages HVE plus extensifs</a:t>
                      </a:r>
                      <a:r>
                        <a:rPr lang="fr-FR" dirty="0" smtClean="0"/>
                        <a:t> </a:t>
                      </a:r>
                      <a:r>
                        <a:rPr lang="fr-FR" b="1" dirty="0" smtClean="0"/>
                        <a:t>(donc moins contraints</a:t>
                      </a:r>
                      <a:r>
                        <a:rPr lang="fr-FR" b="1" baseline="0" dirty="0" smtClean="0"/>
                        <a:t> sur le volet fertilisation)</a:t>
                      </a:r>
                      <a:endParaRPr lang="fr-FR" b="1" dirty="0" smtClean="0"/>
                    </a:p>
                    <a:p>
                      <a:r>
                        <a:rPr lang="fr-FR" dirty="0" smtClean="0"/>
                        <a:t>SAUs</a:t>
                      </a:r>
                      <a:r>
                        <a:rPr lang="fr-FR" baseline="0" dirty="0" smtClean="0"/>
                        <a:t> plus élevées</a:t>
                      </a:r>
                    </a:p>
                    <a:p>
                      <a:r>
                        <a:rPr lang="fr-FR" b="1" baseline="0" dirty="0" smtClean="0"/>
                        <a:t>Résultats économiques non statistiquement différents</a:t>
                      </a:r>
                      <a:r>
                        <a:rPr lang="fr-FR" baseline="0" dirty="0" smtClean="0"/>
                        <a:t> </a:t>
                      </a:r>
                      <a:endParaRPr lang="fr-FR" dirty="0"/>
                    </a:p>
                  </a:txBody>
                  <a:tcPr>
                    <a:solidFill>
                      <a:schemeClr val="accent6">
                        <a:lumMod val="20000"/>
                        <a:lumOff val="80000"/>
                      </a:schemeClr>
                    </a:solidFill>
                  </a:tcPr>
                </a:tc>
                <a:extLst>
                  <a:ext uri="{0D108BD9-81ED-4DB2-BD59-A6C34878D82A}">
                    <a16:rowId xmlns:a16="http://schemas.microsoft.com/office/drawing/2014/main" val="1862353294"/>
                  </a:ext>
                </a:extLst>
              </a:tr>
              <a:tr h="1079323">
                <a:tc>
                  <a:txBody>
                    <a:bodyPr/>
                    <a:lstStyle/>
                    <a:p>
                      <a:pPr algn="ctr"/>
                      <a:r>
                        <a:rPr lang="fr-FR" b="1" dirty="0" smtClean="0">
                          <a:solidFill>
                            <a:schemeClr val="accent6">
                              <a:lumMod val="50000"/>
                            </a:schemeClr>
                          </a:solidFill>
                        </a:rPr>
                        <a:t>Toutes OTEX</a:t>
                      </a:r>
                      <a:endParaRPr lang="fr-FR" b="1" dirty="0">
                        <a:solidFill>
                          <a:schemeClr val="accent6">
                            <a:lumMod val="50000"/>
                          </a:schemeClr>
                        </a:solidFill>
                      </a:endParaRPr>
                    </a:p>
                  </a:txBody>
                  <a:tcPr>
                    <a:solidFill>
                      <a:schemeClr val="bg1">
                        <a:lumMod val="95000"/>
                      </a:schemeClr>
                    </a:solidFill>
                  </a:tcPr>
                </a:tc>
                <a:tc>
                  <a:txBody>
                    <a:bodyPr/>
                    <a:lstStyle/>
                    <a:p>
                      <a:r>
                        <a:rPr lang="fr-FR" b="1" dirty="0" smtClean="0">
                          <a:solidFill>
                            <a:schemeClr val="accent6">
                              <a:lumMod val="50000"/>
                            </a:schemeClr>
                          </a:solidFill>
                        </a:rPr>
                        <a:t>EAs</a:t>
                      </a:r>
                      <a:r>
                        <a:rPr lang="fr-FR" b="1" baseline="0" dirty="0" smtClean="0">
                          <a:solidFill>
                            <a:schemeClr val="accent6">
                              <a:lumMod val="50000"/>
                            </a:schemeClr>
                          </a:solidFill>
                        </a:rPr>
                        <a:t> HVE plus fréquemment localisées en zones défavorisées</a:t>
                      </a:r>
                    </a:p>
                    <a:p>
                      <a:r>
                        <a:rPr lang="fr-FR" baseline="0" dirty="0" smtClean="0">
                          <a:solidFill>
                            <a:schemeClr val="accent6">
                              <a:lumMod val="50000"/>
                            </a:schemeClr>
                          </a:solidFill>
                        </a:rPr>
                        <a:t>Plus d’aides du P2 de la PAC (OTEX 1500 et 4500), non pas du fait de MAECs plus élevées mais soutiens aux titres des zones défavorisées et de l’investissement</a:t>
                      </a:r>
                      <a:endParaRPr lang="fr-FR" dirty="0">
                        <a:solidFill>
                          <a:schemeClr val="accent6">
                            <a:lumMod val="50000"/>
                          </a:schemeClr>
                        </a:solidFill>
                      </a:endParaRPr>
                    </a:p>
                  </a:txBody>
                  <a:tcPr>
                    <a:solidFill>
                      <a:schemeClr val="bg1">
                        <a:lumMod val="95000"/>
                      </a:schemeClr>
                    </a:solidFill>
                  </a:tcPr>
                </a:tc>
                <a:extLst>
                  <a:ext uri="{0D108BD9-81ED-4DB2-BD59-A6C34878D82A}">
                    <a16:rowId xmlns:a16="http://schemas.microsoft.com/office/drawing/2014/main" val="15496775"/>
                  </a:ext>
                </a:extLst>
              </a:tr>
            </a:tbl>
          </a:graphicData>
        </a:graphic>
      </p:graphicFrame>
    </p:spTree>
    <p:extLst>
      <p:ext uri="{BB962C8B-B14F-4D97-AF65-F5344CB8AC3E}">
        <p14:creationId xmlns:p14="http://schemas.microsoft.com/office/powerpoint/2010/main" val="117016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3192" y="149638"/>
            <a:ext cx="10658233" cy="888251"/>
          </a:xfrm>
        </p:spPr>
        <p:txBody>
          <a:bodyPr>
            <a:normAutofit/>
          </a:bodyPr>
          <a:lstStyle/>
          <a:p>
            <a:r>
              <a:rPr lang="fr-FR" dirty="0" smtClean="0"/>
              <a:t>Discussion / Conclusion (1)</a:t>
            </a:r>
            <a:endParaRPr lang="fr-FR" dirty="0"/>
          </a:p>
        </p:txBody>
      </p:sp>
      <p:sp>
        <p:nvSpPr>
          <p:cNvPr id="3" name="Espace réservé du texte 2"/>
          <p:cNvSpPr>
            <a:spLocks noGrp="1"/>
          </p:cNvSpPr>
          <p:nvPr>
            <p:ph type="body" idx="1"/>
          </p:nvPr>
        </p:nvSpPr>
        <p:spPr>
          <a:xfrm>
            <a:off x="105103" y="955058"/>
            <a:ext cx="12002814" cy="893378"/>
          </a:xfrm>
        </p:spPr>
        <p:txBody>
          <a:bodyPr>
            <a:normAutofit fontScale="25000" lnSpcReduction="20000"/>
          </a:bodyPr>
          <a:lstStyle/>
          <a:p>
            <a:pPr marL="457200" indent="-457200">
              <a:lnSpc>
                <a:spcPct val="120000"/>
              </a:lnSpc>
              <a:buFont typeface="Wingdings" panose="05000000000000000000" pitchFamily="2" charset="2"/>
              <a:buChar char="§"/>
            </a:pPr>
            <a:r>
              <a:rPr lang="fr-FR" sz="9200" b="1" dirty="0" smtClean="0">
                <a:solidFill>
                  <a:schemeClr val="accent6">
                    <a:lumMod val="50000"/>
                  </a:schemeClr>
                </a:solidFill>
              </a:rPr>
              <a:t>Limites méthodologiques  </a:t>
            </a:r>
          </a:p>
          <a:p>
            <a:pPr marL="914389" lvl="1" indent="-457200">
              <a:lnSpc>
                <a:spcPct val="120000"/>
              </a:lnSpc>
              <a:buFont typeface="Wingdings" panose="05000000000000000000" pitchFamily="2" charset="2"/>
              <a:buChar char="§"/>
            </a:pPr>
            <a:r>
              <a:rPr lang="fr-FR" sz="8000" b="1" dirty="0" smtClean="0">
                <a:solidFill>
                  <a:srgbClr val="C00000"/>
                </a:solidFill>
              </a:rPr>
              <a:t>Indicateurs non calculés, hypothèses adoptées pour calculer certains indicateurs (robustesse ?)</a:t>
            </a:r>
          </a:p>
          <a:p>
            <a:pPr marL="457200" indent="-457200">
              <a:lnSpc>
                <a:spcPct val="120000"/>
              </a:lnSpc>
              <a:buFont typeface="Wingdings" panose="05000000000000000000" pitchFamily="2" charset="2"/>
              <a:buChar char="§"/>
            </a:pPr>
            <a:r>
              <a:rPr lang="fr-FR" sz="9600" b="1" dirty="0" smtClean="0">
                <a:solidFill>
                  <a:schemeClr val="accent6">
                    <a:lumMod val="50000"/>
                  </a:schemeClr>
                </a:solidFill>
              </a:rPr>
              <a:t>Extensions immédiates </a:t>
            </a:r>
          </a:p>
          <a:p>
            <a:pPr marL="914389" lvl="1" indent="-457200">
              <a:lnSpc>
                <a:spcPct val="120000"/>
              </a:lnSpc>
              <a:buFont typeface="Wingdings" panose="05000000000000000000" pitchFamily="2" charset="2"/>
              <a:buChar char="§"/>
            </a:pPr>
            <a:r>
              <a:rPr lang="fr-FR" sz="8000" b="1" dirty="0" smtClean="0">
                <a:solidFill>
                  <a:srgbClr val="C00000"/>
                </a:solidFill>
              </a:rPr>
              <a:t>Appréciation de l’effort requis pour passer du niveau standard CE2+ au niveau supérieur HVE : impacts sur l’environnement et les coûts </a:t>
            </a:r>
          </a:p>
          <a:p>
            <a:pPr marL="914389" lvl="1" indent="-457200">
              <a:lnSpc>
                <a:spcPct val="120000"/>
              </a:lnSpc>
              <a:buFont typeface="Wingdings" panose="05000000000000000000" pitchFamily="2" charset="2"/>
              <a:buChar char="§"/>
            </a:pPr>
            <a:r>
              <a:rPr lang="fr-FR" sz="8000" b="1" dirty="0" smtClean="0">
                <a:solidFill>
                  <a:srgbClr val="C00000"/>
                </a:solidFill>
              </a:rPr>
              <a:t>Application de la démarche au nouveau référentiel HVE (novembre 2022)</a:t>
            </a:r>
          </a:p>
          <a:p>
            <a:pPr marL="457200" indent="-457200">
              <a:lnSpc>
                <a:spcPct val="120000"/>
              </a:lnSpc>
              <a:buFont typeface="Wingdings" panose="05000000000000000000" pitchFamily="2" charset="2"/>
              <a:buChar char="§"/>
            </a:pPr>
            <a:r>
              <a:rPr lang="fr-FR" sz="9200" b="1" dirty="0" smtClean="0">
                <a:solidFill>
                  <a:schemeClr val="accent6">
                    <a:lumMod val="50000"/>
                  </a:schemeClr>
                </a:solidFill>
              </a:rPr>
              <a:t>Nouveau référentiel HVE</a:t>
            </a:r>
          </a:p>
          <a:p>
            <a:pPr marL="914389" lvl="1" indent="-457200">
              <a:lnSpc>
                <a:spcPct val="120000"/>
              </a:lnSpc>
              <a:buFont typeface="Wingdings" panose="05000000000000000000" pitchFamily="2" charset="2"/>
              <a:buChar char="§"/>
            </a:pPr>
            <a:r>
              <a:rPr lang="fr-FR" sz="8000" b="1" dirty="0" smtClean="0">
                <a:solidFill>
                  <a:srgbClr val="C00000"/>
                </a:solidFill>
              </a:rPr>
              <a:t>Evolutions dans le bon sens dans une perspective environnementale (seuils plus sévères pour plusieurs indicateurs, introduction de nouveaux indicateurs pertinents d’un point de vue environnemental)</a:t>
            </a:r>
          </a:p>
          <a:p>
            <a:pPr marL="914389" lvl="1" indent="-457200">
              <a:lnSpc>
                <a:spcPct val="120000"/>
              </a:lnSpc>
              <a:buFont typeface="Wingdings" panose="05000000000000000000" pitchFamily="2" charset="2"/>
              <a:buChar char="§"/>
            </a:pPr>
            <a:r>
              <a:rPr lang="fr-FR" sz="8000" b="1" u="sng" dirty="0" smtClean="0">
                <a:solidFill>
                  <a:srgbClr val="C00000"/>
                </a:solidFill>
              </a:rPr>
              <a:t>Nouveau référentiel plus contraignant sur le plan environnemental : vraiment ? </a:t>
            </a:r>
          </a:p>
          <a:p>
            <a:pPr marL="1371577" lvl="2" indent="-457200">
              <a:lnSpc>
                <a:spcPct val="120000"/>
              </a:lnSpc>
              <a:buFont typeface="Wingdings" panose="05000000000000000000" pitchFamily="2" charset="2"/>
              <a:buChar char="§"/>
            </a:pPr>
            <a:r>
              <a:rPr lang="fr-FR" sz="7800" b="1" dirty="0" smtClean="0">
                <a:solidFill>
                  <a:srgbClr val="B808B8"/>
                </a:solidFill>
              </a:rPr>
              <a:t>Réactions professionnelles : essentiellement des acteurs du vin ; réactions négatives, pour une large part du fait de la suppression de la voie B (ratio des intrants dans le CA et part de la surface en infrastructures agro-écologiques) avec obligation désormais d’utiliser la voie A pour accéder au niveau HVE -&gt; réactions « indépendantes » de la problématique PAC / éco-régime   </a:t>
            </a:r>
            <a:endParaRPr lang="fr-FR" sz="7600" b="1" dirty="0">
              <a:solidFill>
                <a:srgbClr val="B808B8"/>
              </a:solidFill>
            </a:endParaRPr>
          </a:p>
        </p:txBody>
      </p:sp>
    </p:spTree>
    <p:extLst>
      <p:ext uri="{BB962C8B-B14F-4D97-AF65-F5344CB8AC3E}">
        <p14:creationId xmlns:p14="http://schemas.microsoft.com/office/powerpoint/2010/main" val="2962000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3192" y="149638"/>
            <a:ext cx="10658233" cy="888251"/>
          </a:xfrm>
        </p:spPr>
        <p:txBody>
          <a:bodyPr>
            <a:normAutofit/>
          </a:bodyPr>
          <a:lstStyle/>
          <a:p>
            <a:r>
              <a:rPr lang="fr-FR" dirty="0" smtClean="0"/>
              <a:t>Discussion / Conclusion (2)</a:t>
            </a:r>
            <a:endParaRPr lang="fr-FR" dirty="0"/>
          </a:p>
        </p:txBody>
      </p:sp>
      <p:sp>
        <p:nvSpPr>
          <p:cNvPr id="3" name="Espace réservé du texte 2"/>
          <p:cNvSpPr>
            <a:spLocks noGrp="1"/>
          </p:cNvSpPr>
          <p:nvPr>
            <p:ph type="body" idx="1"/>
          </p:nvPr>
        </p:nvSpPr>
        <p:spPr>
          <a:xfrm>
            <a:off x="105103" y="767262"/>
            <a:ext cx="12002814" cy="893378"/>
          </a:xfrm>
        </p:spPr>
        <p:txBody>
          <a:bodyPr>
            <a:normAutofit fontScale="25000" lnSpcReduction="20000"/>
          </a:bodyPr>
          <a:lstStyle/>
          <a:p>
            <a:pPr marL="914389" lvl="1" indent="-457200">
              <a:lnSpc>
                <a:spcPct val="120000"/>
              </a:lnSpc>
              <a:buFont typeface="Wingdings" panose="05000000000000000000" pitchFamily="2" charset="2"/>
              <a:buChar char="§"/>
            </a:pPr>
            <a:r>
              <a:rPr lang="fr-FR" sz="8000" b="1" u="sng" dirty="0">
                <a:solidFill>
                  <a:srgbClr val="C00000"/>
                </a:solidFill>
              </a:rPr>
              <a:t>Nouveau référentiel plus contraignant sur le plan environnemental : vraiment ? </a:t>
            </a:r>
          </a:p>
          <a:p>
            <a:pPr marL="1371577" lvl="2" indent="-457200">
              <a:lnSpc>
                <a:spcPct val="120000"/>
              </a:lnSpc>
              <a:buFont typeface="Wingdings" panose="05000000000000000000" pitchFamily="2" charset="2"/>
              <a:buChar char="§"/>
            </a:pPr>
            <a:r>
              <a:rPr lang="fr-FR" sz="7800" b="1" dirty="0" smtClean="0">
                <a:solidFill>
                  <a:srgbClr val="B808B8"/>
                </a:solidFill>
              </a:rPr>
              <a:t>Compensation de la plus grande sévérité des indicateurs existants par de nouveaux indicateurs augmentant le nombre max. de points sur chaque volet (y compris le volet phytosanitaire une fois décomptée la suppression de l’indicateur « MAEC phyto » pouvant rapporter 10 points mais marginal en termes de nombres d’EAs concernées)</a:t>
            </a:r>
          </a:p>
          <a:p>
            <a:pPr marL="1371577" lvl="2" indent="-457200">
              <a:lnSpc>
                <a:spcPct val="120000"/>
              </a:lnSpc>
              <a:buFont typeface="Wingdings" panose="05000000000000000000" pitchFamily="2" charset="2"/>
              <a:buChar char="§"/>
            </a:pPr>
            <a:r>
              <a:rPr lang="fr-FR" sz="7800" b="1" dirty="0" smtClean="0">
                <a:solidFill>
                  <a:srgbClr val="B808B8"/>
                </a:solidFill>
              </a:rPr>
              <a:t>Indicateurs existants pas toujours plus sévères et/ou sévérité marginale</a:t>
            </a:r>
          </a:p>
          <a:p>
            <a:pPr marL="914389" lvl="1" indent="-457200">
              <a:lnSpc>
                <a:spcPct val="120000"/>
              </a:lnSpc>
              <a:buFont typeface="Wingdings" panose="05000000000000000000" pitchFamily="2" charset="2"/>
              <a:buChar char="§"/>
            </a:pPr>
            <a:r>
              <a:rPr lang="fr-FR" sz="8000" b="1" dirty="0" smtClean="0">
                <a:solidFill>
                  <a:srgbClr val="C00000"/>
                </a:solidFill>
              </a:rPr>
              <a:t>Première analyse qualitative</a:t>
            </a:r>
          </a:p>
          <a:p>
            <a:pPr marL="1371577" lvl="2" indent="-457200">
              <a:lnSpc>
                <a:spcPct val="120000"/>
              </a:lnSpc>
              <a:buFont typeface="Wingdings" panose="05000000000000000000" pitchFamily="2" charset="2"/>
              <a:buChar char="§"/>
            </a:pPr>
            <a:r>
              <a:rPr lang="fr-FR" sz="7800" b="1" dirty="0" smtClean="0">
                <a:solidFill>
                  <a:srgbClr val="B808B8"/>
                </a:solidFill>
              </a:rPr>
              <a:t>Le nombre d’EAS qui atteindrait le niveau standard CE2+ devrait rester très élevé, notamment grâce au volet biodiversité</a:t>
            </a:r>
          </a:p>
          <a:p>
            <a:pPr marL="1371577" lvl="2" indent="-457200">
              <a:lnSpc>
                <a:spcPct val="120000"/>
              </a:lnSpc>
              <a:buFont typeface="Wingdings" panose="05000000000000000000" pitchFamily="2" charset="2"/>
              <a:buChar char="§"/>
            </a:pPr>
            <a:r>
              <a:rPr lang="fr-FR" sz="7800" b="1" dirty="0" smtClean="0">
                <a:solidFill>
                  <a:srgbClr val="B808B8"/>
                </a:solidFill>
              </a:rPr>
              <a:t>Le nombre d’EAs qui atteindraient le niveau supérieur HVE difficile à évaluer, notamment à cause des difficultés d’appréciation du volet fertilisation</a:t>
            </a:r>
          </a:p>
          <a:p>
            <a:pPr marL="457200" indent="-457200">
              <a:lnSpc>
                <a:spcPct val="120000"/>
              </a:lnSpc>
              <a:buFont typeface="Wingdings" panose="05000000000000000000" pitchFamily="2" charset="2"/>
              <a:buChar char="§"/>
            </a:pPr>
            <a:r>
              <a:rPr lang="fr-FR" sz="9600" b="1" dirty="0" smtClean="0">
                <a:solidFill>
                  <a:schemeClr val="accent6">
                    <a:lumMod val="50000"/>
                  </a:schemeClr>
                </a:solidFill>
              </a:rPr>
              <a:t>Evaluation de l’éco-régime / du PSN français</a:t>
            </a:r>
          </a:p>
          <a:p>
            <a:pPr marL="914389" lvl="1" indent="-457200">
              <a:lnSpc>
                <a:spcPct val="120000"/>
              </a:lnSpc>
              <a:buFont typeface="Wingdings" panose="05000000000000000000" pitchFamily="2" charset="2"/>
              <a:buChar char="§"/>
            </a:pPr>
            <a:r>
              <a:rPr lang="fr-FR" sz="8000" b="1" dirty="0" smtClean="0">
                <a:solidFill>
                  <a:srgbClr val="C00000"/>
                </a:solidFill>
              </a:rPr>
              <a:t>Nécessité de travailler les trois voies d’accès à l’éco-régime : problème des données requises à cette fin</a:t>
            </a:r>
          </a:p>
          <a:p>
            <a:pPr marL="914389" lvl="1" indent="-457200">
              <a:lnSpc>
                <a:spcPct val="120000"/>
              </a:lnSpc>
              <a:buFont typeface="Wingdings" panose="05000000000000000000" pitchFamily="2" charset="2"/>
              <a:buChar char="§"/>
            </a:pPr>
            <a:r>
              <a:rPr lang="fr-FR" sz="8000" b="1" dirty="0" smtClean="0">
                <a:solidFill>
                  <a:srgbClr val="C00000"/>
                </a:solidFill>
              </a:rPr>
              <a:t>Ambition climatique et environnementale du PSN impossible à apprécier sans un tel travail </a:t>
            </a:r>
          </a:p>
          <a:p>
            <a:pPr marL="914389" lvl="1" indent="-457200">
              <a:lnSpc>
                <a:spcPct val="120000"/>
              </a:lnSpc>
              <a:buFont typeface="Wingdings" panose="05000000000000000000" pitchFamily="2" charset="2"/>
              <a:buChar char="§"/>
            </a:pPr>
            <a:r>
              <a:rPr lang="fr-FR" sz="8000" b="1" dirty="0" smtClean="0">
                <a:solidFill>
                  <a:srgbClr val="C00000"/>
                </a:solidFill>
              </a:rPr>
              <a:t>Travail qui aurait du être fait au moment du dépôt / de la validation du PSN : analyse d’impact ex ante  </a:t>
            </a:r>
          </a:p>
        </p:txBody>
      </p:sp>
    </p:spTree>
    <p:extLst>
      <p:ext uri="{BB962C8B-B14F-4D97-AF65-F5344CB8AC3E}">
        <p14:creationId xmlns:p14="http://schemas.microsoft.com/office/powerpoint/2010/main" val="251092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Merci de votre attention</a:t>
            </a:r>
            <a:endParaRPr lang="fr-FR"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5019" y="1061546"/>
            <a:ext cx="1968007" cy="956440"/>
          </a:xfrm>
          <a:prstGeom prst="rect">
            <a:avLst/>
          </a:prstGeom>
        </p:spPr>
      </p:pic>
      <p:pic>
        <p:nvPicPr>
          <p:cNvPr id="4" name="Image 3"/>
          <p:cNvPicPr>
            <a:picLocks noChangeAspect="1"/>
          </p:cNvPicPr>
          <p:nvPr/>
        </p:nvPicPr>
        <p:blipFill>
          <a:blip r:embed="rId3"/>
          <a:stretch>
            <a:fillRect/>
          </a:stretch>
        </p:blipFill>
        <p:spPr>
          <a:xfrm>
            <a:off x="4545537" y="1066025"/>
            <a:ext cx="1944793" cy="963251"/>
          </a:xfrm>
          <a:prstGeom prst="rect">
            <a:avLst/>
          </a:prstGeom>
        </p:spPr>
      </p:pic>
      <p:sp>
        <p:nvSpPr>
          <p:cNvPr id="8" name="Espace réservé du texte 2"/>
          <p:cNvSpPr txBox="1">
            <a:spLocks/>
          </p:cNvSpPr>
          <p:nvPr/>
        </p:nvSpPr>
        <p:spPr>
          <a:xfrm>
            <a:off x="7231117" y="6337738"/>
            <a:ext cx="4014952" cy="58856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rgbClr val="275662"/>
                </a:solidFill>
                <a:latin typeface="+mn-lt"/>
                <a:ea typeface="+mn-ea"/>
                <a:cs typeface="+mn-cs"/>
              </a:defRPr>
            </a:lvl1pPr>
            <a:lvl2pPr marL="457189"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377"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566"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754"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5943"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131"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32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509"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120000"/>
              </a:lnSpc>
            </a:pPr>
            <a:r>
              <a:rPr lang="fr-FR" sz="1800" b="1" i="1" dirty="0" smtClean="0">
                <a:solidFill>
                  <a:schemeClr val="bg1"/>
                </a:solidFill>
              </a:rPr>
              <a:t>A paraître dans Economie Rurale</a:t>
            </a:r>
            <a:endParaRPr lang="fr-FR" sz="1800" b="1" i="1" dirty="0">
              <a:solidFill>
                <a:schemeClr val="bg1"/>
              </a:solidFill>
            </a:endParaRPr>
          </a:p>
        </p:txBody>
      </p:sp>
      <p:pic>
        <p:nvPicPr>
          <p:cNvPr id="5" name="Image 4"/>
          <p:cNvPicPr>
            <a:picLocks noChangeAspect="1"/>
          </p:cNvPicPr>
          <p:nvPr/>
        </p:nvPicPr>
        <p:blipFill>
          <a:blip r:embed="rId4"/>
          <a:stretch>
            <a:fillRect/>
          </a:stretch>
        </p:blipFill>
        <p:spPr>
          <a:xfrm>
            <a:off x="7742595" y="1061546"/>
            <a:ext cx="3606564" cy="5196912"/>
          </a:xfrm>
          <a:prstGeom prst="rect">
            <a:avLst/>
          </a:prstGeom>
        </p:spPr>
      </p:pic>
    </p:spTree>
    <p:extLst>
      <p:ext uri="{BB962C8B-B14F-4D97-AF65-F5344CB8AC3E}">
        <p14:creationId xmlns:p14="http://schemas.microsoft.com/office/powerpoint/2010/main" val="678676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3192" y="149638"/>
            <a:ext cx="10658233" cy="888251"/>
          </a:xfrm>
        </p:spPr>
        <p:txBody>
          <a:bodyPr>
            <a:normAutofit/>
          </a:bodyPr>
          <a:lstStyle/>
          <a:p>
            <a:r>
              <a:rPr lang="fr-FR" dirty="0" smtClean="0"/>
              <a:t>Introduction (1)</a:t>
            </a:r>
            <a:endParaRPr lang="fr-FR" dirty="0"/>
          </a:p>
        </p:txBody>
      </p:sp>
      <p:sp>
        <p:nvSpPr>
          <p:cNvPr id="3" name="Espace réservé du texte 2"/>
          <p:cNvSpPr>
            <a:spLocks noGrp="1"/>
          </p:cNvSpPr>
          <p:nvPr>
            <p:ph type="body" idx="1"/>
          </p:nvPr>
        </p:nvSpPr>
        <p:spPr>
          <a:xfrm>
            <a:off x="105103" y="903892"/>
            <a:ext cx="12002814" cy="893378"/>
          </a:xfrm>
        </p:spPr>
        <p:txBody>
          <a:bodyPr>
            <a:normAutofit fontScale="25000" lnSpcReduction="20000"/>
          </a:bodyPr>
          <a:lstStyle/>
          <a:p>
            <a:pPr marL="457200" indent="-457200">
              <a:lnSpc>
                <a:spcPct val="120000"/>
              </a:lnSpc>
              <a:buFont typeface="Wingdings" panose="05000000000000000000" pitchFamily="2" charset="2"/>
              <a:buChar char="§"/>
            </a:pPr>
            <a:r>
              <a:rPr lang="fr-FR" sz="9200" b="1" dirty="0" smtClean="0">
                <a:solidFill>
                  <a:schemeClr val="accent6">
                    <a:lumMod val="50000"/>
                  </a:schemeClr>
                </a:solidFill>
              </a:rPr>
              <a:t>PAC 2023-2027 : objectif affiché d’une plus grande ambition climatique et environnementale</a:t>
            </a:r>
          </a:p>
          <a:p>
            <a:pPr marL="457200" indent="-457200">
              <a:lnSpc>
                <a:spcPct val="120000"/>
              </a:lnSpc>
              <a:buFont typeface="Wingdings" panose="05000000000000000000" pitchFamily="2" charset="2"/>
              <a:buChar char="§"/>
            </a:pPr>
            <a:r>
              <a:rPr lang="fr-FR" sz="9200" b="1" dirty="0" smtClean="0">
                <a:solidFill>
                  <a:schemeClr val="accent6">
                    <a:lumMod val="50000"/>
                  </a:schemeClr>
                </a:solidFill>
              </a:rPr>
              <a:t>Nouvelle architecture verte</a:t>
            </a:r>
          </a:p>
          <a:p>
            <a:pPr marL="914389" lvl="1" indent="-457200">
              <a:lnSpc>
                <a:spcPct val="120000"/>
              </a:lnSpc>
              <a:buFont typeface="Wingdings" panose="05000000000000000000" pitchFamily="2" charset="2"/>
              <a:buChar char="§"/>
            </a:pPr>
            <a:r>
              <a:rPr lang="fr-FR" sz="8000" b="1" dirty="0" smtClean="0">
                <a:solidFill>
                  <a:schemeClr val="accent6">
                    <a:lumMod val="50000"/>
                  </a:schemeClr>
                </a:solidFill>
              </a:rPr>
              <a:t>Nouvel instrument de l’éco-régime</a:t>
            </a:r>
          </a:p>
          <a:p>
            <a:pPr marL="457200" indent="-457200">
              <a:lnSpc>
                <a:spcPct val="120000"/>
              </a:lnSpc>
              <a:buFont typeface="Wingdings" panose="05000000000000000000" pitchFamily="2" charset="2"/>
              <a:buChar char="§"/>
            </a:pPr>
            <a:r>
              <a:rPr lang="fr-FR" sz="9200" b="1" dirty="0" smtClean="0">
                <a:solidFill>
                  <a:schemeClr val="accent6">
                    <a:lumMod val="50000"/>
                  </a:schemeClr>
                </a:solidFill>
              </a:rPr>
              <a:t>Subsidiarité augmentée </a:t>
            </a:r>
          </a:p>
          <a:p>
            <a:pPr marL="914389" lvl="1" indent="-457200">
              <a:lnSpc>
                <a:spcPct val="120000"/>
              </a:lnSpc>
              <a:buFont typeface="Wingdings" panose="05000000000000000000" pitchFamily="2" charset="2"/>
              <a:buChar char="§"/>
            </a:pPr>
            <a:r>
              <a:rPr lang="fr-FR" sz="8000" b="1" dirty="0" smtClean="0">
                <a:solidFill>
                  <a:schemeClr val="accent6">
                    <a:lumMod val="50000"/>
                  </a:schemeClr>
                </a:solidFill>
              </a:rPr>
              <a:t>Nouveau modèle de gouvernance à travers les Plans Stratégiques Nationaux (PSN)</a:t>
            </a:r>
          </a:p>
          <a:p>
            <a:pPr marL="914389" lvl="1" indent="-457200">
              <a:lnSpc>
                <a:spcPct val="120000"/>
              </a:lnSpc>
              <a:buFont typeface="Wingdings" panose="05000000000000000000" pitchFamily="2" charset="2"/>
              <a:buChar char="§"/>
            </a:pPr>
            <a:r>
              <a:rPr lang="fr-FR" sz="8000" b="1" dirty="0" smtClean="0">
                <a:solidFill>
                  <a:schemeClr val="accent6">
                    <a:lumMod val="50000"/>
                  </a:schemeClr>
                </a:solidFill>
              </a:rPr>
              <a:t>Diagnostic, priorités, choix et design des instruments</a:t>
            </a:r>
          </a:p>
          <a:p>
            <a:pPr marL="914389" lvl="1" indent="-457200">
              <a:lnSpc>
                <a:spcPct val="120000"/>
              </a:lnSpc>
              <a:buFont typeface="Wingdings" panose="05000000000000000000" pitchFamily="2" charset="2"/>
              <a:buChar char="§"/>
            </a:pPr>
            <a:r>
              <a:rPr lang="fr-FR" sz="8000" b="1" dirty="0" smtClean="0">
                <a:solidFill>
                  <a:schemeClr val="accent6">
                    <a:lumMod val="50000"/>
                  </a:schemeClr>
                </a:solidFill>
              </a:rPr>
              <a:t>Grande diversité des PSN, notamment des éco-régimes (ambition, cibles, instruments)</a:t>
            </a:r>
          </a:p>
          <a:p>
            <a:pPr marL="457200" indent="-457200">
              <a:lnSpc>
                <a:spcPct val="120000"/>
              </a:lnSpc>
              <a:buFont typeface="Wingdings" panose="05000000000000000000" pitchFamily="2" charset="2"/>
              <a:buChar char="§"/>
            </a:pPr>
            <a:r>
              <a:rPr lang="fr-FR" sz="9200" b="1" dirty="0" smtClean="0">
                <a:solidFill>
                  <a:schemeClr val="accent6">
                    <a:lumMod val="50000"/>
                  </a:schemeClr>
                </a:solidFill>
              </a:rPr>
              <a:t>France : trois voies d’accès à l’éco-régime</a:t>
            </a:r>
          </a:p>
          <a:p>
            <a:pPr marL="914389" lvl="1" indent="-457200">
              <a:lnSpc>
                <a:spcPct val="120000"/>
              </a:lnSpc>
              <a:buFont typeface="Wingdings" panose="05000000000000000000" pitchFamily="2" charset="2"/>
              <a:buChar char="§"/>
            </a:pPr>
            <a:r>
              <a:rPr lang="fr-FR" sz="8000" b="1" dirty="0" smtClean="0">
                <a:solidFill>
                  <a:schemeClr val="accent6">
                    <a:lumMod val="50000"/>
                  </a:schemeClr>
                </a:solidFill>
              </a:rPr>
              <a:t>V1 : certifications AB et HVE</a:t>
            </a:r>
          </a:p>
          <a:p>
            <a:pPr marL="914389" lvl="1" indent="-457200">
              <a:lnSpc>
                <a:spcPct val="120000"/>
              </a:lnSpc>
              <a:buFont typeface="Wingdings" panose="05000000000000000000" pitchFamily="2" charset="2"/>
              <a:buChar char="§"/>
            </a:pPr>
            <a:r>
              <a:rPr lang="fr-FR" sz="8000" b="1" dirty="0" smtClean="0">
                <a:solidFill>
                  <a:schemeClr val="accent6">
                    <a:lumMod val="50000"/>
                  </a:schemeClr>
                </a:solidFill>
              </a:rPr>
              <a:t>V2 : infrastructures agro-écologiques</a:t>
            </a:r>
          </a:p>
          <a:p>
            <a:pPr marL="914389" lvl="1" indent="-457200">
              <a:lnSpc>
                <a:spcPct val="120000"/>
              </a:lnSpc>
              <a:buFont typeface="Wingdings" panose="05000000000000000000" pitchFamily="2" charset="2"/>
              <a:buChar char="§"/>
            </a:pPr>
            <a:r>
              <a:rPr lang="fr-FR" sz="8000" b="1" dirty="0" smtClean="0">
                <a:solidFill>
                  <a:schemeClr val="accent6">
                    <a:lumMod val="50000"/>
                  </a:schemeClr>
                </a:solidFill>
              </a:rPr>
              <a:t>V3 : pratiques agroécologiques</a:t>
            </a:r>
            <a:endParaRPr lang="fr-FR" sz="8000" b="1" dirty="0">
              <a:solidFill>
                <a:schemeClr val="accent6">
                  <a:lumMod val="50000"/>
                </a:schemeClr>
              </a:solidFill>
            </a:endParaRPr>
          </a:p>
        </p:txBody>
      </p:sp>
      <p:pic>
        <p:nvPicPr>
          <p:cNvPr id="9" name="Image 8"/>
          <p:cNvPicPr>
            <a:picLocks noChangeAspect="1"/>
          </p:cNvPicPr>
          <p:nvPr/>
        </p:nvPicPr>
        <p:blipFill>
          <a:blip r:embed="rId2"/>
          <a:stretch>
            <a:fillRect/>
          </a:stretch>
        </p:blipFill>
        <p:spPr>
          <a:xfrm>
            <a:off x="6295697" y="3783724"/>
            <a:ext cx="5391806" cy="2848304"/>
          </a:xfrm>
          <a:prstGeom prst="rect">
            <a:avLst/>
          </a:prstGeom>
        </p:spPr>
      </p:pic>
    </p:spTree>
    <p:extLst>
      <p:ext uri="{BB962C8B-B14F-4D97-AF65-F5344CB8AC3E}">
        <p14:creationId xmlns:p14="http://schemas.microsoft.com/office/powerpoint/2010/main" val="4215270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3192" y="149638"/>
            <a:ext cx="10658233" cy="888251"/>
          </a:xfrm>
        </p:spPr>
        <p:txBody>
          <a:bodyPr>
            <a:normAutofit/>
          </a:bodyPr>
          <a:lstStyle/>
          <a:p>
            <a:r>
              <a:rPr lang="fr-FR" dirty="0" smtClean="0"/>
              <a:t>Introduction (2)</a:t>
            </a:r>
            <a:endParaRPr lang="fr-FR" dirty="0"/>
          </a:p>
        </p:txBody>
      </p:sp>
      <p:sp>
        <p:nvSpPr>
          <p:cNvPr id="4" name="Espace réservé du texte 3"/>
          <p:cNvSpPr>
            <a:spLocks noGrp="1"/>
          </p:cNvSpPr>
          <p:nvPr>
            <p:ph type="body" idx="1"/>
          </p:nvPr>
        </p:nvSpPr>
        <p:spPr/>
        <p:txBody>
          <a:bodyPr/>
          <a:lstStyle/>
          <a:p>
            <a:endParaRPr lang="fr-FR" dirty="0"/>
          </a:p>
        </p:txBody>
      </p:sp>
      <p:sp>
        <p:nvSpPr>
          <p:cNvPr id="8" name="Espace réservé du texte 2"/>
          <p:cNvSpPr txBox="1">
            <a:spLocks/>
          </p:cNvSpPr>
          <p:nvPr/>
        </p:nvSpPr>
        <p:spPr>
          <a:xfrm>
            <a:off x="7462345" y="6362765"/>
            <a:ext cx="4139459" cy="24503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189"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377"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566"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754"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5943"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131"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32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509"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nSpc>
                <a:spcPct val="100000"/>
              </a:lnSpc>
            </a:pPr>
            <a:r>
              <a:rPr lang="fr-FR" sz="900" i="1" dirty="0" smtClean="0">
                <a:solidFill>
                  <a:schemeClr val="accent6">
                    <a:lumMod val="50000"/>
                  </a:schemeClr>
                </a:solidFill>
              </a:rPr>
              <a:t>Source : actualisé à partir de Horizons (Réussir – Centre Ile de France – 17 févier 2022</a:t>
            </a:r>
            <a:endParaRPr lang="fr-FR" sz="900" i="1" dirty="0">
              <a:solidFill>
                <a:schemeClr val="accent6">
                  <a:lumMod val="50000"/>
                </a:schemeClr>
              </a:solidFill>
            </a:endParaRPr>
          </a:p>
        </p:txBody>
      </p:sp>
      <p:sp>
        <p:nvSpPr>
          <p:cNvPr id="10" name="Espace réservé du texte 2"/>
          <p:cNvSpPr txBox="1">
            <a:spLocks/>
          </p:cNvSpPr>
          <p:nvPr/>
        </p:nvSpPr>
        <p:spPr>
          <a:xfrm>
            <a:off x="110360" y="896409"/>
            <a:ext cx="10785322" cy="11456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189"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377"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566"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754"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5943"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131"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32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509"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457200" indent="-457200">
              <a:lnSpc>
                <a:spcPct val="100000"/>
              </a:lnSpc>
              <a:buFont typeface="Wingdings" panose="05000000000000000000" pitchFamily="2" charset="2"/>
              <a:buChar char="§"/>
            </a:pPr>
            <a:r>
              <a:rPr lang="fr-FR" sz="2500" b="1" dirty="0" smtClean="0">
                <a:solidFill>
                  <a:schemeClr val="accent6">
                    <a:lumMod val="50000"/>
                  </a:schemeClr>
                </a:solidFill>
              </a:rPr>
              <a:t>Les trois voies d’accès à l’éco-régime du PSN français (hors bonus haie)</a:t>
            </a:r>
            <a:endParaRPr lang="fr-FR" sz="2600" b="1" dirty="0">
              <a:solidFill>
                <a:schemeClr val="accent6">
                  <a:lumMod val="50000"/>
                </a:schemeClr>
              </a:solidFill>
            </a:endParaRPr>
          </a:p>
        </p:txBody>
      </p:sp>
      <p:pic>
        <p:nvPicPr>
          <p:cNvPr id="3" name="Image 2"/>
          <p:cNvPicPr>
            <a:picLocks noChangeAspect="1"/>
          </p:cNvPicPr>
          <p:nvPr/>
        </p:nvPicPr>
        <p:blipFill>
          <a:blip r:embed="rId2"/>
          <a:stretch>
            <a:fillRect/>
          </a:stretch>
        </p:blipFill>
        <p:spPr>
          <a:xfrm>
            <a:off x="227187" y="1274985"/>
            <a:ext cx="11462479" cy="5069943"/>
          </a:xfrm>
          <a:prstGeom prst="rect">
            <a:avLst/>
          </a:prstGeom>
        </p:spPr>
      </p:pic>
    </p:spTree>
    <p:extLst>
      <p:ext uri="{BB962C8B-B14F-4D97-AF65-F5344CB8AC3E}">
        <p14:creationId xmlns:p14="http://schemas.microsoft.com/office/powerpoint/2010/main" val="2027799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3192" y="149638"/>
            <a:ext cx="10658233" cy="888251"/>
          </a:xfrm>
        </p:spPr>
        <p:txBody>
          <a:bodyPr>
            <a:normAutofit/>
          </a:bodyPr>
          <a:lstStyle/>
          <a:p>
            <a:r>
              <a:rPr lang="fr-FR" dirty="0" smtClean="0"/>
              <a:t>Introduction (3)</a:t>
            </a:r>
            <a:endParaRPr lang="fr-FR" dirty="0"/>
          </a:p>
        </p:txBody>
      </p:sp>
      <p:sp>
        <p:nvSpPr>
          <p:cNvPr id="3" name="Espace réservé du texte 2"/>
          <p:cNvSpPr>
            <a:spLocks noGrp="1"/>
          </p:cNvSpPr>
          <p:nvPr>
            <p:ph type="body" idx="1"/>
          </p:nvPr>
        </p:nvSpPr>
        <p:spPr>
          <a:xfrm>
            <a:off x="105103" y="903892"/>
            <a:ext cx="12002814" cy="893378"/>
          </a:xfrm>
        </p:spPr>
        <p:txBody>
          <a:bodyPr>
            <a:normAutofit fontScale="25000" lnSpcReduction="20000"/>
          </a:bodyPr>
          <a:lstStyle/>
          <a:p>
            <a:pPr marL="457200" indent="-457200">
              <a:lnSpc>
                <a:spcPct val="120000"/>
              </a:lnSpc>
              <a:buFont typeface="Wingdings" panose="05000000000000000000" pitchFamily="2" charset="2"/>
              <a:buChar char="§"/>
            </a:pPr>
            <a:r>
              <a:rPr lang="fr-FR" sz="9200" b="1" dirty="0" smtClean="0">
                <a:solidFill>
                  <a:schemeClr val="accent6">
                    <a:lumMod val="50000"/>
                  </a:schemeClr>
                </a:solidFill>
              </a:rPr>
              <a:t>Objectif de la présentation :  </a:t>
            </a:r>
          </a:p>
          <a:p>
            <a:pPr marL="914389" lvl="1" indent="-457200">
              <a:lnSpc>
                <a:spcPct val="120000"/>
              </a:lnSpc>
              <a:buFont typeface="Wingdings" panose="05000000000000000000" pitchFamily="2" charset="2"/>
              <a:buChar char="§"/>
            </a:pPr>
            <a:r>
              <a:rPr lang="fr-FR" sz="8000" b="1" dirty="0" smtClean="0">
                <a:solidFill>
                  <a:schemeClr val="accent6">
                    <a:lumMod val="50000"/>
                  </a:schemeClr>
                </a:solidFill>
              </a:rPr>
              <a:t>Conditions d’accès à l’éco-régime français par la voie des certifications </a:t>
            </a:r>
          </a:p>
          <a:p>
            <a:pPr marL="1371577" lvl="2" indent="-457200">
              <a:lnSpc>
                <a:spcPct val="120000"/>
              </a:lnSpc>
              <a:buFont typeface="Wingdings" panose="05000000000000000000" pitchFamily="2" charset="2"/>
              <a:buChar char="§"/>
            </a:pPr>
            <a:r>
              <a:rPr lang="fr-FR" sz="8000" b="1" dirty="0" smtClean="0">
                <a:solidFill>
                  <a:schemeClr val="accent6">
                    <a:lumMod val="50000"/>
                  </a:schemeClr>
                </a:solidFill>
              </a:rPr>
              <a:t>Sur la base du PSN francais approuvé en août 2022</a:t>
            </a:r>
          </a:p>
          <a:p>
            <a:pPr marL="1371577" lvl="2" indent="-457200">
              <a:lnSpc>
                <a:spcPct val="120000"/>
              </a:lnSpc>
              <a:buFont typeface="Wingdings" panose="05000000000000000000" pitchFamily="2" charset="2"/>
              <a:buChar char="§"/>
            </a:pPr>
            <a:r>
              <a:rPr lang="fr-FR" sz="8000" b="1" u="sng" dirty="0" smtClean="0">
                <a:solidFill>
                  <a:schemeClr val="accent6">
                    <a:lumMod val="50000"/>
                  </a:schemeClr>
                </a:solidFill>
              </a:rPr>
              <a:t>Sur la base de la version 3 du référentiel HVE (31/12/2016) </a:t>
            </a:r>
          </a:p>
          <a:p>
            <a:pPr marL="914389" lvl="1" indent="-457200">
              <a:lnSpc>
                <a:spcPct val="120000"/>
              </a:lnSpc>
              <a:buFont typeface="Wingdings" panose="05000000000000000000" pitchFamily="2" charset="2"/>
              <a:buChar char="§"/>
            </a:pPr>
            <a:r>
              <a:rPr lang="fr-FR" sz="8000" b="1" dirty="0" smtClean="0">
                <a:solidFill>
                  <a:schemeClr val="accent6">
                    <a:lumMod val="50000"/>
                  </a:schemeClr>
                </a:solidFill>
              </a:rPr>
              <a:t>Estimation du nombre d’exploitations agricoles françaises (métropole hors Corse) qui auraient accès aux deux niveaux de la certification (CE2+ ; HVE ou AB) sur la base des pratiques actuellement utilisées</a:t>
            </a:r>
          </a:p>
          <a:p>
            <a:pPr marL="457200" indent="-457200">
              <a:lnSpc>
                <a:spcPct val="120000"/>
              </a:lnSpc>
              <a:buFont typeface="Wingdings" panose="05000000000000000000" pitchFamily="2" charset="2"/>
              <a:buChar char="§"/>
            </a:pPr>
            <a:r>
              <a:rPr lang="fr-FR" sz="9200" b="1" dirty="0" smtClean="0">
                <a:solidFill>
                  <a:schemeClr val="accent6">
                    <a:lumMod val="50000"/>
                  </a:schemeClr>
                </a:solidFill>
              </a:rPr>
              <a:t>Structure de la présentation</a:t>
            </a:r>
          </a:p>
          <a:p>
            <a:pPr marL="1371577" lvl="2" indent="-457200">
              <a:lnSpc>
                <a:spcPct val="120000"/>
              </a:lnSpc>
              <a:buFont typeface="Wingdings" panose="05000000000000000000" pitchFamily="2" charset="2"/>
              <a:buChar char="§"/>
            </a:pPr>
            <a:r>
              <a:rPr lang="fr-FR" sz="8000" b="1" dirty="0" smtClean="0">
                <a:solidFill>
                  <a:schemeClr val="accent6">
                    <a:lumMod val="50000"/>
                  </a:schemeClr>
                </a:solidFill>
              </a:rPr>
              <a:t>Méthodologie</a:t>
            </a:r>
          </a:p>
          <a:p>
            <a:pPr marL="1371577" lvl="2" indent="-457200">
              <a:lnSpc>
                <a:spcPct val="120000"/>
              </a:lnSpc>
              <a:buFont typeface="Wingdings" panose="05000000000000000000" pitchFamily="2" charset="2"/>
              <a:buChar char="§"/>
            </a:pPr>
            <a:r>
              <a:rPr lang="fr-FR" sz="8000" b="1" dirty="0" smtClean="0">
                <a:solidFill>
                  <a:schemeClr val="accent6">
                    <a:lumMod val="50000"/>
                  </a:schemeClr>
                </a:solidFill>
              </a:rPr>
              <a:t>Résultats</a:t>
            </a:r>
          </a:p>
          <a:p>
            <a:pPr marL="1371577" lvl="2" indent="-457200">
              <a:lnSpc>
                <a:spcPct val="120000"/>
              </a:lnSpc>
              <a:buFont typeface="Wingdings" panose="05000000000000000000" pitchFamily="2" charset="2"/>
              <a:buChar char="§"/>
            </a:pPr>
            <a:r>
              <a:rPr lang="fr-FR" sz="8000" b="1" dirty="0" smtClean="0">
                <a:solidFill>
                  <a:schemeClr val="accent6">
                    <a:lumMod val="50000"/>
                  </a:schemeClr>
                </a:solidFill>
              </a:rPr>
              <a:t>Discussion / Conclusion </a:t>
            </a:r>
            <a:endParaRPr lang="fr-FR" sz="8000" b="1" dirty="0">
              <a:solidFill>
                <a:schemeClr val="accent6">
                  <a:lumMod val="50000"/>
                </a:schemeClr>
              </a:solidFill>
            </a:endParaRPr>
          </a:p>
        </p:txBody>
      </p:sp>
    </p:spTree>
    <p:extLst>
      <p:ext uri="{BB962C8B-B14F-4D97-AF65-F5344CB8AC3E}">
        <p14:creationId xmlns:p14="http://schemas.microsoft.com/office/powerpoint/2010/main" val="282088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3192" y="149638"/>
            <a:ext cx="10658233" cy="888251"/>
          </a:xfrm>
        </p:spPr>
        <p:txBody>
          <a:bodyPr>
            <a:normAutofit/>
          </a:bodyPr>
          <a:lstStyle/>
          <a:p>
            <a:r>
              <a:rPr lang="fr-FR" dirty="0" smtClean="0"/>
              <a:t>Méthodologie (1) : cadre général </a:t>
            </a:r>
            <a:endParaRPr lang="fr-FR" dirty="0"/>
          </a:p>
        </p:txBody>
      </p:sp>
      <p:sp>
        <p:nvSpPr>
          <p:cNvPr id="3" name="Espace réservé du texte 2"/>
          <p:cNvSpPr>
            <a:spLocks noGrp="1"/>
          </p:cNvSpPr>
          <p:nvPr>
            <p:ph type="body" idx="1"/>
          </p:nvPr>
        </p:nvSpPr>
        <p:spPr>
          <a:xfrm>
            <a:off x="105103" y="903892"/>
            <a:ext cx="12002814" cy="6295694"/>
          </a:xfrm>
        </p:spPr>
        <p:txBody>
          <a:bodyPr>
            <a:normAutofit/>
          </a:bodyPr>
          <a:lstStyle/>
          <a:p>
            <a:pPr marL="457200" indent="-457200">
              <a:lnSpc>
                <a:spcPct val="120000"/>
              </a:lnSpc>
              <a:buFont typeface="Wingdings" panose="05000000000000000000" pitchFamily="2" charset="2"/>
              <a:buChar char="§"/>
            </a:pPr>
            <a:r>
              <a:rPr lang="fr-FR" sz="2300" b="1" dirty="0" smtClean="0">
                <a:solidFill>
                  <a:schemeClr val="accent6">
                    <a:lumMod val="50000"/>
                  </a:schemeClr>
                </a:solidFill>
              </a:rPr>
              <a:t>Nombre d’EAs métropolitaines qui auraient accès, à pratiques inchangées, aux trois niveaux de certification</a:t>
            </a:r>
          </a:p>
          <a:p>
            <a:pPr marL="914389" lvl="1" indent="-457200">
              <a:lnSpc>
                <a:spcPct val="120000"/>
              </a:lnSpc>
              <a:buFont typeface="Wingdings" panose="05000000000000000000" pitchFamily="2" charset="2"/>
              <a:buChar char="§"/>
            </a:pPr>
            <a:r>
              <a:rPr lang="fr-FR" sz="1900" b="1" dirty="0" smtClean="0">
                <a:solidFill>
                  <a:schemeClr val="accent6">
                    <a:lumMod val="50000"/>
                  </a:schemeClr>
                </a:solidFill>
              </a:rPr>
              <a:t>Niveau standard CE2+ : Au moins 10 points sur l’un des 4 volets du référentiel HVE : (1) Biodiversité, (2) Phytosanitaire, (3) Fertilisation et (4) Irrigation</a:t>
            </a:r>
          </a:p>
          <a:p>
            <a:pPr marL="914389" lvl="1" indent="-457200">
              <a:lnSpc>
                <a:spcPct val="120000"/>
              </a:lnSpc>
              <a:buFont typeface="Wingdings" panose="05000000000000000000" pitchFamily="2" charset="2"/>
              <a:buChar char="§"/>
            </a:pPr>
            <a:r>
              <a:rPr lang="fr-FR" sz="1900" b="1" dirty="0" smtClean="0">
                <a:solidFill>
                  <a:schemeClr val="accent6">
                    <a:lumMod val="50000"/>
                  </a:schemeClr>
                </a:solidFill>
              </a:rPr>
              <a:t>Niveau supérieur HVE : Au moins 10 points sur chacun des 4 volets </a:t>
            </a:r>
          </a:p>
          <a:p>
            <a:pPr marL="914389" lvl="1" indent="-457200">
              <a:lnSpc>
                <a:spcPct val="120000"/>
              </a:lnSpc>
              <a:buFont typeface="Wingdings" panose="05000000000000000000" pitchFamily="2" charset="2"/>
              <a:buChar char="§"/>
            </a:pPr>
            <a:r>
              <a:rPr lang="fr-FR" sz="1900" b="1" dirty="0" smtClean="0">
                <a:solidFill>
                  <a:schemeClr val="accent6">
                    <a:lumMod val="50000"/>
                  </a:schemeClr>
                </a:solidFill>
              </a:rPr>
              <a:t>Niveau spécifique : certification AB</a:t>
            </a:r>
            <a:endParaRPr lang="fr-FR" sz="1900" b="1" dirty="0">
              <a:solidFill>
                <a:schemeClr val="accent6">
                  <a:lumMod val="50000"/>
                </a:schemeClr>
              </a:solidFill>
            </a:endParaRPr>
          </a:p>
          <a:p>
            <a:pPr marL="457200" indent="-457200">
              <a:lnSpc>
                <a:spcPct val="120000"/>
              </a:lnSpc>
              <a:buFont typeface="Wingdings" panose="05000000000000000000" pitchFamily="2" charset="2"/>
              <a:buChar char="§"/>
            </a:pPr>
            <a:r>
              <a:rPr lang="fr-FR" sz="2300" b="1" dirty="0" smtClean="0">
                <a:solidFill>
                  <a:schemeClr val="accent6">
                    <a:lumMod val="50000"/>
                  </a:schemeClr>
                </a:solidFill>
              </a:rPr>
              <a:t>RICA 2020 + bases de données complémentaires</a:t>
            </a:r>
          </a:p>
          <a:p>
            <a:pPr marL="457200" indent="-457200">
              <a:lnSpc>
                <a:spcPct val="120000"/>
              </a:lnSpc>
              <a:buFont typeface="Wingdings" panose="05000000000000000000" pitchFamily="2" charset="2"/>
              <a:buChar char="§"/>
            </a:pPr>
            <a:r>
              <a:rPr lang="fr-FR" sz="2300" b="1" dirty="0" smtClean="0">
                <a:solidFill>
                  <a:schemeClr val="accent6">
                    <a:lumMod val="50000"/>
                  </a:schemeClr>
                </a:solidFill>
              </a:rPr>
              <a:t>Exclusion des EAs viti-vinicoles, arboricoles et horticoles (très peu concernées par aides PAC)</a:t>
            </a:r>
          </a:p>
          <a:p>
            <a:pPr marL="457200" indent="-457200">
              <a:lnSpc>
                <a:spcPct val="120000"/>
              </a:lnSpc>
              <a:buFont typeface="Wingdings" panose="05000000000000000000" pitchFamily="2" charset="2"/>
              <a:buChar char="§"/>
            </a:pPr>
            <a:r>
              <a:rPr lang="fr-FR" sz="2300" b="1" dirty="0" smtClean="0">
                <a:solidFill>
                  <a:schemeClr val="accent6">
                    <a:lumMod val="50000"/>
                  </a:schemeClr>
                </a:solidFill>
              </a:rPr>
              <a:t>Focus sur les OTEX 1500 (céréales et oléo-protéagineux), 1600 (autres grandes cultures), 4500 (bovins lait), 4600 (bovins viande), 4813 (ovins et caprins), 6184 (polyculture – polyélevage)</a:t>
            </a:r>
          </a:p>
          <a:p>
            <a:pPr marL="457200" indent="-457200">
              <a:lnSpc>
                <a:spcPct val="120000"/>
              </a:lnSpc>
              <a:buFont typeface="Wingdings" panose="05000000000000000000" pitchFamily="2" charset="2"/>
              <a:buChar char="§"/>
            </a:pPr>
            <a:r>
              <a:rPr lang="fr-FR" sz="2300" b="1" dirty="0" smtClean="0">
                <a:solidFill>
                  <a:schemeClr val="accent6">
                    <a:lumMod val="50000"/>
                  </a:schemeClr>
                </a:solidFill>
              </a:rPr>
              <a:t>Non prise en compte du 4</a:t>
            </a:r>
            <a:r>
              <a:rPr lang="fr-FR" sz="2300" b="1" baseline="30000" dirty="0" smtClean="0">
                <a:solidFill>
                  <a:schemeClr val="accent6">
                    <a:lumMod val="50000"/>
                  </a:schemeClr>
                </a:solidFill>
              </a:rPr>
              <a:t>ème</a:t>
            </a:r>
            <a:r>
              <a:rPr lang="fr-FR" sz="2300" b="1" dirty="0" smtClean="0">
                <a:solidFill>
                  <a:schemeClr val="accent6">
                    <a:lumMod val="50000"/>
                  </a:schemeClr>
                </a:solidFill>
              </a:rPr>
              <a:t> volet relatif à l’irrigation (</a:t>
            </a:r>
            <a:r>
              <a:rPr lang="fr-FR" sz="2300" b="1" i="1" dirty="0" smtClean="0">
                <a:solidFill>
                  <a:schemeClr val="accent6">
                    <a:lumMod val="50000"/>
                  </a:schemeClr>
                </a:solidFill>
              </a:rPr>
              <a:t>a priori</a:t>
            </a:r>
            <a:r>
              <a:rPr lang="fr-FR" sz="2300" b="1" dirty="0" smtClean="0">
                <a:solidFill>
                  <a:schemeClr val="accent6">
                    <a:lumMod val="50000"/>
                  </a:schemeClr>
                </a:solidFill>
              </a:rPr>
              <a:t> très peu contraignant) </a:t>
            </a:r>
          </a:p>
          <a:p>
            <a:pPr marL="457200" indent="-457200">
              <a:lnSpc>
                <a:spcPct val="120000"/>
              </a:lnSpc>
              <a:buFont typeface="Wingdings" panose="05000000000000000000" pitchFamily="2" charset="2"/>
              <a:buChar char="§"/>
            </a:pPr>
            <a:endParaRPr lang="fr-FR" sz="2200" b="1" dirty="0">
              <a:solidFill>
                <a:schemeClr val="accent6">
                  <a:lumMod val="50000"/>
                </a:schemeClr>
              </a:solidFill>
            </a:endParaRPr>
          </a:p>
        </p:txBody>
      </p:sp>
    </p:spTree>
    <p:extLst>
      <p:ext uri="{BB962C8B-B14F-4D97-AF65-F5344CB8AC3E}">
        <p14:creationId xmlns:p14="http://schemas.microsoft.com/office/powerpoint/2010/main" val="855751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3192" y="149638"/>
            <a:ext cx="10658233" cy="888251"/>
          </a:xfrm>
        </p:spPr>
        <p:txBody>
          <a:bodyPr>
            <a:normAutofit/>
          </a:bodyPr>
          <a:lstStyle/>
          <a:p>
            <a:r>
              <a:rPr lang="fr-FR" dirty="0" smtClean="0"/>
              <a:t>Méthodologie (2) : volet biodiversité</a:t>
            </a:r>
            <a:endParaRPr lang="fr-FR" dirty="0"/>
          </a:p>
        </p:txBody>
      </p:sp>
      <p:pic>
        <p:nvPicPr>
          <p:cNvPr id="4" name="Image 3"/>
          <p:cNvPicPr>
            <a:picLocks noChangeAspect="1"/>
          </p:cNvPicPr>
          <p:nvPr/>
        </p:nvPicPr>
        <p:blipFill>
          <a:blip r:embed="rId2"/>
          <a:stretch>
            <a:fillRect/>
          </a:stretch>
        </p:blipFill>
        <p:spPr>
          <a:xfrm>
            <a:off x="62494" y="843669"/>
            <a:ext cx="12019628" cy="5003605"/>
          </a:xfrm>
          <a:prstGeom prst="rect">
            <a:avLst/>
          </a:prstGeom>
        </p:spPr>
      </p:pic>
    </p:spTree>
    <p:extLst>
      <p:ext uri="{BB962C8B-B14F-4D97-AF65-F5344CB8AC3E}">
        <p14:creationId xmlns:p14="http://schemas.microsoft.com/office/powerpoint/2010/main" val="1203144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3192" y="149638"/>
            <a:ext cx="10658233" cy="888251"/>
          </a:xfrm>
        </p:spPr>
        <p:txBody>
          <a:bodyPr>
            <a:normAutofit/>
          </a:bodyPr>
          <a:lstStyle/>
          <a:p>
            <a:r>
              <a:rPr lang="fr-FR" dirty="0" smtClean="0"/>
              <a:t>Méthodologie (3) : volets phytosanitaire et fertilisation</a:t>
            </a:r>
            <a:endParaRPr lang="fr-FR" dirty="0"/>
          </a:p>
        </p:txBody>
      </p:sp>
      <p:pic>
        <p:nvPicPr>
          <p:cNvPr id="5" name="Image 4"/>
          <p:cNvPicPr>
            <a:picLocks noChangeAspect="1"/>
          </p:cNvPicPr>
          <p:nvPr/>
        </p:nvPicPr>
        <p:blipFill>
          <a:blip r:embed="rId2"/>
          <a:stretch>
            <a:fillRect/>
          </a:stretch>
        </p:blipFill>
        <p:spPr>
          <a:xfrm>
            <a:off x="182880" y="962241"/>
            <a:ext cx="11759184" cy="5434627"/>
          </a:xfrm>
          <a:prstGeom prst="rect">
            <a:avLst/>
          </a:prstGeom>
        </p:spPr>
      </p:pic>
    </p:spTree>
    <p:extLst>
      <p:ext uri="{BB962C8B-B14F-4D97-AF65-F5344CB8AC3E}">
        <p14:creationId xmlns:p14="http://schemas.microsoft.com/office/powerpoint/2010/main" val="1832514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3192" y="149638"/>
            <a:ext cx="10658233" cy="888251"/>
          </a:xfrm>
        </p:spPr>
        <p:txBody>
          <a:bodyPr>
            <a:normAutofit/>
          </a:bodyPr>
          <a:lstStyle/>
          <a:p>
            <a:r>
              <a:rPr lang="fr-FR" dirty="0" smtClean="0"/>
              <a:t>Principaux résultats (1)</a:t>
            </a:r>
            <a:endParaRPr lang="fr-FR" dirty="0"/>
          </a:p>
        </p:txBody>
      </p:sp>
      <p:sp>
        <p:nvSpPr>
          <p:cNvPr id="3" name="Espace réservé du texte 2"/>
          <p:cNvSpPr>
            <a:spLocks noGrp="1"/>
          </p:cNvSpPr>
          <p:nvPr>
            <p:ph type="body" idx="1"/>
          </p:nvPr>
        </p:nvSpPr>
        <p:spPr>
          <a:xfrm>
            <a:off x="105103" y="903892"/>
            <a:ext cx="12002814" cy="893378"/>
          </a:xfrm>
        </p:spPr>
        <p:txBody>
          <a:bodyPr>
            <a:normAutofit fontScale="25000" lnSpcReduction="20000"/>
          </a:bodyPr>
          <a:lstStyle/>
          <a:p>
            <a:pPr marL="457200" indent="-457200">
              <a:lnSpc>
                <a:spcPct val="120000"/>
              </a:lnSpc>
              <a:buFont typeface="Wingdings" panose="05000000000000000000" pitchFamily="2" charset="2"/>
              <a:buChar char="§"/>
            </a:pPr>
            <a:r>
              <a:rPr lang="fr-FR" sz="9200" b="1" dirty="0" smtClean="0">
                <a:solidFill>
                  <a:srgbClr val="C00000"/>
                </a:solidFill>
              </a:rPr>
              <a:t>R1 : un accès très aisé au premier niveau CE2+ de la certification environnementale</a:t>
            </a:r>
          </a:p>
          <a:p>
            <a:pPr marL="914389" lvl="1" indent="-457200">
              <a:lnSpc>
                <a:spcPct val="120000"/>
              </a:lnSpc>
              <a:buFont typeface="Wingdings" panose="05000000000000000000" pitchFamily="2" charset="2"/>
              <a:buChar char="§"/>
            </a:pPr>
            <a:r>
              <a:rPr lang="fr-FR" sz="8400" b="1" dirty="0" smtClean="0">
                <a:solidFill>
                  <a:schemeClr val="accent6">
                    <a:lumMod val="50000"/>
                  </a:schemeClr>
                </a:solidFill>
              </a:rPr>
              <a:t>99,6 % des EAs</a:t>
            </a:r>
          </a:p>
          <a:p>
            <a:pPr marL="914389" lvl="1" indent="-457200">
              <a:lnSpc>
                <a:spcPct val="120000"/>
              </a:lnSpc>
              <a:buFont typeface="Wingdings" panose="05000000000000000000" pitchFamily="2" charset="2"/>
              <a:buChar char="§"/>
            </a:pPr>
            <a:r>
              <a:rPr lang="fr-FR" sz="8400" b="1" dirty="0" smtClean="0">
                <a:solidFill>
                  <a:schemeClr val="accent6">
                    <a:lumMod val="50000"/>
                  </a:schemeClr>
                </a:solidFill>
              </a:rPr>
              <a:t>Essentiellement parce que 97,4% des EAs obtiendraient 10 points ou plus sur le volet biodiversité</a:t>
            </a:r>
          </a:p>
          <a:p>
            <a:pPr marL="1371577" lvl="2" indent="-457200">
              <a:lnSpc>
                <a:spcPct val="120000"/>
              </a:lnSpc>
              <a:buFont typeface="Wingdings" panose="05000000000000000000" pitchFamily="2" charset="2"/>
              <a:buChar char="§"/>
            </a:pPr>
            <a:r>
              <a:rPr lang="fr-FR" sz="8200" b="1" dirty="0" smtClean="0">
                <a:solidFill>
                  <a:srgbClr val="7030A0"/>
                </a:solidFill>
              </a:rPr>
              <a:t>Grâce à l’indicateur « part de la SAU en infrastructures agro-écologiques » (92,2% des EAs auraient 10 points ou plus grâce à ce </a:t>
            </a:r>
            <a:r>
              <a:rPr lang="fr-FR" sz="8400" b="1" dirty="0">
                <a:solidFill>
                  <a:srgbClr val="7030A0"/>
                </a:solidFill>
              </a:rPr>
              <a:t>seul</a:t>
            </a:r>
            <a:r>
              <a:rPr lang="fr-FR" sz="8200" b="1" dirty="0" smtClean="0">
                <a:solidFill>
                  <a:srgbClr val="7030A0"/>
                </a:solidFill>
              </a:rPr>
              <a:t> indicateur)</a:t>
            </a:r>
          </a:p>
          <a:p>
            <a:pPr marL="914389" lvl="1" indent="-457200">
              <a:lnSpc>
                <a:spcPct val="120000"/>
              </a:lnSpc>
              <a:buFont typeface="Wingdings" panose="05000000000000000000" pitchFamily="2" charset="2"/>
              <a:buChar char="§"/>
            </a:pPr>
            <a:r>
              <a:rPr lang="fr-FR" sz="8400" b="1" dirty="0" smtClean="0">
                <a:solidFill>
                  <a:schemeClr val="accent6">
                    <a:lumMod val="50000"/>
                  </a:schemeClr>
                </a:solidFill>
              </a:rPr>
              <a:t>52,7% EAs sur le volet phytosanitaire et 67,1% EAs sur le volet fertilisation</a:t>
            </a:r>
          </a:p>
        </p:txBody>
      </p:sp>
    </p:spTree>
    <p:extLst>
      <p:ext uri="{BB962C8B-B14F-4D97-AF65-F5344CB8AC3E}">
        <p14:creationId xmlns:p14="http://schemas.microsoft.com/office/powerpoint/2010/main" val="4261444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3192" y="149638"/>
            <a:ext cx="10658233" cy="888251"/>
          </a:xfrm>
        </p:spPr>
        <p:txBody>
          <a:bodyPr>
            <a:normAutofit/>
          </a:bodyPr>
          <a:lstStyle/>
          <a:p>
            <a:r>
              <a:rPr lang="fr-FR" dirty="0" smtClean="0"/>
              <a:t>Principaux résultats (2)</a:t>
            </a:r>
            <a:endParaRPr lang="fr-FR" dirty="0"/>
          </a:p>
        </p:txBody>
      </p:sp>
      <p:sp>
        <p:nvSpPr>
          <p:cNvPr id="3" name="Espace réservé du texte 2"/>
          <p:cNvSpPr>
            <a:spLocks noGrp="1"/>
          </p:cNvSpPr>
          <p:nvPr>
            <p:ph type="body" idx="1"/>
          </p:nvPr>
        </p:nvSpPr>
        <p:spPr>
          <a:xfrm>
            <a:off x="105103" y="903892"/>
            <a:ext cx="12002814" cy="893378"/>
          </a:xfrm>
        </p:spPr>
        <p:txBody>
          <a:bodyPr>
            <a:normAutofit fontScale="25000" lnSpcReduction="20000"/>
          </a:bodyPr>
          <a:lstStyle/>
          <a:p>
            <a:pPr marL="457200" indent="-457200">
              <a:lnSpc>
                <a:spcPct val="120000"/>
              </a:lnSpc>
              <a:buFont typeface="Wingdings" panose="05000000000000000000" pitchFamily="2" charset="2"/>
              <a:buChar char="§"/>
            </a:pPr>
            <a:r>
              <a:rPr lang="fr-FR" sz="9200" b="1" dirty="0" smtClean="0">
                <a:solidFill>
                  <a:srgbClr val="C00000"/>
                </a:solidFill>
              </a:rPr>
              <a:t>R2 : Les deux volets de la protection phytosanitaire et de la fertilisation limitent l’accès au niveau supérieur HVE de la certification environnementale</a:t>
            </a:r>
          </a:p>
        </p:txBody>
      </p:sp>
      <p:sp>
        <p:nvSpPr>
          <p:cNvPr id="9" name="Rectangle 8">
            <a:extLst>
              <a:ext uri="{FF2B5EF4-FFF2-40B4-BE49-F238E27FC236}">
                <a16:creationId xmlns:a16="http://schemas.microsoft.com/office/drawing/2014/main" id="{8468A3E0-B82F-624A-9FA8-AF2062CF6797}"/>
              </a:ext>
            </a:extLst>
          </p:cNvPr>
          <p:cNvSpPr/>
          <p:nvPr/>
        </p:nvSpPr>
        <p:spPr>
          <a:xfrm>
            <a:off x="9759102" y="4395728"/>
            <a:ext cx="1520328" cy="242373"/>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8468A3E0-B82F-624A-9FA8-AF2062CF6797}"/>
              </a:ext>
            </a:extLst>
          </p:cNvPr>
          <p:cNvSpPr/>
          <p:nvPr/>
        </p:nvSpPr>
        <p:spPr>
          <a:xfrm>
            <a:off x="9759102" y="3880225"/>
            <a:ext cx="1511151" cy="229067"/>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 name="Rectangle 11">
            <a:extLst>
              <a:ext uri="{FF2B5EF4-FFF2-40B4-BE49-F238E27FC236}">
                <a16:creationId xmlns:a16="http://schemas.microsoft.com/office/drawing/2014/main" id="{8468A3E0-B82F-624A-9FA8-AF2062CF6797}"/>
              </a:ext>
            </a:extLst>
          </p:cNvPr>
          <p:cNvSpPr/>
          <p:nvPr/>
        </p:nvSpPr>
        <p:spPr>
          <a:xfrm>
            <a:off x="9759102" y="3604804"/>
            <a:ext cx="1511151" cy="269532"/>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3" name="Image 12"/>
          <p:cNvPicPr>
            <a:picLocks noChangeAspect="1"/>
          </p:cNvPicPr>
          <p:nvPr/>
        </p:nvPicPr>
        <p:blipFill>
          <a:blip r:embed="rId2"/>
          <a:stretch>
            <a:fillRect/>
          </a:stretch>
        </p:blipFill>
        <p:spPr>
          <a:xfrm>
            <a:off x="450659" y="1803159"/>
            <a:ext cx="11259238" cy="3328082"/>
          </a:xfrm>
          <a:prstGeom prst="rect">
            <a:avLst/>
          </a:prstGeom>
        </p:spPr>
      </p:pic>
      <p:sp>
        <p:nvSpPr>
          <p:cNvPr id="14" name="Espace réservé du texte 2"/>
          <p:cNvSpPr txBox="1">
            <a:spLocks/>
          </p:cNvSpPr>
          <p:nvPr/>
        </p:nvSpPr>
        <p:spPr>
          <a:xfrm>
            <a:off x="125299" y="5022377"/>
            <a:ext cx="12002814" cy="893378"/>
          </a:xfrm>
          <a:prstGeom prst="rect">
            <a:avLst/>
          </a:prstGeom>
        </p:spPr>
        <p:txBody>
          <a:bodyPr vert="horz" lIns="91440" tIns="45720" rIns="91440" bIns="45720" rtlCol="0">
            <a:normAutofit fontScale="2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189"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377"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566"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754"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5943"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131"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32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509"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363538" indent="-363538">
              <a:lnSpc>
                <a:spcPct val="120000"/>
              </a:lnSpc>
              <a:buFont typeface="Wingdings" panose="05000000000000000000" pitchFamily="2" charset="2"/>
              <a:buChar char="Ø"/>
            </a:pPr>
            <a:r>
              <a:rPr lang="fr-FR" sz="9200" b="1" dirty="0" smtClean="0">
                <a:solidFill>
                  <a:schemeClr val="accent6">
                    <a:lumMod val="50000"/>
                  </a:schemeClr>
                </a:solidFill>
              </a:rPr>
              <a:t>V. phytosanitaire contraignant : indicateurs IFT herbicides et non herbicides</a:t>
            </a:r>
          </a:p>
          <a:p>
            <a:pPr marL="363538" indent="-363538">
              <a:lnSpc>
                <a:spcPct val="120000"/>
              </a:lnSpc>
              <a:buFont typeface="Wingdings" panose="05000000000000000000" pitchFamily="2" charset="2"/>
              <a:buChar char="Ø"/>
            </a:pPr>
            <a:r>
              <a:rPr lang="fr-FR" sz="9200" b="1" dirty="0" smtClean="0">
                <a:solidFill>
                  <a:schemeClr val="accent6">
                    <a:lumMod val="50000"/>
                  </a:schemeClr>
                </a:solidFill>
              </a:rPr>
              <a:t>V. fertilisation contraignant : indicateurs bilan azoté </a:t>
            </a:r>
          </a:p>
        </p:txBody>
      </p:sp>
    </p:spTree>
    <p:extLst>
      <p:ext uri="{BB962C8B-B14F-4D97-AF65-F5344CB8AC3E}">
        <p14:creationId xmlns:p14="http://schemas.microsoft.com/office/powerpoint/2010/main" val="60866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2" grpId="0" animBg="1"/>
    </p:bld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13999</TotalTime>
  <Words>1194</Words>
  <Application>Microsoft Office PowerPoint</Application>
  <PresentationFormat>Grand écran</PresentationFormat>
  <Paragraphs>104</Paragraphs>
  <Slides>14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Calibri Light</vt:lpstr>
      <vt:lpstr>Raleway</vt:lpstr>
      <vt:lpstr>Wingdings</vt:lpstr>
      <vt:lpstr>Thème Office</vt:lpstr>
      <vt:lpstr>Présentation PowerPoint</vt:lpstr>
      <vt:lpstr>Introduction (1)</vt:lpstr>
      <vt:lpstr>Introduction (2)</vt:lpstr>
      <vt:lpstr>Introduction (3)</vt:lpstr>
      <vt:lpstr>Méthodologie (1) : cadre général </vt:lpstr>
      <vt:lpstr>Méthodologie (2) : volet biodiversité</vt:lpstr>
      <vt:lpstr>Méthodologie (3) : volets phytosanitaire et fertilisation</vt:lpstr>
      <vt:lpstr>Principaux résultats (1)</vt:lpstr>
      <vt:lpstr>Principaux résultats (2)</vt:lpstr>
      <vt:lpstr>Principaux résultats (3)</vt:lpstr>
      <vt:lpstr>Principaux résultats (4)</vt:lpstr>
      <vt:lpstr>Discussion / Conclusion (1)</vt:lpstr>
      <vt:lpstr>Discussion / Conclusion (2)</vt:lpstr>
      <vt:lpstr>Merci de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arnaud</dc:creator>
  <cp:lastModifiedBy>Vincent Chatellier</cp:lastModifiedBy>
  <cp:revision>281</cp:revision>
  <dcterms:created xsi:type="dcterms:W3CDTF">2019-12-11T10:12:20Z</dcterms:created>
  <dcterms:modified xsi:type="dcterms:W3CDTF">2022-12-13T16:17:31Z</dcterms:modified>
</cp:coreProperties>
</file>