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4" r:id="rId2"/>
    <p:sldId id="268" r:id="rId3"/>
    <p:sldId id="270" r:id="rId4"/>
    <p:sldId id="269" r:id="rId5"/>
    <p:sldId id="280" r:id="rId6"/>
    <p:sldId id="272" r:id="rId7"/>
    <p:sldId id="273" r:id="rId8"/>
    <p:sldId id="274" r:id="rId9"/>
    <p:sldId id="275" r:id="rId10"/>
    <p:sldId id="276" r:id="rId11"/>
    <p:sldId id="277" r:id="rId12"/>
    <p:sldId id="296" r:id="rId13"/>
    <p:sldId id="278" r:id="rId14"/>
    <p:sldId id="279" r:id="rId15"/>
    <p:sldId id="281" r:id="rId16"/>
    <p:sldId id="282" r:id="rId17"/>
    <p:sldId id="283" r:id="rId18"/>
    <p:sldId id="284" r:id="rId19"/>
    <p:sldId id="297" r:id="rId20"/>
    <p:sldId id="285" r:id="rId21"/>
    <p:sldId id="289" r:id="rId22"/>
    <p:sldId id="286" r:id="rId23"/>
    <p:sldId id="288" r:id="rId24"/>
    <p:sldId id="290" r:id="rId25"/>
    <p:sldId id="294" r:id="rId26"/>
    <p:sldId id="295" r:id="rId27"/>
    <p:sldId id="298" r:id="rId28"/>
    <p:sldId id="271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aaa%20docs\publications\2022\rapport\rapport%20mexique%20Optipalmex\data\data%20survey%202%202021%20campeche%202022%20tabasco%20Mexique%20optipalmex%20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campeche '!$F$2</c:f>
              <c:strCache>
                <c:ptCount val="1"/>
                <c:pt idx="0">
                  <c:v>gross Margin OP/ha in US$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 campeche '!$E$3:$E$16</c:f>
              <c:strCache>
                <c:ptCount val="14"/>
                <c:pt idx="0">
                  <c:v>A1/7</c:v>
                </c:pt>
                <c:pt idx="1">
                  <c:v>A2/13</c:v>
                </c:pt>
                <c:pt idx="2">
                  <c:v>A2/14</c:v>
                </c:pt>
                <c:pt idx="3">
                  <c:v>A2/3</c:v>
                </c:pt>
                <c:pt idx="4">
                  <c:v>A2/15</c:v>
                </c:pt>
                <c:pt idx="5">
                  <c:v>B1/5</c:v>
                </c:pt>
                <c:pt idx="6">
                  <c:v>B1/4</c:v>
                </c:pt>
                <c:pt idx="7">
                  <c:v>B1/2</c:v>
                </c:pt>
                <c:pt idx="8">
                  <c:v>C1/6</c:v>
                </c:pt>
                <c:pt idx="9">
                  <c:v>C1/8</c:v>
                </c:pt>
                <c:pt idx="10">
                  <c:v>C2/12</c:v>
                </c:pt>
                <c:pt idx="11">
                  <c:v>C2/1</c:v>
                </c:pt>
                <c:pt idx="12">
                  <c:v>C2/9</c:v>
                </c:pt>
                <c:pt idx="13">
                  <c:v>C2/10</c:v>
                </c:pt>
              </c:strCache>
            </c:strRef>
          </c:cat>
          <c:val>
            <c:numRef>
              <c:f>'graph campeche '!$F$3:$F$16</c:f>
              <c:numCache>
                <c:formatCode>#,##0</c:formatCode>
                <c:ptCount val="14"/>
                <c:pt idx="0">
                  <c:v>1027.4058823529413</c:v>
                </c:pt>
                <c:pt idx="1">
                  <c:v>73.055555555555557</c:v>
                </c:pt>
                <c:pt idx="2">
                  <c:v>62.35</c:v>
                </c:pt>
                <c:pt idx="3">
                  <c:v>1142.5555555555554</c:v>
                </c:pt>
                <c:pt idx="4">
                  <c:v>735.41666666666674</c:v>
                </c:pt>
                <c:pt idx="5">
                  <c:v>100.17857142857143</c:v>
                </c:pt>
                <c:pt idx="6">
                  <c:v>1475.8960000000002</c:v>
                </c:pt>
                <c:pt idx="7">
                  <c:v>877.56666666666661</c:v>
                </c:pt>
                <c:pt idx="8">
                  <c:v>366.02941176470591</c:v>
                </c:pt>
                <c:pt idx="9">
                  <c:v>494.7414705882353</c:v>
                </c:pt>
                <c:pt idx="10">
                  <c:v>156.22608695652175</c:v>
                </c:pt>
                <c:pt idx="11">
                  <c:v>357</c:v>
                </c:pt>
                <c:pt idx="12">
                  <c:v>395</c:v>
                </c:pt>
                <c:pt idx="13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E-4A86-83A4-3E04393BD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132256"/>
        <c:axId val="637132816"/>
      </c:barChart>
      <c:catAx>
        <c:axId val="63713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32816"/>
        <c:crosses val="autoZero"/>
        <c:auto val="1"/>
        <c:lblAlgn val="ctr"/>
        <c:lblOffset val="100"/>
        <c:noMultiLvlLbl val="0"/>
      </c:catAx>
      <c:valAx>
        <c:axId val="63713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3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Total net income= agricultural income + off farm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tabasco'!$B$57</c:f>
              <c:strCache>
                <c:ptCount val="1"/>
                <c:pt idx="0">
                  <c:v>total net margin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tabasco'!$A$58:$A$66</c:f>
              <c:strCache>
                <c:ptCount val="9"/>
                <c:pt idx="0">
                  <c:v>A1/1</c:v>
                </c:pt>
                <c:pt idx="1">
                  <c:v>B1/4</c:v>
                </c:pt>
                <c:pt idx="2">
                  <c:v>C1/2</c:v>
                </c:pt>
                <c:pt idx="3">
                  <c:v>C1/7</c:v>
                </c:pt>
                <c:pt idx="4">
                  <c:v>C1/9</c:v>
                </c:pt>
                <c:pt idx="5">
                  <c:v>C2/6</c:v>
                </c:pt>
                <c:pt idx="6">
                  <c:v>D1/3</c:v>
                </c:pt>
                <c:pt idx="7">
                  <c:v>D1/8</c:v>
                </c:pt>
                <c:pt idx="8">
                  <c:v>D1/10</c:v>
                </c:pt>
              </c:strCache>
            </c:strRef>
          </c:cat>
          <c:val>
            <c:numRef>
              <c:f>'graph tabasco'!$B$58:$B$66</c:f>
              <c:numCache>
                <c:formatCode>#,##0</c:formatCode>
                <c:ptCount val="9"/>
                <c:pt idx="0">
                  <c:v>347440</c:v>
                </c:pt>
                <c:pt idx="1">
                  <c:v>490042.5</c:v>
                </c:pt>
                <c:pt idx="2">
                  <c:v>647400</c:v>
                </c:pt>
                <c:pt idx="3">
                  <c:v>150332.5</c:v>
                </c:pt>
                <c:pt idx="4">
                  <c:v>743402.5</c:v>
                </c:pt>
                <c:pt idx="5">
                  <c:v>467072.5</c:v>
                </c:pt>
                <c:pt idx="6">
                  <c:v>1152905</c:v>
                </c:pt>
                <c:pt idx="7">
                  <c:v>1279012.5</c:v>
                </c:pt>
                <c:pt idx="8">
                  <c:v>1294602.5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F-436F-AF32-E703C14E132F}"/>
            </c:ext>
          </c:extLst>
        </c:ser>
        <c:ser>
          <c:idx val="1"/>
          <c:order val="1"/>
          <c:tx>
            <c:strRef>
              <c:f>'graph tabasco'!$C$57</c:f>
              <c:strCache>
                <c:ptCount val="1"/>
                <c:pt idx="0">
                  <c:v>Off farm income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'graph tabasco'!$A$58:$A$66</c:f>
              <c:strCache>
                <c:ptCount val="9"/>
                <c:pt idx="0">
                  <c:v>A1/1</c:v>
                </c:pt>
                <c:pt idx="1">
                  <c:v>B1/4</c:v>
                </c:pt>
                <c:pt idx="2">
                  <c:v>C1/2</c:v>
                </c:pt>
                <c:pt idx="3">
                  <c:v>C1/7</c:v>
                </c:pt>
                <c:pt idx="4">
                  <c:v>C1/9</c:v>
                </c:pt>
                <c:pt idx="5">
                  <c:v>C2/6</c:v>
                </c:pt>
                <c:pt idx="6">
                  <c:v>D1/3</c:v>
                </c:pt>
                <c:pt idx="7">
                  <c:v>D1/8</c:v>
                </c:pt>
                <c:pt idx="8">
                  <c:v>D1/10</c:v>
                </c:pt>
              </c:strCache>
            </c:strRef>
          </c:cat>
          <c:val>
            <c:numRef>
              <c:f>'graph tabasco'!$C$58:$C$66</c:f>
              <c:numCache>
                <c:formatCode>#,##0</c:formatCode>
                <c:ptCount val="9"/>
                <c:pt idx="0">
                  <c:v>28800</c:v>
                </c:pt>
                <c:pt idx="1">
                  <c:v>15000</c:v>
                </c:pt>
                <c:pt idx="2">
                  <c:v>50000</c:v>
                </c:pt>
                <c:pt idx="3">
                  <c:v>2500</c:v>
                </c:pt>
                <c:pt idx="6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F-436F-AF32-E703C14E1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64736"/>
        <c:axId val="637165296"/>
        <c:axId val="0"/>
      </c:bar3DChart>
      <c:catAx>
        <c:axId val="6371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65296"/>
        <c:crosses val="autoZero"/>
        <c:auto val="1"/>
        <c:lblAlgn val="ctr"/>
        <c:lblOffset val="100"/>
        <c:noMultiLvlLbl val="0"/>
      </c:catAx>
      <c:valAx>
        <c:axId val="63716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cash balance after family expenses  in US$ </a:t>
            </a:r>
          </a:p>
        </c:rich>
      </c:tx>
      <c:layout>
        <c:manualLayout>
          <c:xMode val="edge"/>
          <c:yMode val="edge"/>
          <c:x val="0.375405345935509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tabasco'!$B$68</c:f>
              <c:strCache>
                <c:ptCount val="1"/>
                <c:pt idx="0">
                  <c:v>cash balance after in US$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tabasco'!$A$69:$A$78</c:f>
              <c:strCache>
                <c:ptCount val="10"/>
                <c:pt idx="1">
                  <c:v>A1/1</c:v>
                </c:pt>
                <c:pt idx="2">
                  <c:v>B1/4</c:v>
                </c:pt>
                <c:pt idx="3">
                  <c:v>C1/2</c:v>
                </c:pt>
                <c:pt idx="4">
                  <c:v>C1/7</c:v>
                </c:pt>
                <c:pt idx="5">
                  <c:v>C1/9</c:v>
                </c:pt>
                <c:pt idx="6">
                  <c:v>C2/6</c:v>
                </c:pt>
                <c:pt idx="7">
                  <c:v>D1/3</c:v>
                </c:pt>
                <c:pt idx="8">
                  <c:v>D1/8</c:v>
                </c:pt>
                <c:pt idx="9">
                  <c:v>D1/10</c:v>
                </c:pt>
              </c:strCache>
            </c:strRef>
          </c:cat>
          <c:val>
            <c:numRef>
              <c:f>'graph tabasco'!$B$69:$B$78</c:f>
              <c:numCache>
                <c:formatCode>#,##0</c:formatCode>
                <c:ptCount val="10"/>
                <c:pt idx="1">
                  <c:v>12812</c:v>
                </c:pt>
                <c:pt idx="2">
                  <c:v>16252.125</c:v>
                </c:pt>
                <c:pt idx="3">
                  <c:v>7670</c:v>
                </c:pt>
                <c:pt idx="4">
                  <c:v>3126.625</c:v>
                </c:pt>
                <c:pt idx="5">
                  <c:v>20070.125</c:v>
                </c:pt>
                <c:pt idx="6">
                  <c:v>11433.625</c:v>
                </c:pt>
                <c:pt idx="7">
                  <c:v>46895.25</c:v>
                </c:pt>
                <c:pt idx="8">
                  <c:v>53130.625</c:v>
                </c:pt>
                <c:pt idx="9">
                  <c:v>52730.125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0-4041-9C0F-71DDBE78D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70336"/>
        <c:axId val="637170896"/>
        <c:axId val="0"/>
      </c:bar3DChart>
      <c:catAx>
        <c:axId val="6371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70896"/>
        <c:crosses val="autoZero"/>
        <c:auto val="1"/>
        <c:lblAlgn val="ctr"/>
        <c:lblOffset val="100"/>
        <c:noMultiLvlLbl val="0"/>
      </c:catAx>
      <c:valAx>
        <c:axId val="63717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campeche '!$B$125</c:f>
              <c:strCache>
                <c:ptCount val="1"/>
                <c:pt idx="0">
                  <c:v>average yield T FFB/Ha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campeche '!$A$126:$A$139</c:f>
              <c:strCache>
                <c:ptCount val="14"/>
                <c:pt idx="0">
                  <c:v>A1/7</c:v>
                </c:pt>
                <c:pt idx="1">
                  <c:v>A2/13</c:v>
                </c:pt>
                <c:pt idx="2">
                  <c:v>A2/14</c:v>
                </c:pt>
                <c:pt idx="3">
                  <c:v>A2/3</c:v>
                </c:pt>
                <c:pt idx="4">
                  <c:v>A2/15</c:v>
                </c:pt>
                <c:pt idx="5">
                  <c:v>B1/5</c:v>
                </c:pt>
                <c:pt idx="6">
                  <c:v>B1/4</c:v>
                </c:pt>
                <c:pt idx="7">
                  <c:v>B1/2</c:v>
                </c:pt>
                <c:pt idx="8">
                  <c:v>C1/6</c:v>
                </c:pt>
                <c:pt idx="9">
                  <c:v>C1/8</c:v>
                </c:pt>
                <c:pt idx="10">
                  <c:v>C2/12</c:v>
                </c:pt>
                <c:pt idx="11">
                  <c:v>C2/1</c:v>
                </c:pt>
                <c:pt idx="12">
                  <c:v>C2/9</c:v>
                </c:pt>
                <c:pt idx="13">
                  <c:v>C2/10</c:v>
                </c:pt>
              </c:strCache>
            </c:strRef>
          </c:cat>
          <c:val>
            <c:numRef>
              <c:f>'graph campeche '!$B$126:$B$139</c:f>
              <c:numCache>
                <c:formatCode>General</c:formatCode>
                <c:ptCount val="14"/>
                <c:pt idx="0">
                  <c:v>8</c:v>
                </c:pt>
                <c:pt idx="1">
                  <c:v>3</c:v>
                </c:pt>
                <c:pt idx="2">
                  <c:v>2.5</c:v>
                </c:pt>
                <c:pt idx="3">
                  <c:v>8.44</c:v>
                </c:pt>
                <c:pt idx="4">
                  <c:v>12.8</c:v>
                </c:pt>
                <c:pt idx="5">
                  <c:v>1.04</c:v>
                </c:pt>
                <c:pt idx="6">
                  <c:v>11.66</c:v>
                </c:pt>
                <c:pt idx="7">
                  <c:v>9.33</c:v>
                </c:pt>
                <c:pt idx="8">
                  <c:v>6</c:v>
                </c:pt>
                <c:pt idx="9">
                  <c:v>6.69</c:v>
                </c:pt>
                <c:pt idx="10">
                  <c:v>7.5</c:v>
                </c:pt>
                <c:pt idx="11">
                  <c:v>2.42</c:v>
                </c:pt>
                <c:pt idx="12">
                  <c:v>3.14</c:v>
                </c:pt>
                <c:pt idx="1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5-4C71-AC79-F8880469D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35056"/>
        <c:axId val="637135616"/>
        <c:axId val="0"/>
      </c:bar3DChart>
      <c:catAx>
        <c:axId val="63713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35616"/>
        <c:crosses val="autoZero"/>
        <c:auto val="1"/>
        <c:lblAlgn val="ctr"/>
        <c:lblOffset val="100"/>
        <c:noMultiLvlLbl val="0"/>
      </c:catAx>
      <c:valAx>
        <c:axId val="6371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3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ysClr val="windowText" lastClr="000000"/>
                </a:solidFill>
                <a:effectLst/>
              </a:rPr>
              <a:t>Oil palm production/price per ha in 2021</a:t>
            </a:r>
            <a:r>
              <a:rPr lang="fr-FR" sz="1400" b="1" i="0" u="none" strike="noStrike" baseline="0">
                <a:solidFill>
                  <a:sysClr val="windowText" lastClr="000000"/>
                </a:solidFill>
              </a:rPr>
              <a:t> </a:t>
            </a:r>
            <a:endParaRPr lang="fr-FR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Feuil1!$C$21</c:f>
              <c:strCache>
                <c:ptCount val="1"/>
                <c:pt idx="0">
                  <c:v>production /ha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Feuil1!$C$22:$C$33</c:f>
              <c:numCache>
                <c:formatCode>General</c:formatCode>
                <c:ptCount val="12"/>
                <c:pt idx="0">
                  <c:v>0.22820000000000001</c:v>
                </c:pt>
                <c:pt idx="1">
                  <c:v>0.11000000000000001</c:v>
                </c:pt>
                <c:pt idx="2">
                  <c:v>0.40239999999999998</c:v>
                </c:pt>
                <c:pt idx="3">
                  <c:v>0.67720000000000002</c:v>
                </c:pt>
                <c:pt idx="4">
                  <c:v>2.9820000000000002</c:v>
                </c:pt>
                <c:pt idx="5">
                  <c:v>1.9542000000000002</c:v>
                </c:pt>
                <c:pt idx="6">
                  <c:v>1.0804</c:v>
                </c:pt>
                <c:pt idx="7">
                  <c:v>0.82599999999999996</c:v>
                </c:pt>
                <c:pt idx="8">
                  <c:v>1.1305999999999998</c:v>
                </c:pt>
                <c:pt idx="9">
                  <c:v>1.3706</c:v>
                </c:pt>
                <c:pt idx="10">
                  <c:v>0.58960000000000001</c:v>
                </c:pt>
                <c:pt idx="11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B-4784-8A81-142BE6F6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122736"/>
        <c:axId val="637122176"/>
      </c:barChart>
      <c:lineChart>
        <c:grouping val="standard"/>
        <c:varyColors val="0"/>
        <c:ser>
          <c:idx val="1"/>
          <c:order val="1"/>
          <c:tx>
            <c:strRef>
              <c:f>Feuil1!$D$21</c:f>
              <c:strCache>
                <c:ptCount val="1"/>
                <c:pt idx="0">
                  <c:v>price /ton FFB in pesos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Feuil1!$D$22:$D$33</c:f>
              <c:numCache>
                <c:formatCode>General</c:formatCode>
                <c:ptCount val="12"/>
                <c:pt idx="0">
                  <c:v>1390</c:v>
                </c:pt>
                <c:pt idx="1">
                  <c:v>2597</c:v>
                </c:pt>
                <c:pt idx="2">
                  <c:v>2824</c:v>
                </c:pt>
                <c:pt idx="3">
                  <c:v>2602</c:v>
                </c:pt>
                <c:pt idx="4">
                  <c:v>2899</c:v>
                </c:pt>
                <c:pt idx="5">
                  <c:v>3100</c:v>
                </c:pt>
                <c:pt idx="6">
                  <c:v>2610</c:v>
                </c:pt>
                <c:pt idx="7">
                  <c:v>2790</c:v>
                </c:pt>
                <c:pt idx="8">
                  <c:v>3803</c:v>
                </c:pt>
                <c:pt idx="9">
                  <c:v>3470</c:v>
                </c:pt>
                <c:pt idx="10">
                  <c:v>3500</c:v>
                </c:pt>
                <c:pt idx="11">
                  <c:v>2170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0B-4784-8A81-142BE6F6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125536"/>
        <c:axId val="637124416"/>
      </c:lineChart>
      <c:catAx>
        <c:axId val="6371227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22176"/>
        <c:crosses val="autoZero"/>
        <c:auto val="1"/>
        <c:lblAlgn val="ctr"/>
        <c:lblOffset val="100"/>
        <c:noMultiLvlLbl val="0"/>
      </c:catAx>
      <c:valAx>
        <c:axId val="63712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22736"/>
        <c:crosses val="autoZero"/>
        <c:crossBetween val="between"/>
      </c:valAx>
      <c:valAx>
        <c:axId val="6371244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25536"/>
        <c:crosses val="max"/>
        <c:crossBetween val="between"/>
      </c:valAx>
      <c:catAx>
        <c:axId val="637125536"/>
        <c:scaling>
          <c:orientation val="minMax"/>
        </c:scaling>
        <c:delete val="1"/>
        <c:axPos val="b"/>
        <c:majorTickMark val="out"/>
        <c:minorTickMark val="none"/>
        <c:tickLblPos val="nextTo"/>
        <c:crossAx val="63712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TOTAL NET INCOME: agricultural income + off farm income per farm in  pesos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 campeche '!$B$55</c:f>
              <c:strCache>
                <c:ptCount val="1"/>
                <c:pt idx="0">
                  <c:v>total net margin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 campeche '!$A$56:$A$69</c:f>
              <c:strCache>
                <c:ptCount val="14"/>
                <c:pt idx="0">
                  <c:v>A1/7</c:v>
                </c:pt>
                <c:pt idx="1">
                  <c:v>A2/13</c:v>
                </c:pt>
                <c:pt idx="2">
                  <c:v>A2/14</c:v>
                </c:pt>
                <c:pt idx="3">
                  <c:v>A2/3</c:v>
                </c:pt>
                <c:pt idx="4">
                  <c:v>A2/15</c:v>
                </c:pt>
                <c:pt idx="5">
                  <c:v>B1/5</c:v>
                </c:pt>
                <c:pt idx="6">
                  <c:v>B1/4</c:v>
                </c:pt>
                <c:pt idx="7">
                  <c:v>B1/2</c:v>
                </c:pt>
                <c:pt idx="8">
                  <c:v>C1/6</c:v>
                </c:pt>
                <c:pt idx="9">
                  <c:v>C1/8</c:v>
                </c:pt>
                <c:pt idx="10">
                  <c:v>C2/12</c:v>
                </c:pt>
                <c:pt idx="11">
                  <c:v>C2/1</c:v>
                </c:pt>
                <c:pt idx="12">
                  <c:v>C2/9</c:v>
                </c:pt>
                <c:pt idx="13">
                  <c:v>C2/10</c:v>
                </c:pt>
              </c:strCache>
            </c:strRef>
          </c:cat>
          <c:val>
            <c:numRef>
              <c:f>'graph campeche '!$B$56:$B$69</c:f>
              <c:numCache>
                <c:formatCode>#,##0</c:formatCode>
                <c:ptCount val="14"/>
                <c:pt idx="0">
                  <c:v>334198</c:v>
                </c:pt>
                <c:pt idx="1">
                  <c:v>375070</c:v>
                </c:pt>
                <c:pt idx="2">
                  <c:v>60130</c:v>
                </c:pt>
                <c:pt idx="3">
                  <c:v>220260</c:v>
                </c:pt>
                <c:pt idx="4">
                  <c:v>107270</c:v>
                </c:pt>
                <c:pt idx="5">
                  <c:v>30050</c:v>
                </c:pt>
                <c:pt idx="6">
                  <c:v>147259.6</c:v>
                </c:pt>
                <c:pt idx="7">
                  <c:v>309974</c:v>
                </c:pt>
                <c:pt idx="8">
                  <c:v>187780</c:v>
                </c:pt>
                <c:pt idx="9">
                  <c:v>173612.1</c:v>
                </c:pt>
                <c:pt idx="10">
                  <c:v>162824</c:v>
                </c:pt>
                <c:pt idx="11">
                  <c:v>149080</c:v>
                </c:pt>
                <c:pt idx="12">
                  <c:v>175200</c:v>
                </c:pt>
                <c:pt idx="13">
                  <c:v>48300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A-4D98-8C17-4FECFAE45FD1}"/>
            </c:ext>
          </c:extLst>
        </c:ser>
        <c:ser>
          <c:idx val="1"/>
          <c:order val="1"/>
          <c:tx>
            <c:strRef>
              <c:f>'graph campeche '!$C$55</c:f>
              <c:strCache>
                <c:ptCount val="1"/>
                <c:pt idx="0">
                  <c:v>Off farm income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 campeche '!$A$56:$A$69</c:f>
              <c:strCache>
                <c:ptCount val="14"/>
                <c:pt idx="0">
                  <c:v>A1/7</c:v>
                </c:pt>
                <c:pt idx="1">
                  <c:v>A2/13</c:v>
                </c:pt>
                <c:pt idx="2">
                  <c:v>A2/14</c:v>
                </c:pt>
                <c:pt idx="3">
                  <c:v>A2/3</c:v>
                </c:pt>
                <c:pt idx="4">
                  <c:v>A2/15</c:v>
                </c:pt>
                <c:pt idx="5">
                  <c:v>B1/5</c:v>
                </c:pt>
                <c:pt idx="6">
                  <c:v>B1/4</c:v>
                </c:pt>
                <c:pt idx="7">
                  <c:v>B1/2</c:v>
                </c:pt>
                <c:pt idx="8">
                  <c:v>C1/6</c:v>
                </c:pt>
                <c:pt idx="9">
                  <c:v>C1/8</c:v>
                </c:pt>
                <c:pt idx="10">
                  <c:v>C2/12</c:v>
                </c:pt>
                <c:pt idx="11">
                  <c:v>C2/1</c:v>
                </c:pt>
                <c:pt idx="12">
                  <c:v>C2/9</c:v>
                </c:pt>
                <c:pt idx="13">
                  <c:v>C2/10</c:v>
                </c:pt>
              </c:strCache>
            </c:strRef>
          </c:cat>
          <c:val>
            <c:numRef>
              <c:f>'graph campeche '!$C$56:$C$69</c:f>
              <c:numCache>
                <c:formatCode>General</c:formatCode>
                <c:ptCount val="14"/>
                <c:pt idx="0" formatCode="#,##0">
                  <c:v>10000</c:v>
                </c:pt>
                <c:pt idx="3" formatCode="#,##0">
                  <c:v>1900</c:v>
                </c:pt>
                <c:pt idx="4" formatCode="#,##0">
                  <c:v>12000</c:v>
                </c:pt>
                <c:pt idx="6" formatCode="#,##0">
                  <c:v>60000</c:v>
                </c:pt>
                <c:pt idx="9" formatCode="#,##0">
                  <c:v>96000</c:v>
                </c:pt>
                <c:pt idx="11" formatCode="#,##0">
                  <c:v>78000</c:v>
                </c:pt>
                <c:pt idx="12" formatCode="#,##0">
                  <c:v>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A-4D98-8C17-4FECFAE45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144016"/>
        <c:axId val="637144576"/>
      </c:barChart>
      <c:catAx>
        <c:axId val="63714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44576"/>
        <c:crosses val="autoZero"/>
        <c:auto val="1"/>
        <c:lblAlgn val="ctr"/>
        <c:lblOffset val="100"/>
        <c:noMultiLvlLbl val="0"/>
      </c:catAx>
      <c:valAx>
        <c:axId val="63714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4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dirty="0"/>
              <a:t>cash balance 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family</a:t>
            </a:r>
            <a:r>
              <a:rPr lang="fr-FR" sz="2000" baseline="0" dirty="0"/>
              <a:t> </a:t>
            </a:r>
          </a:p>
          <a:p>
            <a:pPr>
              <a:defRPr/>
            </a:pPr>
            <a:r>
              <a:rPr lang="fr-FR" sz="2000" dirty="0" err="1"/>
              <a:t>expenses</a:t>
            </a:r>
            <a:r>
              <a:rPr lang="fr-FR" sz="2000" dirty="0"/>
              <a:t> in pesos</a:t>
            </a:r>
          </a:p>
        </c:rich>
      </c:tx>
      <c:layout>
        <c:manualLayout>
          <c:xMode val="edge"/>
          <c:yMode val="edge"/>
          <c:x val="0.331765844944347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campeche '!$B$73</c:f>
              <c:strCache>
                <c:ptCount val="1"/>
                <c:pt idx="0">
                  <c:v>cash balance  after exceptionnal expenses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campeche '!$A$74:$A$87</c:f>
              <c:strCache>
                <c:ptCount val="14"/>
                <c:pt idx="0">
                  <c:v>A1/7</c:v>
                </c:pt>
                <c:pt idx="1">
                  <c:v>A2/13</c:v>
                </c:pt>
                <c:pt idx="2">
                  <c:v>A2/14</c:v>
                </c:pt>
                <c:pt idx="3">
                  <c:v>A2/3</c:v>
                </c:pt>
                <c:pt idx="4">
                  <c:v>A2/15</c:v>
                </c:pt>
                <c:pt idx="5">
                  <c:v>B1/5</c:v>
                </c:pt>
                <c:pt idx="6">
                  <c:v>B1/4</c:v>
                </c:pt>
                <c:pt idx="7">
                  <c:v>B1/2</c:v>
                </c:pt>
                <c:pt idx="8">
                  <c:v>C1/6</c:v>
                </c:pt>
                <c:pt idx="9">
                  <c:v>C1/8</c:v>
                </c:pt>
                <c:pt idx="10">
                  <c:v>C2/12</c:v>
                </c:pt>
                <c:pt idx="11">
                  <c:v>C2/1</c:v>
                </c:pt>
                <c:pt idx="12">
                  <c:v>C2/9</c:v>
                </c:pt>
                <c:pt idx="13">
                  <c:v>C2/10</c:v>
                </c:pt>
              </c:strCache>
            </c:strRef>
          </c:cat>
          <c:val>
            <c:numRef>
              <c:f>'graph campeche '!$B$74:$B$87</c:f>
              <c:numCache>
                <c:formatCode>#,##0</c:formatCode>
                <c:ptCount val="14"/>
                <c:pt idx="0">
                  <c:v>124198</c:v>
                </c:pt>
                <c:pt idx="1">
                  <c:v>315070</c:v>
                </c:pt>
                <c:pt idx="2">
                  <c:v>1130</c:v>
                </c:pt>
                <c:pt idx="3">
                  <c:v>180160</c:v>
                </c:pt>
                <c:pt idx="4">
                  <c:v>91270</c:v>
                </c:pt>
                <c:pt idx="5">
                  <c:v>50</c:v>
                </c:pt>
                <c:pt idx="6">
                  <c:v>135259.6</c:v>
                </c:pt>
                <c:pt idx="7">
                  <c:v>237974</c:v>
                </c:pt>
                <c:pt idx="8">
                  <c:v>1780</c:v>
                </c:pt>
                <c:pt idx="9">
                  <c:v>161612.09999999998</c:v>
                </c:pt>
                <c:pt idx="10">
                  <c:v>58824</c:v>
                </c:pt>
                <c:pt idx="11">
                  <c:v>179080</c:v>
                </c:pt>
                <c:pt idx="12">
                  <c:v>53200</c:v>
                </c:pt>
                <c:pt idx="13">
                  <c:v>18300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5-4B05-B6B5-536252549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49616"/>
        <c:axId val="637150176"/>
        <c:axId val="0"/>
      </c:bar3DChart>
      <c:catAx>
        <c:axId val="63714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50176"/>
        <c:crosses val="autoZero"/>
        <c:auto val="1"/>
        <c:lblAlgn val="ctr"/>
        <c:lblOffset val="100"/>
        <c:noMultiLvlLbl val="0"/>
      </c:catAx>
      <c:valAx>
        <c:axId val="63715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4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potential capital to replant ha 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campeche '!$B$90</c:f>
              <c:strCache>
                <c:ptCount val="1"/>
                <c:pt idx="0">
                  <c:v>potential capital to replant 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campeche '!$A$91:$A$104</c:f>
              <c:strCache>
                <c:ptCount val="14"/>
                <c:pt idx="0">
                  <c:v>A1/7</c:v>
                </c:pt>
                <c:pt idx="1">
                  <c:v>A2/13</c:v>
                </c:pt>
                <c:pt idx="2">
                  <c:v>A2/14</c:v>
                </c:pt>
                <c:pt idx="3">
                  <c:v>A2/3</c:v>
                </c:pt>
                <c:pt idx="4">
                  <c:v>A2/15</c:v>
                </c:pt>
                <c:pt idx="5">
                  <c:v>B1/5</c:v>
                </c:pt>
                <c:pt idx="6">
                  <c:v>B1/4</c:v>
                </c:pt>
                <c:pt idx="7">
                  <c:v>B1/2</c:v>
                </c:pt>
                <c:pt idx="8">
                  <c:v>C1/6</c:v>
                </c:pt>
                <c:pt idx="9">
                  <c:v>C1/8</c:v>
                </c:pt>
                <c:pt idx="10">
                  <c:v>C2/12</c:v>
                </c:pt>
                <c:pt idx="11">
                  <c:v>C2/1</c:v>
                </c:pt>
                <c:pt idx="12">
                  <c:v>C2/9</c:v>
                </c:pt>
                <c:pt idx="13">
                  <c:v>C2/10</c:v>
                </c:pt>
              </c:strCache>
            </c:strRef>
          </c:cat>
          <c:val>
            <c:numRef>
              <c:f>'graph campeche '!$B$91:$B$104</c:f>
              <c:numCache>
                <c:formatCode>#,##0</c:formatCode>
                <c:ptCount val="14"/>
                <c:pt idx="0">
                  <c:v>4.1399333333333335</c:v>
                </c:pt>
                <c:pt idx="1">
                  <c:v>10.502333333333333</c:v>
                </c:pt>
                <c:pt idx="2">
                  <c:v>3.7666666666666668E-2</c:v>
                </c:pt>
                <c:pt idx="3">
                  <c:v>6.0053333333333336</c:v>
                </c:pt>
                <c:pt idx="4">
                  <c:v>3.0423333333333331</c:v>
                </c:pt>
                <c:pt idx="5">
                  <c:v>1.6666666666666668E-3</c:v>
                </c:pt>
                <c:pt idx="6">
                  <c:v>4.5086533333333341</c:v>
                </c:pt>
                <c:pt idx="7">
                  <c:v>7.9324666666666674</c:v>
                </c:pt>
                <c:pt idx="8">
                  <c:v>5.9333333333333335E-2</c:v>
                </c:pt>
                <c:pt idx="9">
                  <c:v>5.3870699999999987</c:v>
                </c:pt>
                <c:pt idx="10">
                  <c:v>1.9607999999999999</c:v>
                </c:pt>
                <c:pt idx="11">
                  <c:v>5.9693333333333332</c:v>
                </c:pt>
                <c:pt idx="12">
                  <c:v>1.7733333333333334</c:v>
                </c:pt>
                <c:pt idx="1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9-4B7E-A7FC-A025135C1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52416"/>
        <c:axId val="637152976"/>
        <c:axId val="0"/>
      </c:bar3DChart>
      <c:catAx>
        <c:axId val="6371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52976"/>
        <c:crosses val="autoZero"/>
        <c:auto val="1"/>
        <c:lblAlgn val="ctr"/>
        <c:lblOffset val="100"/>
        <c:noMultiLvlLbl val="0"/>
      </c:catAx>
      <c:valAx>
        <c:axId val="63715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Total farm area and OP area per farm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tabasco'!$B$2</c:f>
              <c:strCache>
                <c:ptCount val="1"/>
                <c:pt idx="0">
                  <c:v>total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tabasco'!$A$3:$A$12</c:f>
              <c:strCache>
                <c:ptCount val="10"/>
                <c:pt idx="1">
                  <c:v>A1/1</c:v>
                </c:pt>
                <c:pt idx="2">
                  <c:v>B1/4</c:v>
                </c:pt>
                <c:pt idx="3">
                  <c:v>C1/2</c:v>
                </c:pt>
                <c:pt idx="4">
                  <c:v>C1/7</c:v>
                </c:pt>
                <c:pt idx="5">
                  <c:v>C1/9</c:v>
                </c:pt>
                <c:pt idx="6">
                  <c:v>C2/6</c:v>
                </c:pt>
                <c:pt idx="7">
                  <c:v>D1/3</c:v>
                </c:pt>
                <c:pt idx="8">
                  <c:v>D1/8</c:v>
                </c:pt>
                <c:pt idx="9">
                  <c:v>D1/10</c:v>
                </c:pt>
              </c:strCache>
            </c:strRef>
          </c:cat>
          <c:val>
            <c:numRef>
              <c:f>'graph tabasco'!$B$3:$B$12</c:f>
              <c:numCache>
                <c:formatCode>#,##0</c:formatCode>
                <c:ptCount val="10"/>
                <c:pt idx="1">
                  <c:v>8</c:v>
                </c:pt>
                <c:pt idx="2">
                  <c:v>14.5</c:v>
                </c:pt>
                <c:pt idx="3">
                  <c:v>35.75</c:v>
                </c:pt>
                <c:pt idx="4">
                  <c:v>17</c:v>
                </c:pt>
                <c:pt idx="5">
                  <c:v>26.5</c:v>
                </c:pt>
                <c:pt idx="6">
                  <c:v>44.5</c:v>
                </c:pt>
                <c:pt idx="7">
                  <c:v>45</c:v>
                </c:pt>
                <c:pt idx="8">
                  <c:v>34.5</c:v>
                </c:pt>
                <c:pt idx="9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6-468A-A09F-BF9B3068532C}"/>
            </c:ext>
          </c:extLst>
        </c:ser>
        <c:ser>
          <c:idx val="1"/>
          <c:order val="1"/>
          <c:tx>
            <c:strRef>
              <c:f>'graph tabasco'!$C$2</c:f>
              <c:strCache>
                <c:ptCount val="1"/>
                <c:pt idx="0">
                  <c:v>OP producing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'graph tabasco'!$A$3:$A$12</c:f>
              <c:strCache>
                <c:ptCount val="10"/>
                <c:pt idx="1">
                  <c:v>A1/1</c:v>
                </c:pt>
                <c:pt idx="2">
                  <c:v>B1/4</c:v>
                </c:pt>
                <c:pt idx="3">
                  <c:v>C1/2</c:v>
                </c:pt>
                <c:pt idx="4">
                  <c:v>C1/7</c:v>
                </c:pt>
                <c:pt idx="5">
                  <c:v>C1/9</c:v>
                </c:pt>
                <c:pt idx="6">
                  <c:v>C2/6</c:v>
                </c:pt>
                <c:pt idx="7">
                  <c:v>D1/3</c:v>
                </c:pt>
                <c:pt idx="8">
                  <c:v>D1/8</c:v>
                </c:pt>
                <c:pt idx="9">
                  <c:v>D1/10</c:v>
                </c:pt>
              </c:strCache>
            </c:strRef>
          </c:cat>
          <c:val>
            <c:numRef>
              <c:f>'graph tabasco'!$C$3:$C$12</c:f>
              <c:numCache>
                <c:formatCode>#,##0</c:formatCode>
                <c:ptCount val="10"/>
                <c:pt idx="1">
                  <c:v>4</c:v>
                </c:pt>
                <c:pt idx="2">
                  <c:v>8</c:v>
                </c:pt>
                <c:pt idx="3">
                  <c:v>17</c:v>
                </c:pt>
                <c:pt idx="4">
                  <c:v>11</c:v>
                </c:pt>
                <c:pt idx="5">
                  <c:v>12</c:v>
                </c:pt>
                <c:pt idx="6">
                  <c:v>14</c:v>
                </c:pt>
                <c:pt idx="7">
                  <c:v>25</c:v>
                </c:pt>
                <c:pt idx="8">
                  <c:v>23.5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6-468A-A09F-BF9B3068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55776"/>
        <c:axId val="637156336"/>
        <c:axId val="0"/>
      </c:bar3DChart>
      <c:catAx>
        <c:axId val="6371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56336"/>
        <c:crosses val="autoZero"/>
        <c:auto val="1"/>
        <c:lblAlgn val="ctr"/>
        <c:lblOffset val="100"/>
        <c:noMultiLvlLbl val="0"/>
      </c:catAx>
      <c:valAx>
        <c:axId val="6371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5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tabasco'!$B$31</c:f>
              <c:strCache>
                <c:ptCount val="1"/>
                <c:pt idx="0">
                  <c:v>average yield T FFB/Ha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tabasco'!$A$32:$A$41</c:f>
              <c:strCache>
                <c:ptCount val="10"/>
                <c:pt idx="1">
                  <c:v>A1/1</c:v>
                </c:pt>
                <c:pt idx="2">
                  <c:v>B1/4</c:v>
                </c:pt>
                <c:pt idx="3">
                  <c:v>C1/2</c:v>
                </c:pt>
                <c:pt idx="4">
                  <c:v>C1/7</c:v>
                </c:pt>
                <c:pt idx="5">
                  <c:v>C1/9</c:v>
                </c:pt>
                <c:pt idx="6">
                  <c:v>C2/6</c:v>
                </c:pt>
                <c:pt idx="7">
                  <c:v>D1/3</c:v>
                </c:pt>
                <c:pt idx="8">
                  <c:v>D1/8</c:v>
                </c:pt>
                <c:pt idx="9">
                  <c:v>D1/10</c:v>
                </c:pt>
              </c:strCache>
            </c:strRef>
          </c:cat>
          <c:val>
            <c:numRef>
              <c:f>'graph tabasco'!$B$32:$B$41</c:f>
              <c:numCache>
                <c:formatCode>#,##0</c:formatCode>
                <c:ptCount val="10"/>
                <c:pt idx="1">
                  <c:v>30</c:v>
                </c:pt>
                <c:pt idx="2">
                  <c:v>19.5</c:v>
                </c:pt>
                <c:pt idx="3">
                  <c:v>16</c:v>
                </c:pt>
                <c:pt idx="4">
                  <c:v>8.64</c:v>
                </c:pt>
                <c:pt idx="5">
                  <c:v>22.75</c:v>
                </c:pt>
                <c:pt idx="6">
                  <c:v>19</c:v>
                </c:pt>
                <c:pt idx="7">
                  <c:v>22</c:v>
                </c:pt>
                <c:pt idx="8">
                  <c:v>20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A-4BE7-9D72-E075AF8D3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58576"/>
        <c:axId val="637159136"/>
        <c:axId val="0"/>
      </c:bar3DChart>
      <c:catAx>
        <c:axId val="63715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59136"/>
        <c:crosses val="autoZero"/>
        <c:auto val="1"/>
        <c:lblAlgn val="ctr"/>
        <c:lblOffset val="100"/>
        <c:noMultiLvlLbl val="0"/>
      </c:catAx>
      <c:valAx>
        <c:axId val="6371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5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'graph tabasco'!$B$44</c:f>
              <c:strCache>
                <c:ptCount val="1"/>
                <c:pt idx="0">
                  <c:v>gross Margin OP/ha in US$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'graph tabasco'!$A$45:$A$54</c:f>
              <c:strCache>
                <c:ptCount val="10"/>
                <c:pt idx="1">
                  <c:v>A1/1</c:v>
                </c:pt>
                <c:pt idx="2">
                  <c:v>B1/4</c:v>
                </c:pt>
                <c:pt idx="3">
                  <c:v>C1/2</c:v>
                </c:pt>
                <c:pt idx="4">
                  <c:v>C1/7</c:v>
                </c:pt>
                <c:pt idx="5">
                  <c:v>C1/9</c:v>
                </c:pt>
                <c:pt idx="6">
                  <c:v>C2/6</c:v>
                </c:pt>
                <c:pt idx="7">
                  <c:v>D1/3</c:v>
                </c:pt>
                <c:pt idx="8">
                  <c:v>D1/8</c:v>
                </c:pt>
                <c:pt idx="9">
                  <c:v>D1/10</c:v>
                </c:pt>
              </c:strCache>
            </c:strRef>
          </c:cat>
          <c:val>
            <c:numRef>
              <c:f>'graph tabasco'!$B$45:$B$54</c:f>
              <c:numCache>
                <c:formatCode>#,##0</c:formatCode>
                <c:ptCount val="10"/>
                <c:pt idx="1">
                  <c:v>1781.5</c:v>
                </c:pt>
                <c:pt idx="2">
                  <c:v>1584.75</c:v>
                </c:pt>
                <c:pt idx="3">
                  <c:v>1069.4000000000001</c:v>
                </c:pt>
                <c:pt idx="4">
                  <c:v>599.02272727272725</c:v>
                </c:pt>
                <c:pt idx="5">
                  <c:v>2667.5</c:v>
                </c:pt>
                <c:pt idx="6">
                  <c:v>896.11904761904771</c:v>
                </c:pt>
                <c:pt idx="7">
                  <c:v>1824.8214285714287</c:v>
                </c:pt>
                <c:pt idx="8">
                  <c:v>2578.2340425531916</c:v>
                </c:pt>
                <c:pt idx="9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F-4E51-93EF-1FCC9EC31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161376"/>
        <c:axId val="637161936"/>
        <c:axId val="0"/>
      </c:bar3DChart>
      <c:catAx>
        <c:axId val="6371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61936"/>
        <c:crosses val="autoZero"/>
        <c:auto val="1"/>
        <c:lblAlgn val="ctr"/>
        <c:lblOffset val="100"/>
        <c:noMultiLvlLbl val="0"/>
      </c:catAx>
      <c:valAx>
        <c:axId val="6371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1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50A4-8921-4E11-9A3C-A251AC80C674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576E0-179E-44FB-B6DE-6A2DA7CA3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50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576E0-179E-44FB-B6DE-6A2DA7CA3B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82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ppt-Degra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103" cy="6858000"/>
          </a:xfrm>
          <a:prstGeom prst="rect">
            <a:avLst/>
          </a:prstGeom>
        </p:spPr>
      </p:pic>
      <p:pic>
        <p:nvPicPr>
          <p:cNvPr id="9" name="Image 8" descr="Cirad_4cTP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80" y="6373894"/>
            <a:ext cx="1144520" cy="319806"/>
          </a:xfrm>
          <a:prstGeom prst="rect">
            <a:avLst/>
          </a:prstGeom>
        </p:spPr>
      </p:pic>
      <p:pic>
        <p:nvPicPr>
          <p:cNvPr id="10" name="Image 9" descr="ppt-Filetpointillés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83" y="6234430"/>
            <a:ext cx="5425440" cy="121920"/>
          </a:xfrm>
          <a:prstGeom prst="rect">
            <a:avLst/>
          </a:prstGeom>
        </p:spPr>
      </p:pic>
      <p:pic>
        <p:nvPicPr>
          <p:cNvPr id="11" name="Image 10" descr="ppt-Filetpointillés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7578" b="313"/>
          <a:stretch/>
        </p:blipFill>
        <p:spPr>
          <a:xfrm>
            <a:off x="5757323" y="6234812"/>
            <a:ext cx="3386677" cy="121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575187" y="2287149"/>
            <a:ext cx="3996813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89987" y="2287149"/>
            <a:ext cx="3775587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7702"/>
            <a:ext cx="3008313" cy="604685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5187" y="142035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2287149"/>
            <a:ext cx="3893574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AC103-C553-3C40-80D1-8D13FB31BDBA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DBD5-FC76-3842-B5FF-1B83B7554A9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Cirad_4cTPR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80" y="6373894"/>
            <a:ext cx="1144520" cy="319806"/>
          </a:xfrm>
          <a:prstGeom prst="rect">
            <a:avLst/>
          </a:prstGeom>
        </p:spPr>
      </p:pic>
      <p:pic>
        <p:nvPicPr>
          <p:cNvPr id="9" name="Image 8" descr="ppt-Degrade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10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-Degra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103" cy="6858000"/>
          </a:xfrm>
          <a:prstGeom prst="rect">
            <a:avLst/>
          </a:prstGeom>
        </p:spPr>
      </p:pic>
      <p:pic>
        <p:nvPicPr>
          <p:cNvPr id="5" name="Picture 2" descr="D:\Mes Donnees\communication institutionnelle\2014\ppt Cirad-Elements jpeg\Cirad_Research_4cTP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474" y="5378048"/>
            <a:ext cx="3127303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51692" y="1232647"/>
            <a:ext cx="8440615" cy="2403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Oil palm production by smallholders in Mexico: a sector in danger.</a:t>
            </a:r>
            <a:endParaRPr lang="fr-FR" sz="32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en-US" sz="1600" b="1" dirty="0"/>
              <a:t>Eric Penot</a:t>
            </a:r>
            <a:r>
              <a:rPr lang="en-US" sz="1600" dirty="0"/>
              <a:t>, UMR Innovation, Univ. Montpellier, </a:t>
            </a:r>
            <a:r>
              <a:rPr lang="en-US" sz="1600" dirty="0" err="1"/>
              <a:t>Cirad</a:t>
            </a:r>
            <a:r>
              <a:rPr lang="en-US" sz="1600" dirty="0"/>
              <a:t>, INRAE, </a:t>
            </a:r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Agro</a:t>
            </a:r>
            <a:r>
              <a:rPr lang="en-US" sz="1600" dirty="0"/>
              <a:t>, France;</a:t>
            </a:r>
            <a:endParaRPr lang="fr-FR" sz="1600" dirty="0"/>
          </a:p>
          <a:p>
            <a:r>
              <a:rPr lang="fr-FR" sz="1600" b="1" dirty="0"/>
              <a:t>Claudia Monzón  Alvarado</a:t>
            </a:r>
            <a:r>
              <a:rPr lang="fr-FR" sz="1600" dirty="0"/>
              <a:t>, </a:t>
            </a:r>
            <a:r>
              <a:rPr lang="fr-FR" sz="1600" dirty="0" err="1"/>
              <a:t>Conacyt</a:t>
            </a:r>
            <a:r>
              <a:rPr lang="fr-FR" sz="1600" dirty="0"/>
              <a:t> - El </a:t>
            </a:r>
            <a:r>
              <a:rPr lang="fr-FR" sz="1600" dirty="0" err="1"/>
              <a:t>Colegio</a:t>
            </a:r>
            <a:r>
              <a:rPr lang="fr-FR" sz="1600" dirty="0"/>
              <a:t> de la Frontera Sur, </a:t>
            </a:r>
            <a:r>
              <a:rPr lang="fr-FR" sz="1600" dirty="0" err="1"/>
              <a:t>Departamento</a:t>
            </a:r>
            <a:r>
              <a:rPr lang="fr-FR" sz="1600" dirty="0"/>
              <a:t> de </a:t>
            </a:r>
            <a:r>
              <a:rPr lang="fr-FR" sz="1600" dirty="0" err="1"/>
              <a:t>Ciencias</a:t>
            </a:r>
            <a:r>
              <a:rPr lang="fr-FR" sz="1600" dirty="0"/>
              <a:t> de la </a:t>
            </a:r>
            <a:r>
              <a:rPr lang="fr-FR" sz="1600" dirty="0" err="1"/>
              <a:t>Sustentabilidad</a:t>
            </a:r>
            <a:r>
              <a:rPr lang="fr-FR" sz="1600" dirty="0"/>
              <a:t>, Campeche, México</a:t>
            </a:r>
          </a:p>
          <a:p>
            <a:r>
              <a:rPr lang="fr-FR" sz="1600" b="1" dirty="0"/>
              <a:t>Oscar Hernandez Jimenez</a:t>
            </a:r>
            <a:r>
              <a:rPr lang="fr-FR" sz="1600" dirty="0"/>
              <a:t>, </a:t>
            </a:r>
          </a:p>
          <a:p>
            <a:r>
              <a:rPr lang="en-US" sz="1600" b="1" dirty="0"/>
              <a:t>Axel </a:t>
            </a:r>
            <a:r>
              <a:rPr lang="en-US" sz="1600" b="1" dirty="0" err="1"/>
              <a:t>Labeyrie</a:t>
            </a:r>
            <a:r>
              <a:rPr lang="en-US" sz="1600" b="1" dirty="0"/>
              <a:t>. </a:t>
            </a:r>
            <a:r>
              <a:rPr lang="en-US" sz="1600" dirty="0"/>
              <a:t>CIRAD, UMR </a:t>
            </a:r>
            <a:r>
              <a:rPr lang="en-US" sz="1600" dirty="0" err="1"/>
              <a:t>Eco&amp;sols</a:t>
            </a:r>
            <a:r>
              <a:rPr lang="en-US" sz="1600" dirty="0"/>
              <a:t>.</a:t>
            </a:r>
            <a:endParaRPr lang="fr-FR" sz="1600" dirty="0"/>
          </a:p>
          <a:p>
            <a:r>
              <a:rPr lang="fr-FR" sz="1600" b="1" dirty="0"/>
              <a:t>Laurène </a:t>
            </a:r>
            <a:r>
              <a:rPr lang="fr-FR" sz="1600" b="1" dirty="0" err="1"/>
              <a:t>Feintrenie</a:t>
            </a:r>
            <a:r>
              <a:rPr lang="fr-FR" sz="1600" dirty="0"/>
              <a:t>, UR Forêts &amp; Sociétés, Catie, Costa-Rica.</a:t>
            </a:r>
          </a:p>
          <a:p>
            <a:endParaRPr lang="en-US" sz="1600" dirty="0"/>
          </a:p>
          <a:p>
            <a:r>
              <a:rPr lang="en-US" sz="1600" dirty="0"/>
              <a:t>December  2022</a:t>
            </a:r>
            <a:endParaRPr lang="fr-FR" sz="1600" dirty="0"/>
          </a:p>
          <a:p>
            <a:pPr algn="l"/>
            <a:endParaRPr lang="fr-FR" sz="4800" dirty="0">
              <a:solidFill>
                <a:schemeClr val="accent2"/>
              </a:solidFill>
              <a:latin typeface="Alwyn New Rg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2088D3-1B57-4684-8A03-57AF55EF9DD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142" y="-1616008"/>
            <a:ext cx="5733415" cy="26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139E95-93B6-4F5B-87E1-DE8E183CF92C}"/>
              </a:ext>
            </a:extLst>
          </p:cNvPr>
          <p:cNvSpPr/>
          <p:nvPr/>
        </p:nvSpPr>
        <p:spPr>
          <a:xfrm>
            <a:off x="1351329" y="-1840350"/>
            <a:ext cx="6035040" cy="209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8083E7-058F-4DB2-B103-37483E2CCBF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618" y="5378048"/>
            <a:ext cx="186817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1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8C432-5B16-4BEC-8A43-F33B4E1D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5" y="-175529"/>
            <a:ext cx="8229600" cy="1143000"/>
          </a:xfrm>
        </p:spPr>
        <p:txBody>
          <a:bodyPr/>
          <a:lstStyle/>
          <a:p>
            <a:r>
              <a:rPr lang="fr-FR" dirty="0"/>
              <a:t>Cash balance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1FB1A7-D958-4142-9219-18BB9C2D5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595007"/>
              </p:ext>
            </p:extLst>
          </p:nvPr>
        </p:nvGraphicFramePr>
        <p:xfrm>
          <a:off x="457200" y="1195754"/>
          <a:ext cx="8560191" cy="485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7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C6E0B-447C-4F43-B802-2A253FC6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Potential</a:t>
            </a:r>
            <a:r>
              <a:rPr lang="fr-FR" dirty="0"/>
              <a:t> capital for replantation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C19CC32-3C84-4C9D-BA2C-D3E92E82D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785771"/>
              </p:ext>
            </p:extLst>
          </p:nvPr>
        </p:nvGraphicFramePr>
        <p:xfrm>
          <a:off x="457200" y="1519311"/>
          <a:ext cx="8461717" cy="450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16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830E6-22DB-4D2D-B825-CFC9A883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10"/>
            <a:ext cx="8229600" cy="1143000"/>
          </a:xfrm>
        </p:spPr>
        <p:txBody>
          <a:bodyPr/>
          <a:lstStyle/>
          <a:p>
            <a:r>
              <a:rPr lang="fr-FR" dirty="0"/>
              <a:t>Campêche: </a:t>
            </a:r>
            <a:r>
              <a:rPr lang="fr-FR" dirty="0" err="1"/>
              <a:t>old</a:t>
            </a:r>
            <a:r>
              <a:rPr lang="fr-FR" dirty="0"/>
              <a:t> vs new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FCF22D-477C-41E3-B582-2ACCE40F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890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7456E-11A8-413B-82C3-F666114E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42" y="2694281"/>
            <a:ext cx="8229600" cy="1143000"/>
          </a:xfrm>
        </p:spPr>
        <p:txBody>
          <a:bodyPr/>
          <a:lstStyle/>
          <a:p>
            <a:r>
              <a:rPr lang="fr-FR" dirty="0"/>
              <a:t>The case of Tabasco/</a:t>
            </a:r>
            <a:r>
              <a:rPr lang="fr-FR" dirty="0" err="1"/>
              <a:t>Teapah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27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53806-8959-43BF-89E0-3E60A9D5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Farm</a:t>
            </a:r>
            <a:r>
              <a:rPr lang="fr-FR" dirty="0"/>
              <a:t> area and OP area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128C297-2379-435E-A16A-529CB6FA7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681943"/>
              </p:ext>
            </p:extLst>
          </p:nvPr>
        </p:nvGraphicFramePr>
        <p:xfrm>
          <a:off x="457200" y="1547447"/>
          <a:ext cx="8546123" cy="471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76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9884E-652C-41DE-BFED-3D782AD6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yield</a:t>
            </a:r>
            <a:r>
              <a:rPr lang="fr-FR" dirty="0"/>
              <a:t> per </a:t>
            </a:r>
            <a:r>
              <a:rPr lang="fr-FR" dirty="0" err="1"/>
              <a:t>farm</a:t>
            </a:r>
            <a:r>
              <a:rPr lang="fr-FR" dirty="0"/>
              <a:t>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7D37138-4A02-4509-9DF5-E3489F483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569537"/>
              </p:ext>
            </p:extLst>
          </p:nvPr>
        </p:nvGraphicFramePr>
        <p:xfrm>
          <a:off x="309489" y="1417638"/>
          <a:ext cx="8693834" cy="461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66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F7DA3-EC61-42A7-B902-23EDFACC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 Gross </a:t>
            </a:r>
            <a:r>
              <a:rPr lang="fr-FR" dirty="0" err="1"/>
              <a:t>margin</a:t>
            </a:r>
            <a:r>
              <a:rPr lang="fr-FR" dirty="0"/>
              <a:t> /ha (plot </a:t>
            </a:r>
            <a:r>
              <a:rPr lang="fr-FR" dirty="0" err="1"/>
              <a:t>level</a:t>
            </a:r>
            <a:r>
              <a:rPr lang="fr-FR" dirty="0"/>
              <a:t>)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5315624-731F-4980-B9DC-8F2C5A5D7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280843"/>
              </p:ext>
            </p:extLst>
          </p:nvPr>
        </p:nvGraphicFramePr>
        <p:xfrm>
          <a:off x="457200" y="1603717"/>
          <a:ext cx="8503919" cy="461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56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17904-F83E-46C2-85D6-02649138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Total net </a:t>
            </a:r>
            <a:r>
              <a:rPr lang="fr-FR" dirty="0" err="1"/>
              <a:t>farm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864FF905-6BBD-4D8D-8A73-41CED715F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920254"/>
              </p:ext>
            </p:extLst>
          </p:nvPr>
        </p:nvGraphicFramePr>
        <p:xfrm>
          <a:off x="457200" y="1547446"/>
          <a:ext cx="844764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83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6A9BB-5E7F-4D4E-8D11-2CFA29B6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Farm</a:t>
            </a:r>
            <a:r>
              <a:rPr lang="fr-FR" dirty="0"/>
              <a:t> cash balance 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AE63675-B6AF-471D-B118-E5F7D6B7F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956308"/>
              </p:ext>
            </p:extLst>
          </p:nvPr>
        </p:nvGraphicFramePr>
        <p:xfrm>
          <a:off x="457199" y="1603716"/>
          <a:ext cx="8475785" cy="452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95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D680C-103D-4E8E-B771-46C750B5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10" y="0"/>
            <a:ext cx="8229600" cy="1143000"/>
          </a:xfrm>
        </p:spPr>
        <p:txBody>
          <a:bodyPr/>
          <a:lstStyle/>
          <a:p>
            <a:r>
              <a:rPr lang="fr-FR" dirty="0" err="1"/>
              <a:t>Teapah</a:t>
            </a:r>
            <a:r>
              <a:rPr lang="fr-FR" dirty="0"/>
              <a:t>: 22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plot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955B7B-A60F-4861-9AA3-22FE3182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" y="1211229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OiI</a:t>
            </a:r>
            <a:r>
              <a:rPr lang="fr-FR" dirty="0"/>
              <a:t> palm </a:t>
            </a:r>
            <a:r>
              <a:rPr lang="fr-FR" dirty="0" err="1"/>
              <a:t>growing</a:t>
            </a:r>
            <a:r>
              <a:rPr lang="fr-FR" dirty="0"/>
              <a:t> areas and </a:t>
            </a:r>
            <a:r>
              <a:rPr lang="fr-FR" dirty="0" err="1"/>
              <a:t>study</a:t>
            </a:r>
            <a:r>
              <a:rPr lang="fr-FR" dirty="0"/>
              <a:t> sites: Tabasco and Campeche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187" y="2287149"/>
            <a:ext cx="7890387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C5A50F-FB88-48A2-A520-52C7AC33B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26" y="1514573"/>
            <a:ext cx="7593377" cy="51065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A040C51-19E8-4920-89F3-D11713780782}"/>
              </a:ext>
            </a:extLst>
          </p:cNvPr>
          <p:cNvSpPr/>
          <p:nvPr/>
        </p:nvSpPr>
        <p:spPr>
          <a:xfrm>
            <a:off x="5387926" y="4412519"/>
            <a:ext cx="506437" cy="3564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93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C58FB4-7C72-46AC-9EA8-4756A51B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7D625-8222-4647-A766-3FBB30F3AA53}"/>
              </a:ext>
            </a:extLst>
          </p:cNvPr>
          <p:cNvSpPr/>
          <p:nvPr/>
        </p:nvSpPr>
        <p:spPr>
          <a:xfrm>
            <a:off x="228600" y="846138"/>
            <a:ext cx="8686800" cy="557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- poor diversification in the surveyed site in Tabasco (specialization on OP) and some income diversification in Campeche area (livestock/OP/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-other annual crops).</a:t>
            </a:r>
            <a:endParaRPr lang="fr-FR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-  OP yield is directly impacted by soil and climatic conditions as well as fertilization level.</a:t>
            </a:r>
            <a:endParaRPr lang="fr-FR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- 	Farmers organization have a positive impact on transport cost, marketing and access to better price in particular if RSPO certification is obtained (from 2700/3000 to 3600 Pesos per ton so a 20 % increase).</a:t>
            </a:r>
            <a:endParaRPr lang="fr-FR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-   We clearly see a yield gradient linked with soil and rainfall patterns from Chiapas piedmont (perfect conditions) to Campeche (critical conditions) with intermediate situation in eastern Tabasco.</a:t>
            </a:r>
            <a:endParaRPr lang="fr-F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3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E93F7-FDE3-40FC-9688-94A2A02F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gradient of situation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18812-FAA2-428F-A03C-17615F20FB6E}"/>
              </a:ext>
            </a:extLst>
          </p:cNvPr>
          <p:cNvSpPr/>
          <p:nvPr/>
        </p:nvSpPr>
        <p:spPr>
          <a:xfrm>
            <a:off x="457200" y="1485071"/>
            <a:ext cx="8229600" cy="501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1 the very favorable area of Chiapas piedmont (yield between 20 and 30 tons FFB/ha)</a:t>
            </a:r>
          </a:p>
          <a:p>
            <a:pPr marL="11430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High capacity/cash balance for funding replantation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indent="-457200" algn="just">
              <a:lnSpc>
                <a:spcPct val="115000"/>
              </a:lnSpc>
              <a:spcAft>
                <a:spcPts val="0"/>
              </a:spcAft>
            </a:pPr>
            <a:endParaRPr lang="fr-FR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2 the intermediate situation of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Tenocique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(yield of 8 T/ha and up to 13/14 T/ha for estate) </a:t>
            </a:r>
          </a:p>
          <a:p>
            <a:pPr marL="11430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200150" indent="-514350" algn="just">
              <a:lnSpc>
                <a:spcPct val="115000"/>
              </a:lnSpc>
              <a:spcAft>
                <a:spcPts val="0"/>
              </a:spcAft>
              <a:buAutoNum type="arabicPlain" startAt="3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the area of Campeche (1 to 12 T/ha) with some place considered as marginal for OP.</a:t>
            </a:r>
          </a:p>
          <a:p>
            <a:pPr marL="1143000" indent="-457200" algn="just">
              <a:lnSpc>
                <a:spcPct val="115000"/>
              </a:lnSpc>
              <a:buFontTx/>
              <a:buAutoNum type="arabicPlain" startAt="3"/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low capacity/cash balance for funding replantation</a:t>
            </a: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indent="-457200" algn="just">
              <a:lnSpc>
                <a:spcPct val="115000"/>
              </a:lnSpc>
              <a:spcAft>
                <a:spcPts val="0"/>
              </a:spcAft>
              <a:buAutoNum type="arabicPlain" startAt="3"/>
            </a:pP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3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8C9B7-9A89-44C1-B8DE-3FFE7276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challenges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4146E0-FD9A-47F8-B2DB-6DD11BC72E07}"/>
              </a:ext>
            </a:extLst>
          </p:cNvPr>
          <p:cNvSpPr/>
          <p:nvPr/>
        </p:nvSpPr>
        <p:spPr>
          <a:xfrm>
            <a:off x="457199" y="1325796"/>
            <a:ext cx="8475785" cy="4238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-   	To improve OP agronomic management with adapted fertilization and weeding patterns in order to optimize yields.</a:t>
            </a:r>
            <a:endParaRPr lang="fr-FR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-   	the necessity to find new alternatives to maintain and diversify their current agricultural income. </a:t>
            </a:r>
            <a:endParaRPr lang="fr-FR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The necessity to re-invest in oil palm knowing the fact that most farmers will need help from the government to replant through several possibilities: grants (as in the past), credit with subsidized loans,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…</a:t>
            </a:r>
          </a:p>
          <a:p>
            <a:pPr marL="5715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fr-FR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0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F17C2DB-A16E-48F1-8E9D-0971AD0C3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62" y="828453"/>
            <a:ext cx="9712063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kumimoji="0" lang="fr-FR" altLang="fr-FR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planting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techniques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variety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rapidly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difficulty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harvesting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and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sensitive to stress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male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flowering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peak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production and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reduction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yields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producers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uses a lot of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fertilizer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trees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in a male cycle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advice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techniques: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planting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fertilization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restitution  of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organic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matter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etc.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Diffcult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inputs/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400" dirty="0"/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8584A4-8358-49D8-8EBA-447FCFD2868D}"/>
              </a:ext>
            </a:extLst>
          </p:cNvPr>
          <p:cNvSpPr txBox="1"/>
          <p:nvPr/>
        </p:nvSpPr>
        <p:spPr>
          <a:xfrm>
            <a:off x="956603" y="-14067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3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853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7F1882D-4533-4824-BCFC-27EFF681129C}"/>
              </a:ext>
            </a:extLst>
          </p:cNvPr>
          <p:cNvSpPr txBox="1"/>
          <p:nvPr/>
        </p:nvSpPr>
        <p:spPr>
          <a:xfrm>
            <a:off x="513473" y="339808"/>
            <a:ext cx="84110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fr-FR" alt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Producers</a:t>
            </a:r>
            <a:r>
              <a:rPr lang="fr-FR" alt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alt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factories</a:t>
            </a:r>
            <a:r>
              <a:rPr lang="fr-FR" alt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distance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separates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producer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extraction plant, (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often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 km),  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delivery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profitability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palm.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favorable (high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FFB)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certain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floor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breaking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point),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producers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might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 longer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harvest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(not profitable)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altLang="fr-F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poor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relations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OP local plants,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often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a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monopoly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position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 plants do not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local network 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factories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themselves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operating at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under-capacity</a:t>
            </a:r>
            <a:r>
              <a:rPr lang="fr-FR" alt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4966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8A7FE52-C4F1-46BD-B54B-CA8949A91A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6620" y="943704"/>
            <a:ext cx="8712642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gain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brought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the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palm in the 'Ejidos' in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Employment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nurseries,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palm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sector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i)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compensate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the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500,000 tons of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imports,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towards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autonomy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/biodiesel), and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ianticipating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future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demand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fats (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change).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necessary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at least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surface area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around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100,000 to 200,000 hectares.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government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institutions to support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producers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30% of the plantations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to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renewed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Required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genetically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attractiveness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RSPO certification, far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too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complicated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dissuasive for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growers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and/or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plantations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could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contraint 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useful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reconversion) for the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owners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banana plantations.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796E90-139E-4149-B778-E016F05FF8A7}"/>
              </a:ext>
            </a:extLst>
          </p:cNvPr>
          <p:cNvSpPr txBox="1"/>
          <p:nvPr/>
        </p:nvSpPr>
        <p:spPr>
          <a:xfrm>
            <a:off x="1153551" y="258895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Social impact </a:t>
            </a:r>
          </a:p>
        </p:txBody>
      </p:sp>
    </p:spTree>
    <p:extLst>
      <p:ext uri="{BB962C8B-B14F-4D97-AF65-F5344CB8AC3E}">
        <p14:creationId xmlns:p14="http://schemas.microsoft.com/office/powerpoint/2010/main" val="2384484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A2530-6FB4-41CA-B402-FFBC1D73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future of OP in Mexico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B41862-C5C4-46ED-A9A7-060460400175}"/>
              </a:ext>
            </a:extLst>
          </p:cNvPr>
          <p:cNvSpPr txBox="1"/>
          <p:nvPr/>
        </p:nvSpPr>
        <p:spPr>
          <a:xfrm>
            <a:off x="334985" y="2025747"/>
            <a:ext cx="887954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OP has a </a:t>
            </a:r>
            <a:r>
              <a:rPr lang="fr-FR" sz="2000" dirty="0" err="1"/>
              <a:t>poor</a:t>
            </a:r>
            <a:r>
              <a:rPr lang="fr-FR" sz="2000" dirty="0"/>
              <a:t> image </a:t>
            </a:r>
          </a:p>
          <a:p>
            <a:r>
              <a:rPr lang="fr-FR" sz="2000" dirty="0" err="1"/>
              <a:t>Priority</a:t>
            </a:r>
            <a:r>
              <a:rPr lang="fr-FR" sz="2000" dirty="0"/>
              <a:t> to the « </a:t>
            </a:r>
            <a:r>
              <a:rPr lang="fr-FR" sz="2000" dirty="0" err="1"/>
              <a:t>Sembrano</a:t>
            </a:r>
            <a:r>
              <a:rPr lang="fr-FR" sz="2000" dirty="0"/>
              <a:t> Vida » programme, AFS </a:t>
            </a:r>
            <a:r>
              <a:rPr lang="fr-FR" sz="2000" dirty="0" err="1"/>
              <a:t>oriented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r>
              <a:rPr lang="fr-FR" sz="2000" dirty="0"/>
              <a:t>OP has </a:t>
            </a:r>
            <a:r>
              <a:rPr lang="fr-FR" sz="2000" dirty="0" err="1"/>
              <a:t>some</a:t>
            </a:r>
            <a:r>
              <a:rPr lang="fr-FR" sz="2000" dirty="0"/>
              <a:t> </a:t>
            </a:r>
            <a:r>
              <a:rPr lang="fr-FR" sz="2000" dirty="0" err="1"/>
              <a:t>advantages</a:t>
            </a:r>
            <a:r>
              <a:rPr lang="fr-FR" sz="2000" dirty="0"/>
              <a:t> </a:t>
            </a:r>
            <a:r>
              <a:rPr lang="fr-FR" sz="2000" dirty="0" err="1"/>
              <a:t>compared</a:t>
            </a:r>
            <a:r>
              <a:rPr lang="fr-FR" sz="2000" dirty="0"/>
              <a:t> to </a:t>
            </a:r>
            <a:r>
              <a:rPr lang="fr-FR" sz="2000" dirty="0" err="1"/>
              <a:t>traditionnal</a:t>
            </a:r>
            <a:r>
              <a:rPr lang="fr-FR" sz="2000" dirty="0"/>
              <a:t> </a:t>
            </a:r>
            <a:r>
              <a:rPr lang="fr-FR" sz="2000" dirty="0" err="1"/>
              <a:t>livestock</a:t>
            </a:r>
            <a:r>
              <a:rPr lang="fr-FR" sz="2000" dirty="0"/>
              <a:t> </a:t>
            </a:r>
            <a:r>
              <a:rPr lang="fr-FR" sz="2000" dirty="0" err="1"/>
              <a:t>systems</a:t>
            </a:r>
            <a:endParaRPr lang="fr-FR" sz="2000" dirty="0"/>
          </a:p>
          <a:p>
            <a:r>
              <a:rPr lang="fr-FR" sz="2000" dirty="0"/>
              <a:t>OP </a:t>
            </a:r>
            <a:r>
              <a:rPr lang="fr-FR" sz="2000" dirty="0" err="1"/>
              <a:t>provides</a:t>
            </a:r>
            <a:r>
              <a:rPr lang="fr-FR" sz="2000" dirty="0"/>
              <a:t> a real </a:t>
            </a:r>
            <a:r>
              <a:rPr lang="fr-FR" sz="2000" dirty="0" err="1"/>
              <a:t>significant</a:t>
            </a:r>
            <a:r>
              <a:rPr lang="fr-FR" sz="2000" dirty="0"/>
              <a:t> </a:t>
            </a:r>
            <a:r>
              <a:rPr lang="fr-FR" sz="2000" dirty="0" err="1"/>
              <a:t>improvment</a:t>
            </a:r>
            <a:r>
              <a:rPr lang="fr-FR" sz="2000" dirty="0"/>
              <a:t> of </a:t>
            </a:r>
            <a:r>
              <a:rPr lang="fr-FR" sz="2000" dirty="0" err="1"/>
              <a:t>farmers</a:t>
            </a:r>
            <a:r>
              <a:rPr lang="fr-FR" sz="2000" dirty="0"/>
              <a:t> </a:t>
            </a:r>
            <a:r>
              <a:rPr lang="fr-FR" sz="2000" dirty="0" err="1"/>
              <a:t>incomes</a:t>
            </a:r>
            <a:r>
              <a:rPr lang="fr-FR" sz="2000" dirty="0"/>
              <a:t> in </a:t>
            </a:r>
            <a:r>
              <a:rPr lang="fr-FR" sz="2000" dirty="0" err="1"/>
              <a:t>most</a:t>
            </a:r>
            <a:r>
              <a:rPr lang="fr-FR" sz="2000" dirty="0"/>
              <a:t> places</a:t>
            </a:r>
          </a:p>
          <a:p>
            <a:endParaRPr lang="fr-FR" sz="2000" dirty="0"/>
          </a:p>
          <a:p>
            <a:r>
              <a:rPr lang="fr-FR" sz="2000" dirty="0"/>
              <a:t>The futur of OP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questionable</a:t>
            </a:r>
            <a:r>
              <a:rPr lang="fr-FR" sz="2000" dirty="0"/>
              <a:t> in </a:t>
            </a:r>
            <a:r>
              <a:rPr lang="fr-FR" sz="2000" dirty="0" err="1"/>
              <a:t>some</a:t>
            </a:r>
            <a:r>
              <a:rPr lang="fr-FR" sz="2000" dirty="0"/>
              <a:t> areas in Campeche but</a:t>
            </a:r>
          </a:p>
          <a:p>
            <a:r>
              <a:rPr lang="fr-FR" sz="2000" dirty="0"/>
              <a:t>OP </a:t>
            </a:r>
            <a:r>
              <a:rPr lang="fr-FR" sz="2000" dirty="0" err="1"/>
              <a:t>remains</a:t>
            </a:r>
            <a:r>
              <a:rPr lang="fr-FR" sz="2000" dirty="0"/>
              <a:t> the best </a:t>
            </a:r>
            <a:r>
              <a:rPr lang="fr-FR" sz="2000" dirty="0" err="1"/>
              <a:t>best</a:t>
            </a:r>
            <a:r>
              <a:rPr lang="fr-FR" sz="2000" dirty="0"/>
              <a:t> alternatives in </a:t>
            </a:r>
            <a:r>
              <a:rPr lang="fr-FR" sz="2000" dirty="0" err="1"/>
              <a:t>Tenosique</a:t>
            </a:r>
            <a:r>
              <a:rPr lang="fr-FR" sz="2000" dirty="0"/>
              <a:t> and </a:t>
            </a:r>
            <a:r>
              <a:rPr lang="fr-FR" sz="2000" dirty="0" err="1"/>
              <a:t>Teapah</a:t>
            </a:r>
            <a:r>
              <a:rPr lang="fr-FR" sz="2000" dirty="0"/>
              <a:t> areas </a:t>
            </a:r>
          </a:p>
          <a:p>
            <a:endParaRPr lang="fr-FR" sz="2000" dirty="0"/>
          </a:p>
          <a:p>
            <a:r>
              <a:rPr lang="fr-FR" sz="2000" dirty="0"/>
              <a:t>The question to the </a:t>
            </a:r>
            <a:r>
              <a:rPr lang="fr-FR" sz="2000" dirty="0" err="1"/>
              <a:t>goverment</a:t>
            </a:r>
            <a:r>
              <a:rPr lang="fr-FR" sz="2000" dirty="0"/>
              <a:t> : how not no loose the </a:t>
            </a:r>
            <a:r>
              <a:rPr lang="fr-FR" sz="2000" dirty="0" err="1"/>
              <a:t>investment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done</a:t>
            </a:r>
            <a:r>
              <a:rPr lang="fr-FR" sz="2000" dirty="0"/>
              <a:t> in the last 20 </a:t>
            </a:r>
            <a:r>
              <a:rPr lang="fr-FR" sz="2000" dirty="0" err="1"/>
              <a:t>years</a:t>
            </a:r>
            <a:r>
              <a:rPr lang="fr-FR" sz="2000" dirty="0"/>
              <a:t> on </a:t>
            </a:r>
            <a:r>
              <a:rPr lang="fr-FR" sz="2000" dirty="0" err="1"/>
              <a:t>smallholders</a:t>
            </a:r>
            <a:r>
              <a:rPr lang="fr-FR" sz="2000" dirty="0"/>
              <a:t>’ OP </a:t>
            </a:r>
            <a:r>
              <a:rPr lang="fr-FR" sz="2000" dirty="0" err="1"/>
              <a:t>sector</a:t>
            </a:r>
            <a:r>
              <a:rPr lang="fr-FR" sz="2000" dirty="0"/>
              <a:t>……… </a:t>
            </a:r>
          </a:p>
        </p:txBody>
      </p:sp>
    </p:spTree>
    <p:extLst>
      <p:ext uri="{BB962C8B-B14F-4D97-AF65-F5344CB8AC3E}">
        <p14:creationId xmlns:p14="http://schemas.microsoft.com/office/powerpoint/2010/main" val="302433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54E2D-7D25-4C77-ABC7-EA02FEE5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Policy impact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07379A-7BBA-4537-A399-DC6460B77483}"/>
              </a:ext>
            </a:extLst>
          </p:cNvPr>
          <p:cNvSpPr txBox="1"/>
          <p:nvPr/>
        </p:nvSpPr>
        <p:spPr>
          <a:xfrm>
            <a:off x="344659" y="1589648"/>
            <a:ext cx="898996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Such situation raised the problem of agricultural policy efficiency</a:t>
            </a:r>
          </a:p>
          <a:p>
            <a:r>
              <a:rPr lang="en-US" sz="2400" dirty="0"/>
              <a:t> vs crop reputation/environmental issues. </a:t>
            </a:r>
          </a:p>
          <a:p>
            <a:r>
              <a:rPr lang="en-US" sz="2400" dirty="0"/>
              <a:t>The case of southern Mexico is </a:t>
            </a:r>
            <a:r>
              <a:rPr lang="en-US" sz="2400" dirty="0" err="1"/>
              <a:t>paradoxal</a:t>
            </a:r>
            <a:r>
              <a:rPr lang="en-US" sz="2400" dirty="0"/>
              <a:t> as OP did not raise </a:t>
            </a:r>
          </a:p>
          <a:p>
            <a:r>
              <a:rPr lang="en-US" sz="2400" dirty="0"/>
              <a:t>deforestation,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/>
              <a:t>is socially and environmentally well accepted by local farmers </a:t>
            </a:r>
          </a:p>
          <a:p>
            <a:r>
              <a:rPr lang="en-US" sz="2400" dirty="0"/>
              <a:t>and economically efficient when meantime </a:t>
            </a:r>
          </a:p>
          <a:p>
            <a:r>
              <a:rPr lang="en-US" sz="2400" dirty="0"/>
              <a:t>The government change its policy due to external reputational </a:t>
            </a:r>
          </a:p>
          <a:p>
            <a:r>
              <a:rPr lang="en-US" sz="2400" dirty="0"/>
              <a:t>factors. </a:t>
            </a:r>
          </a:p>
          <a:p>
            <a:r>
              <a:rPr lang="en-US" sz="2400" dirty="0"/>
              <a:t>This decision might have severe negative impact on local </a:t>
            </a:r>
          </a:p>
          <a:p>
            <a:r>
              <a:rPr lang="en-US" sz="2400" dirty="0"/>
              <a:t>agricultural incomes leading to the return to the situation </a:t>
            </a:r>
          </a:p>
          <a:p>
            <a:r>
              <a:rPr lang="en-US" sz="2400" dirty="0"/>
              <a:t>of being relying mainly on livestock.                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66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0027" y="533268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fr-FR" sz="3200" dirty="0" err="1"/>
              <a:t>Thanks</a:t>
            </a:r>
            <a:r>
              <a:rPr lang="fr-FR" sz="3200" dirty="0"/>
              <a:t> for </a:t>
            </a:r>
            <a:r>
              <a:rPr lang="fr-FR" sz="3200" dirty="0" err="1"/>
              <a:t>your</a:t>
            </a:r>
            <a:r>
              <a:rPr lang="fr-FR" sz="3200" dirty="0"/>
              <a:t> attention 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3A948BA-B47A-4CED-B3CA-9911A33A2C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33" r="12533"/>
          <a:stretch>
            <a:fillRect/>
          </a:stretch>
        </p:blipFill>
        <p:spPr>
          <a:xfrm>
            <a:off x="1195754" y="165374"/>
            <a:ext cx="6082934" cy="456220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77162" y="2274401"/>
            <a:ext cx="1640229" cy="344145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palm Zapata</a:t>
            </a:r>
          </a:p>
        </p:txBody>
      </p:sp>
    </p:spTree>
    <p:extLst>
      <p:ext uri="{BB962C8B-B14F-4D97-AF65-F5344CB8AC3E}">
        <p14:creationId xmlns:p14="http://schemas.microsoft.com/office/powerpoint/2010/main" val="21246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974" y="-2695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/>
              <a:t>Characteristics</a:t>
            </a:r>
            <a:r>
              <a:rPr lang="fr-FR" dirty="0"/>
              <a:t> of the 2 areas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187" y="2287149"/>
            <a:ext cx="7890387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7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CF0182-F778-4AD0-BC5E-269EE6973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60483"/>
              </p:ext>
            </p:extLst>
          </p:nvPr>
        </p:nvGraphicFramePr>
        <p:xfrm>
          <a:off x="575187" y="1125415"/>
          <a:ext cx="7443399" cy="5584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4049">
                  <a:extLst>
                    <a:ext uri="{9D8B030D-6E8A-4147-A177-3AD203B41FA5}">
                      <a16:colId xmlns:a16="http://schemas.microsoft.com/office/drawing/2014/main" val="3631197223"/>
                    </a:ext>
                  </a:extLst>
                </a:gridCol>
                <a:gridCol w="2124675">
                  <a:extLst>
                    <a:ext uri="{9D8B030D-6E8A-4147-A177-3AD203B41FA5}">
                      <a16:colId xmlns:a16="http://schemas.microsoft.com/office/drawing/2014/main" val="2035660240"/>
                    </a:ext>
                  </a:extLst>
                </a:gridCol>
                <a:gridCol w="2124675">
                  <a:extLst>
                    <a:ext uri="{9D8B030D-6E8A-4147-A177-3AD203B41FA5}">
                      <a16:colId xmlns:a16="http://schemas.microsoft.com/office/drawing/2014/main" val="1692582061"/>
                    </a:ext>
                  </a:extLst>
                </a:gridCol>
              </a:tblGrid>
              <a:tr h="781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area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Tabasco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Campeche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1894647"/>
                  </a:ext>
                </a:extLst>
              </a:tr>
              <a:tr h="3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quality of soil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rich and deep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5419915"/>
                  </a:ext>
                </a:extLst>
              </a:tr>
              <a:tr h="483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rainfall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1800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1150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9373210"/>
                  </a:ext>
                </a:extLst>
              </a:tr>
              <a:tr h="305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 yield in t/ha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 to 30 t/ha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to 12 t/ha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7282363"/>
                  </a:ext>
                </a:extLst>
              </a:tr>
              <a:tr h="726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farmers organization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Active associations and cooperatives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poorly organized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406806"/>
                  </a:ext>
                </a:extLst>
              </a:tr>
              <a:tr h="726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capital availability for replanting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957307"/>
                  </a:ext>
                </a:extLst>
              </a:tr>
              <a:tr h="3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diversification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 (partly)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8597622"/>
                  </a:ext>
                </a:extLst>
              </a:tr>
              <a:tr h="108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level of intensification for OP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low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to medium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1857895"/>
                  </a:ext>
                </a:extLst>
              </a:tr>
              <a:tr h="3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RSPO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possibly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06870648"/>
                  </a:ext>
                </a:extLst>
              </a:tr>
              <a:tr h="381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FFB price per ton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3300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550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75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Table 2: </a:t>
            </a:r>
            <a:r>
              <a:rPr lang="fr-FR" altLang="fr-FR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farm</a:t>
            </a:r>
            <a:r>
              <a:rPr lang="fr-FR" altLang="fr-FR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altLang="fr-FR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typology</a:t>
            </a:r>
            <a:br>
              <a:rPr lang="fr-FR" altLang="fr-FR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AC3ED7A-AC89-4F07-8211-F56EEBE5B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52160"/>
              </p:ext>
            </p:extLst>
          </p:nvPr>
        </p:nvGraphicFramePr>
        <p:xfrm>
          <a:off x="457200" y="1069145"/>
          <a:ext cx="8489851" cy="5564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554">
                  <a:extLst>
                    <a:ext uri="{9D8B030D-6E8A-4147-A177-3AD203B41FA5}">
                      <a16:colId xmlns:a16="http://schemas.microsoft.com/office/drawing/2014/main" val="3699393557"/>
                    </a:ext>
                  </a:extLst>
                </a:gridCol>
                <a:gridCol w="1163096">
                  <a:extLst>
                    <a:ext uri="{9D8B030D-6E8A-4147-A177-3AD203B41FA5}">
                      <a16:colId xmlns:a16="http://schemas.microsoft.com/office/drawing/2014/main" val="77062232"/>
                    </a:ext>
                  </a:extLst>
                </a:gridCol>
                <a:gridCol w="1204502">
                  <a:extLst>
                    <a:ext uri="{9D8B030D-6E8A-4147-A177-3AD203B41FA5}">
                      <a16:colId xmlns:a16="http://schemas.microsoft.com/office/drawing/2014/main" val="1573635155"/>
                    </a:ext>
                  </a:extLst>
                </a:gridCol>
                <a:gridCol w="1634545">
                  <a:extLst>
                    <a:ext uri="{9D8B030D-6E8A-4147-A177-3AD203B41FA5}">
                      <a16:colId xmlns:a16="http://schemas.microsoft.com/office/drawing/2014/main" val="2926362396"/>
                    </a:ext>
                  </a:extLst>
                </a:gridCol>
                <a:gridCol w="2022244">
                  <a:extLst>
                    <a:ext uri="{9D8B030D-6E8A-4147-A177-3AD203B41FA5}">
                      <a16:colId xmlns:a16="http://schemas.microsoft.com/office/drawing/2014/main" val="3813513216"/>
                    </a:ext>
                  </a:extLst>
                </a:gridCol>
                <a:gridCol w="1564910">
                  <a:extLst>
                    <a:ext uri="{9D8B030D-6E8A-4147-A177-3AD203B41FA5}">
                      <a16:colId xmlns:a16="http://schemas.microsoft.com/office/drawing/2014/main" val="2745078576"/>
                    </a:ext>
                  </a:extLst>
                </a:gridCol>
              </a:tblGrid>
              <a:tr h="910799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type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nb of </a:t>
                      </a:r>
                      <a:r>
                        <a:rPr lang="fr-FR" sz="1800" dirty="0" err="1">
                          <a:effectLst/>
                        </a:rPr>
                        <a:t>farmers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SUB TYPE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criteria 1 OP area in ha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criteria 2 : other activity (crops or off farm)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Type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16958320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0-5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family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20060286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A2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0-5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yes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family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04841888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5-10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no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family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842796207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B2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5-10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yes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family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03806352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10-20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no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family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98966132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14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C2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10-20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yes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family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1486978"/>
                  </a:ext>
                </a:extLst>
              </a:tr>
              <a:tr h="660545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20-200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no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family</a:t>
                      </a:r>
                      <a:r>
                        <a:rPr lang="fr-FR" sz="1600" dirty="0">
                          <a:effectLst/>
                        </a:rPr>
                        <a:t> business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80069203"/>
                  </a:ext>
                </a:extLst>
              </a:tr>
              <a:tr h="660545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D2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20-200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yes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family</a:t>
                      </a:r>
                      <a:r>
                        <a:rPr lang="fr-FR" sz="1600" dirty="0">
                          <a:effectLst/>
                        </a:rPr>
                        <a:t> business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39417006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E1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175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Ø  200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no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Private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Estate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30257024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 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E2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175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Ø  200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yes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88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Private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Estate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4252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96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D3B7A-1CC4-4F3D-8C3F-FA56BC34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51" y="2638011"/>
            <a:ext cx="8229600" cy="1143000"/>
          </a:xfrm>
        </p:spPr>
        <p:txBody>
          <a:bodyPr/>
          <a:lstStyle/>
          <a:p>
            <a:r>
              <a:rPr lang="fr-FR" dirty="0"/>
              <a:t>The case of Campeche </a:t>
            </a:r>
          </a:p>
        </p:txBody>
      </p:sp>
    </p:spTree>
    <p:extLst>
      <p:ext uri="{BB962C8B-B14F-4D97-AF65-F5344CB8AC3E}">
        <p14:creationId xmlns:p14="http://schemas.microsoft.com/office/powerpoint/2010/main" val="165870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6D89D-BCCE-4606-B500-B4E4E04A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Gross </a:t>
            </a:r>
            <a:r>
              <a:rPr lang="fr-FR" dirty="0" err="1"/>
              <a:t>margin</a:t>
            </a:r>
            <a:r>
              <a:rPr lang="fr-FR" dirty="0"/>
              <a:t> /ha for </a:t>
            </a:r>
            <a:r>
              <a:rPr lang="fr-FR" dirty="0" err="1"/>
              <a:t>oil</a:t>
            </a:r>
            <a:r>
              <a:rPr lang="fr-FR" dirty="0"/>
              <a:t> palm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D3C1275-5A1A-4B4E-BC03-4BC9B3601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845971"/>
              </p:ext>
            </p:extLst>
          </p:nvPr>
        </p:nvGraphicFramePr>
        <p:xfrm>
          <a:off x="281354" y="1575582"/>
          <a:ext cx="8792308" cy="450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16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3FBDF-B92D-4359-8E21-C9B7CCB7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yield</a:t>
            </a:r>
            <a:r>
              <a:rPr lang="fr-FR" dirty="0"/>
              <a:t> per </a:t>
            </a:r>
            <a:r>
              <a:rPr lang="fr-FR" dirty="0" err="1"/>
              <a:t>farm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8C7E7F7-7F1C-41D3-A36B-6155F0C67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504727"/>
              </p:ext>
            </p:extLst>
          </p:nvPr>
        </p:nvGraphicFramePr>
        <p:xfrm>
          <a:off x="457200" y="1417637"/>
          <a:ext cx="8546123" cy="467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57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D30A5-68DC-4EF5-888D-695387D7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OP </a:t>
            </a:r>
            <a:r>
              <a:rPr lang="fr-FR" dirty="0" err="1"/>
              <a:t>prices</a:t>
            </a:r>
            <a:r>
              <a:rPr lang="fr-FR" dirty="0"/>
              <a:t> and </a:t>
            </a:r>
            <a:r>
              <a:rPr lang="fr-FR" dirty="0" err="1"/>
              <a:t>montlhy</a:t>
            </a:r>
            <a:r>
              <a:rPr lang="fr-FR" dirty="0"/>
              <a:t> </a:t>
            </a:r>
            <a:r>
              <a:rPr lang="fr-FR" dirty="0" err="1"/>
              <a:t>evolution</a:t>
            </a:r>
            <a:r>
              <a:rPr lang="fr-FR" dirty="0"/>
              <a:t> production for 1 </a:t>
            </a:r>
            <a:r>
              <a:rPr lang="fr-FR" dirty="0" err="1"/>
              <a:t>farm</a:t>
            </a:r>
            <a:r>
              <a:rPr lang="fr-FR" dirty="0"/>
              <a:t>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2257891-71AC-4785-BDB6-C7BD01F0D5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638742"/>
              </p:ext>
            </p:extLst>
          </p:nvPr>
        </p:nvGraphicFramePr>
        <p:xfrm>
          <a:off x="457201" y="1417638"/>
          <a:ext cx="8588324" cy="471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599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4A74C-3FB8-4432-85C7-CE128537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Total net </a:t>
            </a:r>
            <a:r>
              <a:rPr lang="fr-FR" dirty="0" err="1"/>
              <a:t>income</a:t>
            </a:r>
            <a:r>
              <a:rPr lang="fr-FR" dirty="0"/>
              <a:t> (</a:t>
            </a:r>
            <a:r>
              <a:rPr lang="fr-FR" dirty="0" err="1"/>
              <a:t>farm</a:t>
            </a:r>
            <a:r>
              <a:rPr lang="fr-FR" dirty="0"/>
              <a:t> + off </a:t>
            </a:r>
            <a:r>
              <a:rPr lang="fr-FR" dirty="0" err="1"/>
              <a:t>farm</a:t>
            </a:r>
            <a:r>
              <a:rPr lang="fr-FR" dirty="0"/>
              <a:t>)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F73FDAA-EF38-41B4-B29F-D8CF9C764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100990"/>
              </p:ext>
            </p:extLst>
          </p:nvPr>
        </p:nvGraphicFramePr>
        <p:xfrm>
          <a:off x="457200" y="1417637"/>
          <a:ext cx="8574258" cy="474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558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r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A22E"/>
      </a:accent1>
      <a:accent2>
        <a:srgbClr val="E2007A"/>
      </a:accent2>
      <a:accent3>
        <a:srgbClr val="97BF0D"/>
      </a:accent3>
      <a:accent4>
        <a:srgbClr val="DFDB00"/>
      </a:accent4>
      <a:accent5>
        <a:srgbClr val="00B0F0"/>
      </a:accent5>
      <a:accent6>
        <a:srgbClr val="7030A0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1266</Words>
  <Application>Microsoft Office PowerPoint</Application>
  <PresentationFormat>Affichage à l'écran (4:3)</PresentationFormat>
  <Paragraphs>235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Alwyn New Rg</vt:lpstr>
      <vt:lpstr>Arial</vt:lpstr>
      <vt:lpstr>Calibri</vt:lpstr>
      <vt:lpstr>Times New Roman</vt:lpstr>
      <vt:lpstr>Wingdings</vt:lpstr>
      <vt:lpstr>Thème Office</vt:lpstr>
      <vt:lpstr>Présentation PowerPoint</vt:lpstr>
      <vt:lpstr>OiI palm growing areas and study sites: Tabasco and Campeche   </vt:lpstr>
      <vt:lpstr>Characteristics of the 2 areas  </vt:lpstr>
      <vt:lpstr>Table 2: farm typology </vt:lpstr>
      <vt:lpstr>The case of Campeche </vt:lpstr>
      <vt:lpstr>Gross margin /ha for oil palm </vt:lpstr>
      <vt:lpstr>OP average yield per farm</vt:lpstr>
      <vt:lpstr>OP prices and montlhy evolution production for 1 farm </vt:lpstr>
      <vt:lpstr>Total net income (farm + off farm) </vt:lpstr>
      <vt:lpstr>Cash balance </vt:lpstr>
      <vt:lpstr>Potential capital for replantation</vt:lpstr>
      <vt:lpstr>Campêche: old vs new</vt:lpstr>
      <vt:lpstr>The case of Tabasco/Teapah </vt:lpstr>
      <vt:lpstr>Farm area and OP area</vt:lpstr>
      <vt:lpstr>OP average yield per farm </vt:lpstr>
      <vt:lpstr>OP Gross margin /ha (plot level)</vt:lpstr>
      <vt:lpstr>Total net farm income </vt:lpstr>
      <vt:lpstr>Farm cash balance  </vt:lpstr>
      <vt:lpstr>Teapah: 22 years old plot</vt:lpstr>
      <vt:lpstr>Conclusion</vt:lpstr>
      <vt:lpstr>A gradient of situation </vt:lpstr>
      <vt:lpstr>The challenges </vt:lpstr>
      <vt:lpstr>Présentation PowerPoint</vt:lpstr>
      <vt:lpstr>Présentation PowerPoint</vt:lpstr>
      <vt:lpstr>Présentation PowerPoint</vt:lpstr>
      <vt:lpstr>The future of OP in Mexico ?</vt:lpstr>
      <vt:lpstr>Policy impact</vt:lpstr>
      <vt:lpstr>Thanks for your attention </vt:lpstr>
    </vt:vector>
  </TitlesOfParts>
  <Company>CIRAD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Denis Delebecque</dc:creator>
  <cp:lastModifiedBy>Eric PENOT</cp:lastModifiedBy>
  <cp:revision>56</cp:revision>
  <dcterms:created xsi:type="dcterms:W3CDTF">2014-09-11T09:14:34Z</dcterms:created>
  <dcterms:modified xsi:type="dcterms:W3CDTF">2022-11-24T07:14:16Z</dcterms:modified>
</cp:coreProperties>
</file>