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383" r:id="rId9"/>
    <p:sldId id="269" r:id="rId10"/>
    <p:sldId id="271" r:id="rId11"/>
    <p:sldId id="371" r:id="rId12"/>
    <p:sldId id="382" r:id="rId13"/>
    <p:sldId id="272" r:id="rId14"/>
    <p:sldId id="380" r:id="rId15"/>
    <p:sldId id="274" r:id="rId16"/>
    <p:sldId id="276" r:id="rId17"/>
    <p:sldId id="381" r:id="rId18"/>
    <p:sldId id="369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1EA60-DB1E-442F-92D6-39A32E70E607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66670-4797-4A20-97D6-BD2A36A0DA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358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DA5FD4-423A-5B51-A1D6-06757E0FF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C9FF765-A69E-E860-9D5E-6FD78A0B9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ED09B4-DCC8-0D05-7A6D-B97ABC367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39E1-BE8A-472E-81E2-B75E173F8567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97EC80-24B3-F3DF-5A17-E6B27C48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5AD94E-09E1-BD47-6285-28FC149E1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B3D0-5445-4EFD-8627-4B3B3DE07B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06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883F6D-D5DC-C985-F04E-486523F6C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7D305F6-858D-CFCB-9982-B024952E5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0AD2F9-425F-DB8B-58F3-92D52089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39E1-BE8A-472E-81E2-B75E173F8567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68E81D-AC69-CF24-B844-BE694CE38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E9560C-BDCF-0BF7-3CBE-F4BC5B16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B3D0-5445-4EFD-8627-4B3B3DE07B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36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07EB544-0EA9-A606-AB7A-0BA440538F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578485F-2D41-86B6-E68F-71BAF18BA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300535-97CA-987C-83F9-E3EAB9708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39E1-BE8A-472E-81E2-B75E173F8567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4F527B-A5FA-DEE6-E934-64021B736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0C8703-D0A8-673A-7D8A-FC1AB70F8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B3D0-5445-4EFD-8627-4B3B3DE07B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87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D34380-1315-5325-0213-54D44C647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0CC011-A50A-984C-5CA0-921A4E996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C24802-692A-76F3-0007-255A67FF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39E1-BE8A-472E-81E2-B75E173F8567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164970-A640-F7DE-9C5A-C260213C7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B05680-AFD3-59EB-D979-0D39B90B3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B3D0-5445-4EFD-8627-4B3B3DE07B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50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29918A-5E75-D6DD-5592-3B8DF3E2B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CF6A11-8983-4158-106F-8294675EC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6BB2C8-4747-E7CD-242B-936ED5C74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39E1-BE8A-472E-81E2-B75E173F8567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11685A-704D-10C3-8FCE-8632DB7EB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3E02F9-1B2D-DF13-826E-91156F66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B3D0-5445-4EFD-8627-4B3B3DE07B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53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C190C-544A-4063-2E43-B216BFF7C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485593-E096-C518-594D-B8843127E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356A88-7827-4FC3-C076-C42A1426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7EB207-6E61-BB3B-BF8F-A16D9492F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39E1-BE8A-472E-81E2-B75E173F8567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4D32F7-9E91-CAC0-9636-0B11945DB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2E3F5C-405D-05DB-87B1-DAFDA7028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B3D0-5445-4EFD-8627-4B3B3DE07B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037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750F08-BFA9-3BB1-8ABA-4EA878A8B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5F2972-1081-D158-6F0A-614176C82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53CFCC-BF35-A4AE-E842-CCF17246E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A452851-57FB-0D38-03E7-075BC6BA4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63725FA-F4A2-2067-664B-6985B60FC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7B09A0E-0388-6032-2292-31AE59943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39E1-BE8A-472E-81E2-B75E173F8567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E132A26-59AD-5BFC-B7D8-BF72A69CA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AF5F0AC-E469-EF4F-E7F2-20160E1D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B3D0-5445-4EFD-8627-4B3B3DE07B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68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70E5A6-38DA-9B5D-F1C4-596366F8E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A7DC9F3-4A05-81C0-5220-9754B8401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39E1-BE8A-472E-81E2-B75E173F8567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514106-758E-B997-AE35-F807A3308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CD11FA-C310-E94F-B611-5996969C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B3D0-5445-4EFD-8627-4B3B3DE07B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06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C5DB3A4-9DE3-9A92-05BA-4CBAE27E5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39E1-BE8A-472E-81E2-B75E173F8567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6071B34-055C-9DA6-8F91-D337D1876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DA4B13-7C76-D718-E40D-69E43BB4B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B3D0-5445-4EFD-8627-4B3B3DE07B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6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89996C-55B2-32A0-9E0F-A0D454A84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A824AA-8D3B-E2F3-003C-A1C0C1B92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836ECE-FB7C-B7AF-5D2B-979131899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B5CBF0-C570-3929-C3D5-6525405FE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39E1-BE8A-472E-81E2-B75E173F8567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5FB633-5216-23F6-75EA-50C2435CD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B4FACF-7504-F441-1CDC-1E09CAAC6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B3D0-5445-4EFD-8627-4B3B3DE07B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53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7FA654-F216-FD1C-D48A-943320413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747A845-B5E0-66DD-2CD3-0C9DE9CAAD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50FEC31-30EC-0402-08E3-4E9F868D9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4716F6-E3C8-98F5-9619-A30EE403E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39E1-BE8A-472E-81E2-B75E173F8567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6B963E-DBF0-E788-6924-82CC48FAB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4EAAF9-FBCF-2182-FA15-D321A1A3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B3D0-5445-4EFD-8627-4B3B3DE07B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3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DEEE1DF-6905-C946-8038-A92B78DF6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5634B7-FD2E-CD60-A1A1-A29BD034A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69DDE8-2279-572D-B1B2-298C666227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339E1-BE8A-472E-81E2-B75E173F8567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2F36EE-B1D7-6D74-5E7B-8C19D4F78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E5CBE8-1F9F-ACE4-4576-FC825CD60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DB3D0-5445-4EFD-8627-4B3B3DE07B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68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06C74E-5D0A-3B9E-CC20-62C732F36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643" y="1122363"/>
            <a:ext cx="10316818" cy="1133820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RESEAUX D’ACTEURS ET APPROPRIATION DES NOUVELLES VARIETES DE SORGHO/MIL AU BURKINA FASO</a:t>
            </a:r>
            <a:endParaRPr lang="fr-FR" sz="28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341FC0B-553C-60D7-B03A-EBB92B90D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29797"/>
          </a:xfrm>
        </p:spPr>
        <p:txBody>
          <a:bodyPr>
            <a:normAutofit fontScale="70000" lnSpcReduction="20000"/>
          </a:bodyPr>
          <a:lstStyle/>
          <a:p>
            <a:r>
              <a:rPr lang="fr-FR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Auteurs:</a:t>
            </a:r>
          </a:p>
          <a:p>
            <a:r>
              <a:rPr lang="fr-FR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W.C. Alex-Fabrice </a:t>
            </a:r>
            <a:r>
              <a:rPr lang="fr-FR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ZONGO</a:t>
            </a:r>
            <a:r>
              <a:rPr lang="fr-FR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(Doctorant-BF)</a:t>
            </a:r>
          </a:p>
          <a:p>
            <a:r>
              <a:rPr lang="fr-FR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 Ludovic </a:t>
            </a:r>
            <a:r>
              <a:rPr lang="fr-FR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</a:t>
            </a:r>
            <a:r>
              <a:rPr lang="fr-FR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(UMR Innovation CIRAD-France)</a:t>
            </a:r>
          </a:p>
          <a:p>
            <a:r>
              <a:rPr lang="fr-FR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Eveline </a:t>
            </a:r>
            <a:r>
              <a:rPr lang="fr-FR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SAWADOGO/COMPAORE </a:t>
            </a:r>
            <a:r>
              <a:rPr lang="fr-FR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(INERA - BF)</a:t>
            </a:r>
          </a:p>
          <a:p>
            <a:r>
              <a:rPr lang="fr-FR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 Omer </a:t>
            </a:r>
            <a:r>
              <a:rPr lang="fr-FR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COMBARY</a:t>
            </a:r>
            <a:r>
              <a:rPr lang="fr-FR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(UTS-BF)</a:t>
            </a:r>
          </a:p>
          <a:p>
            <a:endParaRPr lang="fr-FR" sz="3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</a:t>
            </a:r>
            <a:r>
              <a:rPr lang="fr-FR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15-16 décembre 2022 - JRSS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4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25"/>
    </mc:Choice>
    <mc:Fallback xmlns="">
      <p:transition spd="slow" advTm="4072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A7C05B-32E6-4ED2-9837-1F1459EA7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331"/>
            <a:ext cx="10515600" cy="795130"/>
          </a:xfrm>
        </p:spPr>
        <p:txBody>
          <a:bodyPr/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 et collecte de données (1/1)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863CCC-4275-2FF4-6E23-AC5217452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1143000"/>
            <a:ext cx="11479696" cy="53969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Données </a:t>
            </a:r>
            <a:r>
              <a:rPr lang="fr-F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secondaires</a:t>
            </a:r>
            <a:endParaRPr lang="fr-FR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données quantitatives sont tirées des bases de la </a:t>
            </a:r>
            <a:r>
              <a:rPr lang="fr-FR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FAO et du Ministère en charge de l’agriculture du Burkina Faso</a:t>
            </a:r>
          </a:p>
          <a:p>
            <a:pPr marL="0" indent="0">
              <a:buNone/>
            </a:pPr>
            <a:endParaRPr lang="fr-FR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Données </a:t>
            </a:r>
            <a:r>
              <a:rPr lang="fr-FR" b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primaires</a:t>
            </a:r>
            <a:endParaRPr lang="fr-FR" b="1" dirty="0">
              <a:solidFill>
                <a:srgbClr val="20212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L’étude a réuni des données qualitatives dont l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collecte s’est déroulée de juillet 2021 à juin 2022 comprenant: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fr-FR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entretiens individuels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auprès des organes centraux, régionaux (02R)</a:t>
            </a:r>
            <a:r>
              <a:rPr lang="fr-FR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provinciaux (02P) et communaux (04C)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 animations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auprès de groupes </a:t>
            </a:r>
            <a:r>
              <a:rPr lang="fr-FR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distincts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femmes, d’hommes et de personnes âgées dans 08 villages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6472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A6D022-8290-D3AF-6D5E-A7B2391A5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73549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Résultats et discussion: compétition céréales (1/1)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04A442-DD21-0BA0-D206-D519457B6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71" y="1123121"/>
            <a:ext cx="11479694" cy="5655366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test de la normalité a abouti à l’usage le test de Pearson et le test non paramétrique de Kendall</a:t>
            </a:r>
          </a:p>
          <a:p>
            <a:pPr marL="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8537339-0B6E-2763-D040-5B68D8DC8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581150"/>
              </p:ext>
            </p:extLst>
          </p:nvPr>
        </p:nvGraphicFramePr>
        <p:xfrm>
          <a:off x="477078" y="1798983"/>
          <a:ext cx="11161643" cy="35880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3155">
                  <a:extLst>
                    <a:ext uri="{9D8B030D-6E8A-4147-A177-3AD203B41FA5}">
                      <a16:colId xmlns:a16="http://schemas.microsoft.com/office/drawing/2014/main" val="2206106949"/>
                    </a:ext>
                  </a:extLst>
                </a:gridCol>
                <a:gridCol w="1433155">
                  <a:extLst>
                    <a:ext uri="{9D8B030D-6E8A-4147-A177-3AD203B41FA5}">
                      <a16:colId xmlns:a16="http://schemas.microsoft.com/office/drawing/2014/main" val="1308040498"/>
                    </a:ext>
                  </a:extLst>
                </a:gridCol>
                <a:gridCol w="1250104">
                  <a:extLst>
                    <a:ext uri="{9D8B030D-6E8A-4147-A177-3AD203B41FA5}">
                      <a16:colId xmlns:a16="http://schemas.microsoft.com/office/drawing/2014/main" val="1465288379"/>
                    </a:ext>
                  </a:extLst>
                </a:gridCol>
                <a:gridCol w="1250104">
                  <a:extLst>
                    <a:ext uri="{9D8B030D-6E8A-4147-A177-3AD203B41FA5}">
                      <a16:colId xmlns:a16="http://schemas.microsoft.com/office/drawing/2014/main" val="2427566370"/>
                    </a:ext>
                  </a:extLst>
                </a:gridCol>
                <a:gridCol w="1250104">
                  <a:extLst>
                    <a:ext uri="{9D8B030D-6E8A-4147-A177-3AD203B41FA5}">
                      <a16:colId xmlns:a16="http://schemas.microsoft.com/office/drawing/2014/main" val="1253541483"/>
                    </a:ext>
                  </a:extLst>
                </a:gridCol>
                <a:gridCol w="1250104">
                  <a:extLst>
                    <a:ext uri="{9D8B030D-6E8A-4147-A177-3AD203B41FA5}">
                      <a16:colId xmlns:a16="http://schemas.microsoft.com/office/drawing/2014/main" val="3647749153"/>
                    </a:ext>
                  </a:extLst>
                </a:gridCol>
                <a:gridCol w="1250104">
                  <a:extLst>
                    <a:ext uri="{9D8B030D-6E8A-4147-A177-3AD203B41FA5}">
                      <a16:colId xmlns:a16="http://schemas.microsoft.com/office/drawing/2014/main" val="2133132646"/>
                    </a:ext>
                  </a:extLst>
                </a:gridCol>
                <a:gridCol w="1250104">
                  <a:extLst>
                    <a:ext uri="{9D8B030D-6E8A-4147-A177-3AD203B41FA5}">
                      <a16:colId xmlns:a16="http://schemas.microsoft.com/office/drawing/2014/main" val="3391519463"/>
                    </a:ext>
                  </a:extLst>
                </a:gridCol>
                <a:gridCol w="794709">
                  <a:extLst>
                    <a:ext uri="{9D8B030D-6E8A-4147-A177-3AD203B41FA5}">
                      <a16:colId xmlns:a16="http://schemas.microsoft.com/office/drawing/2014/main" val="3035015947"/>
                    </a:ext>
                  </a:extLst>
                </a:gridCol>
              </a:tblGrid>
              <a:tr h="384644">
                <a:tc rowSpan="2"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>
                          <a:effectLst/>
                        </a:rPr>
                        <a:t>Test de corrélation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>
                          <a:effectLst/>
                        </a:rPr>
                        <a:t>Mil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>
                          <a:effectLst/>
                        </a:rPr>
                        <a:t>Maïs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>
                          <a:effectLst/>
                        </a:rPr>
                        <a:t>Sorgho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354212"/>
                  </a:ext>
                </a:extLst>
              </a:tr>
              <a:tr h="384644"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>
                          <a:effectLst/>
                        </a:rPr>
                        <a:t>Coef.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 err="1">
                          <a:effectLst/>
                        </a:rPr>
                        <a:t>Sig</a:t>
                      </a:r>
                      <a:r>
                        <a:rPr lang="fr-FR" sz="2000" b="1" dirty="0">
                          <a:effectLst/>
                        </a:rPr>
                        <a:t>.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>
                          <a:effectLst/>
                        </a:rPr>
                        <a:t>Coef.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 err="1">
                          <a:effectLst/>
                        </a:rPr>
                        <a:t>Sig</a:t>
                      </a:r>
                      <a:r>
                        <a:rPr lang="fr-FR" sz="2000" b="1" dirty="0">
                          <a:effectLst/>
                        </a:rPr>
                        <a:t>.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>
                          <a:effectLst/>
                        </a:rPr>
                        <a:t>Coef.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 err="1">
                          <a:effectLst/>
                        </a:rPr>
                        <a:t>Sig</a:t>
                      </a:r>
                      <a:r>
                        <a:rPr lang="fr-FR" sz="2000" b="1" dirty="0">
                          <a:effectLst/>
                        </a:rPr>
                        <a:t>.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08327170"/>
                  </a:ext>
                </a:extLst>
              </a:tr>
              <a:tr h="384644">
                <a:tc rowSpan="5"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Tau-B de Kendall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Rendement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</a:rPr>
                        <a:t>Sorgho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0,824</a:t>
                      </a:r>
                      <a:r>
                        <a:rPr lang="fr-FR" sz="2000" baseline="30000">
                          <a:effectLst/>
                        </a:rPr>
                        <a:t>**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0,000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0,656</a:t>
                      </a:r>
                      <a:r>
                        <a:rPr lang="fr-FR" sz="2000" baseline="30000">
                          <a:effectLst/>
                        </a:rPr>
                        <a:t>**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0,000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93839087"/>
                  </a:ext>
                </a:extLst>
              </a:tr>
              <a:tr h="3846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Mil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0,647</a:t>
                      </a:r>
                      <a:r>
                        <a:rPr lang="fr-FR" sz="2000" baseline="30000">
                          <a:effectLst/>
                        </a:rPr>
                        <a:t>**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0,000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41879879"/>
                  </a:ext>
                </a:extLst>
              </a:tr>
              <a:tr h="3846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Superficie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Sorgho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0,591</a:t>
                      </a:r>
                      <a:r>
                        <a:rPr lang="fr-FR" sz="2000" baseline="30000">
                          <a:effectLst/>
                        </a:rPr>
                        <a:t>**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</a:rPr>
                        <a:t>0,000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0,660</a:t>
                      </a:r>
                      <a:r>
                        <a:rPr lang="fr-FR" sz="2000" baseline="30000">
                          <a:effectLst/>
                        </a:rPr>
                        <a:t>**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0,000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57718687"/>
                  </a:ext>
                </a:extLst>
              </a:tr>
              <a:tr h="3846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Maïs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0,517</a:t>
                      </a:r>
                      <a:r>
                        <a:rPr lang="fr-FR" sz="2000" baseline="30000">
                          <a:effectLst/>
                        </a:rPr>
                        <a:t>**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</a:rPr>
                        <a:t>0,000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57486895"/>
                  </a:ext>
                </a:extLst>
              </a:tr>
              <a:tr h="3846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Intensité d’adoption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Maïs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0,689</a:t>
                      </a:r>
                      <a:r>
                        <a:rPr lang="fr-FR" sz="2000" baseline="30000">
                          <a:effectLst/>
                        </a:rPr>
                        <a:t>*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0,006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0,432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</a:rPr>
                        <a:t>0,87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5261177"/>
                  </a:ext>
                </a:extLst>
              </a:tr>
              <a:tr h="8955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Test de Pearson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Sorgho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0,813*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0,004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1474105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C929A70-58A4-C6AD-D933-F75F6549A174}"/>
              </a:ext>
            </a:extLst>
          </p:cNvPr>
          <p:cNvSpPr/>
          <p:nvPr/>
        </p:nvSpPr>
        <p:spPr>
          <a:xfrm>
            <a:off x="477076" y="5486401"/>
            <a:ext cx="11161645" cy="12920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concurrence entre maïs, sorgho et mil </a:t>
            </a:r>
            <a:r>
              <a:rPr lang="fr-FR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n’est donc pas expressive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(aucun coefficient n’est négatif) d’où le rejet cette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première hypothèse 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284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F797B-CD66-4870-9F3D-1F650BAA1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261939"/>
            <a:ext cx="10515600" cy="709612"/>
          </a:xfrm>
        </p:spPr>
        <p:txBody>
          <a:bodyPr/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 en regard des structures de réseaux (1/1)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7A15DF-DA21-40C1-81CA-5AEF6FCCF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538" y="971551"/>
            <a:ext cx="5157787" cy="709612"/>
          </a:xfrm>
        </p:spPr>
        <p:txBody>
          <a:bodyPr/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du réseau informel</a:t>
            </a:r>
            <a:endParaRPr lang="es-EC" dirty="0"/>
          </a:p>
        </p:txBody>
      </p:sp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DEB5BC69-4C04-4D6F-A4D1-1B8A7AE9D6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2091" y="1885157"/>
            <a:ext cx="5183187" cy="4304506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A27B73A-554B-4077-837D-BBA2821A1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9037" y="1093303"/>
            <a:ext cx="5183188" cy="587859"/>
          </a:xfrm>
        </p:spPr>
        <p:txBody>
          <a:bodyPr/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du réseau formel</a:t>
            </a:r>
            <a:endParaRPr lang="es-EC" dirty="0"/>
          </a:p>
        </p:txBody>
      </p:sp>
      <p:pic>
        <p:nvPicPr>
          <p:cNvPr id="8" name="Espace réservé du contenu 3">
            <a:extLst>
              <a:ext uri="{FF2B5EF4-FFF2-40B4-BE49-F238E27FC236}">
                <a16:creationId xmlns:a16="http://schemas.microsoft.com/office/drawing/2014/main" id="{AB9F490E-14D3-416A-BC1B-24ED1C112CD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628861" y="2019300"/>
            <a:ext cx="6096000" cy="417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01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D0F13E-6182-8355-4EBC-741829965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5" y="198784"/>
            <a:ext cx="11536017" cy="914400"/>
          </a:xfrm>
        </p:spPr>
        <p:txBody>
          <a:bodyPr>
            <a:normAutofit/>
          </a:bodyPr>
          <a:lstStyle/>
          <a:p>
            <a:pPr algn="ctr"/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Réseau formel: Intensité des interactions (1/3)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2CE23C-30DF-6BF5-89A4-12E6DCE45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" y="884584"/>
            <a:ext cx="11536017" cy="58839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 résultats montrent une gouvernance sectorielle marquée </a:t>
            </a:r>
            <a:r>
              <a:rPr lang="fr-FR" sz="24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 un déphasage entre les conditions de sélection et celles d’adoption (accès aux intrants)</a:t>
            </a:r>
          </a:p>
          <a:p>
            <a:pPr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’approche de </a:t>
            </a:r>
            <a:r>
              <a:rPr lang="fr-FR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sélection désormais participative et impliquant des </a:t>
            </a:r>
            <a:r>
              <a:rPr lang="fr-FR" sz="24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r>
              <a:rPr lang="fr-FR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constitue un cadre d’apprentissage </a:t>
            </a:r>
            <a:r>
              <a:rPr lang="fr-FR" sz="24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</a:t>
            </a:r>
            <a:r>
              <a:rPr lang="fr-FR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chercheurs et agriculteurs</a:t>
            </a:r>
            <a:endParaRPr lang="fr-FR" sz="2400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donne lieu à de nouveaux besoins d’amélioration</a:t>
            </a:r>
            <a:endParaRPr lang="fr-F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200"/>
              </a:spcBef>
              <a:buNone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Ainsi, l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</a:t>
            </a:r>
            <a:r>
              <a:rPr lang="fr-FR" sz="24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r>
              <a:rPr lang="fr-FR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sont un puissant outil de diffusion variétale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Vom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Brocke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al.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2019) 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travers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leurs encadreurs endogènes. Cependant:</a:t>
            </a:r>
          </a:p>
          <a:p>
            <a:pPr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résultats montrent qu’elles sont: </a:t>
            </a:r>
            <a:r>
              <a:rPr lang="fr-FR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peu connectées entre elles; (2) limitées à des échelles communautaires</a:t>
            </a:r>
          </a:p>
        </p:txBody>
      </p:sp>
    </p:spTree>
    <p:extLst>
      <p:ext uri="{BB962C8B-B14F-4D97-AF65-F5344CB8AC3E}">
        <p14:creationId xmlns:p14="http://schemas.microsoft.com/office/powerpoint/2010/main" val="403416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1AC94-B8CB-9B64-B7DB-2683ED0F7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78" y="149087"/>
            <a:ext cx="11638722" cy="65598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Réseau formel: Intensité des interactions (2/3)</a:t>
            </a: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49B6D4-D83F-89B6-5D40-90C27FD21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78" y="884583"/>
            <a:ext cx="11638722" cy="582433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Cette sélection participative est accompagnée d’une </a:t>
            </a:r>
            <a:r>
              <a:rPr lang="fr-FR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faible implication des conseillers agricoles</a:t>
            </a:r>
            <a:endParaRPr lang="fr-FR" sz="2400" dirty="0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Pourtant, </a:t>
            </a:r>
            <a:r>
              <a:rPr lang="fr-FR" sz="24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moins en moins,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ces derniers </a:t>
            </a:r>
            <a:r>
              <a:rPr lang="fr-FR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bénéficient de recyclage sur les nouvelles variétés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pour Faure et </a:t>
            </a:r>
            <a:r>
              <a:rPr lang="fr-F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al.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(2011), la qualité du conseil agricole est étroitement liée aux compétences des conseillers agricoles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limite l’accès à l’information variétale à grande échelle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même de modifier le jugement de l’agriculteur (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Nlend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Nkott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Temple, 2021)</a:t>
            </a:r>
          </a:p>
        </p:txBody>
      </p:sp>
    </p:spTree>
    <p:extLst>
      <p:ext uri="{BB962C8B-B14F-4D97-AF65-F5344CB8AC3E}">
        <p14:creationId xmlns:p14="http://schemas.microsoft.com/office/powerpoint/2010/main" val="301709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889CDD-727D-FF2C-118F-E093B61A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1" y="168965"/>
            <a:ext cx="11509513" cy="745435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Réseau formel: Intensité des interactions (3/3)</a:t>
            </a: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BCC6B0-4383-4F12-F46E-AA115046B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7" y="805070"/>
            <a:ext cx="11807687" cy="588396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résultats révèlent des </a:t>
            </a:r>
            <a:r>
              <a:rPr lang="fr-FR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réseaux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formel et informel </a:t>
            </a:r>
            <a:r>
              <a:rPr lang="fr-FR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hybridation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travers </a:t>
            </a:r>
            <a:r>
              <a:rPr lang="fr-FR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l’usage des canaux communautaires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avec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cependant: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interactions conflictuelles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 # VP) du fait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d’absence de mutualisation des bases de connaissances limitant l’élan vers </a:t>
            </a:r>
            <a:r>
              <a:rPr lang="fr-FR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sens commun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Toillier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al.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2021)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limite le </a:t>
            </a:r>
            <a:r>
              <a:rPr lang="fr-FR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bouclage du processus d’appropriation surtout à ses phases de dissémination-diffusion et de maturation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gouvernance des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réseaux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n’est pas</a:t>
            </a:r>
            <a:r>
              <a:rPr lang="fr-FR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décentralisé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En effet, 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’essentiel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fr-FR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cadres d’appropriation des variétés restent centralisé</a:t>
            </a:r>
            <a:endParaRPr lang="fr-FR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entrainent un </a:t>
            </a:r>
            <a:r>
              <a:rPr lang="fr-FR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décalage entre le disponible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fr-FR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les préférences du moment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61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DA491C-811C-DFC3-275B-36CB43C7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088"/>
            <a:ext cx="10515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3A86B3-D532-EA1A-40B3-71EFDAFB1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27" y="834888"/>
            <a:ext cx="11420060" cy="577463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fr-FR" sz="24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roissance observée chez le maïs </a:t>
            </a:r>
            <a:r>
              <a:rPr lang="fr-FR" sz="24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fr-FR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régression chez le sorgho/mil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malgré les nouvelles variétés,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cet article 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teste la compétition entre 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principales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céréales et 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évalue les réseaux d’acteurs en tant que 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cadre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d’appropriation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VA de sorgho/mil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rejet de l’hypothèse de concurrence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entre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ces cultures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Toutefois, ses tests au niveau national pourraient renfermer des compétitions régionales ou locales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 titre des réseaux, 04 résultats: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(1) une </a:t>
            </a:r>
            <a:r>
              <a:rPr lang="fr-FR" sz="24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asymétrie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entre les conditions de sélection et celles d’adoption; (2) un apprentissage des </a:t>
            </a:r>
            <a:r>
              <a:rPr lang="fr-FR" sz="24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conseillers agricoles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services publics </a:t>
            </a:r>
            <a:r>
              <a:rPr lang="fr-FR" sz="24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 à l’épreuve;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</a:t>
            </a:r>
            <a:r>
              <a:rPr lang="fr-FR" sz="24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secteurs semenciers</a:t>
            </a:r>
            <a:r>
              <a:rPr lang="fr-FR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hybridation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avec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absence de mutualisation des bases de connaissances,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 une gouvernance </a:t>
            </a:r>
            <a:r>
              <a:rPr lang="fr-FR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centralisée des cadres d’appropriation</a:t>
            </a:r>
          </a:p>
        </p:txBody>
      </p:sp>
    </p:spTree>
    <p:extLst>
      <p:ext uri="{BB962C8B-B14F-4D97-AF65-F5344CB8AC3E}">
        <p14:creationId xmlns:p14="http://schemas.microsoft.com/office/powerpoint/2010/main" val="2931109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DA491C-811C-DFC3-275B-36CB43C7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088"/>
            <a:ext cx="10515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3A86B3-D532-EA1A-40B3-71EFDAFB1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27" y="834888"/>
            <a:ext cx="11420060" cy="577463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ces déphasages spatial et sectoriel </a:t>
            </a:r>
            <a:r>
              <a:rPr lang="fr-FR" sz="24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compromettent </a:t>
            </a:r>
            <a:r>
              <a:rPr lang="fr-FR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bouclage des phases d’appropriation variétale</a:t>
            </a:r>
            <a:endParaRPr lang="fr-FR" sz="2400" dirty="0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Nécessitant de structurer et dynamiser le conseil agricole à travers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Ministère en charge de de l’agriculture, premier recourt technique des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972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D965BB-2C51-F2A7-C22E-EE072F93A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026" y="2026824"/>
            <a:ext cx="11857383" cy="2387600"/>
          </a:xfrm>
        </p:spPr>
        <p:txBody>
          <a:bodyPr/>
          <a:lstStyle/>
          <a:p>
            <a:r>
              <a:rPr lang="fr-FR" i="1" dirty="0">
                <a:latin typeface="Algerian" panose="04020705040A02060702" pitchFamily="82" charset="0"/>
              </a:rPr>
              <a:t>Merci pour votre attention !!</a:t>
            </a:r>
          </a:p>
        </p:txBody>
      </p:sp>
    </p:spTree>
    <p:extLst>
      <p:ext uri="{BB962C8B-B14F-4D97-AF65-F5344CB8AC3E}">
        <p14:creationId xmlns:p14="http://schemas.microsoft.com/office/powerpoint/2010/main" val="67451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53EF2E-1DBB-C3D1-81B7-92318E12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966"/>
            <a:ext cx="10515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de communication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EA6DEB-41A8-C0AD-7B5F-E88155A4E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3974"/>
            <a:ext cx="10515600" cy="519298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Justification du sujet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Approche méthodologique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Cadre théorique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Modèles empiriques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 de la zone d’étude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 et collecte de données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Résultats et discussion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3210FDA-130A-08E6-1E56-5824E829A5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7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08"/>
    </mc:Choice>
    <mc:Fallback xmlns="">
      <p:transition spd="slow" advTm="13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88969B-0BF6-B04A-1B5F-7E11F7527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966"/>
            <a:ext cx="10515600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Justification du sujet (1/4)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DC3EA1-E94A-A615-BF88-085684058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4765"/>
            <a:ext cx="10515600" cy="5322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</a:t>
            </a:r>
            <a:r>
              <a:rPr lang="fr-FR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semences sont un point d’entrée pour accroitre 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productivité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agricole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(McGuire et Sperling, 2016)</a:t>
            </a:r>
          </a:p>
          <a:p>
            <a:pPr marL="0" indent="0">
              <a:buNone/>
            </a:pPr>
            <a:endParaRPr lang="fr-FR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 regard de cette </a:t>
            </a:r>
            <a:r>
              <a:rPr lang="fr-FR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importance, l’amélioration variétale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été adoptée comme </a:t>
            </a:r>
            <a:r>
              <a:rPr lang="fr-FR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moyen nécessaire à la sécurité alimentaire 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(Turner, 2013)</a:t>
            </a:r>
            <a:endParaRPr lang="fr-F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urkina Faso,  cette amélioration couvre le sorgho/mil qui constitue la base de l’alimentation des ménages ruraux (USAID, 2017)</a:t>
            </a:r>
          </a:p>
          <a:p>
            <a:pPr marL="0" indent="0">
              <a:buNone/>
            </a:pPr>
            <a:endPara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Ainsi, le </a:t>
            </a:r>
            <a:r>
              <a:rPr lang="fr-FR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 nouvelles variétés </a:t>
            </a:r>
            <a:r>
              <a: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haut rendement de sorgho/mil a augmenté ces dernières années au Burkina Faso</a:t>
            </a:r>
            <a:endParaRPr lang="fr-FR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4C59FA9-B7DE-1A4F-F761-B004BDE398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36"/>
    </mc:Choice>
    <mc:Fallback xmlns="">
      <p:transition spd="slow" advTm="52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4CE187-AFB7-3383-D415-22018B309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661"/>
            <a:ext cx="10515600" cy="715617"/>
          </a:xfrm>
        </p:spPr>
        <p:txBody>
          <a:bodyPr/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Justification du sujet (2/4)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B135C6-CB67-A78A-F709-3792241E8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31" y="1013790"/>
            <a:ext cx="11400182" cy="55460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Malgré les nouvelles variétés de part et d’autre, alors que:</a:t>
            </a:r>
          </a:p>
          <a:p>
            <a:pPr>
              <a:buFontTx/>
              <a:buChar char="-"/>
            </a:pPr>
            <a:r>
              <a:rPr lang="fr-FR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rendement du maïs augmente depuis 1987</a:t>
            </a:r>
            <a:endParaRPr lang="fr-FR" dirty="0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fr-FR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celui du sorgho/mil baisse depuis 2006 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FAOStat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2021)</a:t>
            </a:r>
          </a:p>
          <a:p>
            <a:pPr marL="0" indent="0">
              <a:buNone/>
            </a:pPr>
            <a:r>
              <a:rPr lang="fr-F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i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ier</a:t>
            </a:r>
            <a:r>
              <a:rPr lang="fr-F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hypothèse: le </a:t>
            </a:r>
            <a:r>
              <a:rPr lang="fr-FR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maïs serait concurrent au sorgho/mil au Burkina Faso</a:t>
            </a:r>
          </a:p>
          <a:p>
            <a:pPr marL="0" indent="0">
              <a:buNone/>
            </a:pPr>
            <a:endParaRPr lang="fr-FR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taux d’adoption des nouvelles variétés de sorgho/mil sont restés faibles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&lt;5% </a:t>
            </a:r>
            <a:r>
              <a: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superficies)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(MAAHM, 2021)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Cette faible adoption </a:t>
            </a:r>
            <a:r>
              <a:rPr lang="fr-F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malgré la baisse des rendements 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questionne l’efficacité des réseaux </a:t>
            </a:r>
            <a:r>
              <a:rPr lang="fr-F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d’acteurs en tant que levier d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’appropriation des nouvelles variétés</a:t>
            </a:r>
          </a:p>
          <a:p>
            <a:pPr marL="0" indent="0">
              <a:buNone/>
            </a:pPr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2iem hypothèse:  les </a:t>
            </a:r>
            <a:r>
              <a:rPr lang="fr-FR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réseaux d’acteurs structurent l’adoption de nouvelles variétés</a:t>
            </a:r>
            <a:endParaRPr lang="fr-FR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3450B46-70EC-6D8F-02CD-D84F0F6158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47"/>
    </mc:Choice>
    <mc:Fallback xmlns="">
      <p:transition spd="slow" advTm="13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987E74-C20A-B7C9-F5A0-FEC50CCD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7" y="119271"/>
            <a:ext cx="11420060" cy="59634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Justification du sujet (3/4)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7DC875-BE42-F888-5212-7B083969D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27" y="715618"/>
            <a:ext cx="11420060" cy="58740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littérature économique</a:t>
            </a:r>
            <a:r>
              <a:rPr lang="fr-FR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mis en évidence le rôle des réseaux </a:t>
            </a:r>
            <a:r>
              <a: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 l’adoption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Avec les modèles économétriques, le contact avec le conseil agricole (Barry, 2016), la connaissance variétale (Diallo et Ndiaye, 2022)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sont positifs à l’adoption</a:t>
            </a:r>
            <a:endPara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Cependant, cette orientation linéaire a réussi </a:t>
            </a:r>
            <a:r>
              <a:rPr lang="fr-FR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peu à orienter la régulation des réseaux</a:t>
            </a:r>
            <a:r>
              <a:rPr lang="fr-FR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parce que isolant les objets d’étude de leur ensemble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C’est ainsi que </a:t>
            </a:r>
            <a:r>
              <a:rPr lang="fr-F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Mabah</a:t>
            </a:r>
            <a:r>
              <a: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al.</a:t>
            </a:r>
            <a:r>
              <a: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(2013) appelaient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comprendre le processus endogène d’innovation variétale. Ce </a:t>
            </a:r>
            <a:r>
              <a: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 appel à l’orientation systémique fondée sur l’économie institutionnelle</a:t>
            </a:r>
          </a:p>
          <a:p>
            <a:pPr marL="0" indent="0">
              <a:buNone/>
            </a:pPr>
            <a:r>
              <a: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 ce se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r>
              <a: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Carlsson et </a:t>
            </a:r>
            <a:r>
              <a:rPr lang="fr-F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al.,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2002 montraient que la </a:t>
            </a:r>
            <a:r>
              <a:rPr lang="fr-FR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nature et l’intensité des réseaux peuvent influencer positivement ou négativement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devenir de l’innovation</a:t>
            </a:r>
            <a:endParaRPr lang="fr-FR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728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1003DF-A299-2BF6-7471-D6A6D0492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271"/>
            <a:ext cx="10515600" cy="745433"/>
          </a:xfrm>
        </p:spPr>
        <p:txBody>
          <a:bodyPr/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Justification du sujet (4/4)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A74CFD-3467-7D41-7C96-A1E1E2501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5" y="864704"/>
            <a:ext cx="11420060" cy="577463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fr-CA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r-CA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algré les mérites de l’orientation systémique quant à analyser les processus, il ressort qu’elle est </a:t>
            </a:r>
            <a:r>
              <a:rPr lang="fr-CA" sz="26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peu appliquée </a:t>
            </a:r>
            <a:r>
              <a:rPr lang="fr-CA" sz="26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fr-CA" sz="26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l’analyse du secteur semencier dans le contexte du BF</a:t>
            </a:r>
            <a:endParaRPr lang="fr-FR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fr-FR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présent article interroge 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concurrence entre les principales céréales dans le cadre des nouvelles variétés</a:t>
            </a:r>
            <a:endParaRPr lang="fr-FR" sz="2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l’efficacité des réseaux d’acteurs (structuration, interactions) à impulser l’appropriation des nouvelles variétés de sorgho/mil</a:t>
            </a:r>
            <a:endParaRPr lang="fr-FR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35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3D4E89-3957-DB8D-D8AC-4443EBE3E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50"/>
            <a:ext cx="10515600" cy="695738"/>
          </a:xfrm>
        </p:spPr>
        <p:txBody>
          <a:bodyPr/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Approche théorique: SIA (1/1)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1202B7-BDE1-1E58-9AC0-A32E62040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747" y="914400"/>
            <a:ext cx="11479695" cy="570506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fr-C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L’approche système d’innovation a été </a:t>
            </a:r>
            <a:r>
              <a:rPr lang="fr-FR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développée dans les années 1980 par les économistes </a:t>
            </a:r>
            <a:r>
              <a:rPr lang="fr-FR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fr-FR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Freeman (1982) et</a:t>
            </a:r>
            <a:r>
              <a:rPr lang="fr-CA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B. </a:t>
            </a:r>
            <a:r>
              <a:rPr lang="fr-FR" sz="24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Lundvall</a:t>
            </a:r>
            <a:r>
              <a:rPr lang="fr-FR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(1985) 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fondée sur </a:t>
            </a:r>
            <a:r>
              <a:rPr lang="fr-FR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l’économie institutionnelle et évolutionniste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ostule que</a:t>
            </a:r>
            <a:r>
              <a:rPr lang="fr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les </a:t>
            </a:r>
            <a:r>
              <a:rPr lang="fr-CA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interactions stimulent l’apprentissage social</a:t>
            </a:r>
            <a:r>
              <a:rPr lang="fr-CA" sz="24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CA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complémentarités, levier de réalisation du changement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Ainsi, les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échanges de connaissances sont des composantes essentielles (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Lundvall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2007). 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Pourquoi?: </a:t>
            </a:r>
            <a:r>
              <a:rPr lang="fr-FR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mettre en </a:t>
            </a:r>
            <a:r>
              <a:rPr lang="fr-FR" sz="24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visibilité</a:t>
            </a:r>
            <a:r>
              <a:rPr lang="fr-FR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les freins à un réseautage constructif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(Banque Mondiale, 2012) + </a:t>
            </a:r>
            <a:r>
              <a:rPr lang="fr-FR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usage croissant dans les pays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24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Temple et </a:t>
            </a:r>
            <a:r>
              <a:rPr lang="fr-FR" sz="2400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al.</a:t>
            </a:r>
            <a:r>
              <a:rPr lang="fr-FR" sz="24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2017)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5090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66A4E8-B509-7649-C068-A915876C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8905"/>
            <a:ext cx="10515600" cy="824947"/>
          </a:xfrm>
        </p:spPr>
        <p:txBody>
          <a:bodyPr/>
          <a:lstStyle/>
          <a:p>
            <a:pPr algn="ctr"/>
            <a:r>
              <a:rPr lang="fr-F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Modèles empiriques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030921-D545-1005-8DA8-DECF81892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41783"/>
            <a:ext cx="3076229" cy="116329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Tests d’associativité</a:t>
            </a:r>
            <a:endParaRPr lang="fr-FR" sz="28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745C09-495A-5E36-AF4E-45CD02556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076229" cy="417402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Analyse de la concurrence entre céréales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0BCFE81-C2EC-C8D2-5772-BA83B4BD0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16017" y="1341783"/>
            <a:ext cx="7439371" cy="1163292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fr-CA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Spirale de l’innovation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Wielinga</a:t>
            </a:r>
            <a:r>
              <a:rPr lang="fr-F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al.</a:t>
            </a:r>
            <a:r>
              <a:rPr lang="fr-F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(2016)</a:t>
            </a:r>
            <a:endParaRPr lang="fr-FR" sz="2800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EA294475-E282-CBEA-F982-8D6B74A4D17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989444" y="2535307"/>
            <a:ext cx="5744819" cy="417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49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9E7C55-BC6A-5D24-95E4-CD2E32584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784"/>
            <a:ext cx="10515600" cy="61622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 de la zone d’étude (1/1)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1DA900D-0EC5-AACD-2D52-012F67116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74" y="704966"/>
            <a:ext cx="8421011" cy="5954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8484BF-540E-3E3E-6599-3897FA1A8512}"/>
              </a:ext>
            </a:extLst>
          </p:cNvPr>
          <p:cNvSpPr/>
          <p:nvPr/>
        </p:nvSpPr>
        <p:spPr>
          <a:xfrm>
            <a:off x="198783" y="815011"/>
            <a:ext cx="3110947" cy="57050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Régions:</a:t>
            </a: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Boucle du Mouhoun et</a:t>
            </a: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Centre-Nord</a:t>
            </a:r>
          </a:p>
          <a:p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Forte production de sorgho/mil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Contrastées en</a:t>
            </a: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autonomie céréalière + pluviométrique</a:t>
            </a:r>
          </a:p>
        </p:txBody>
      </p:sp>
    </p:spTree>
    <p:extLst>
      <p:ext uri="{BB962C8B-B14F-4D97-AF65-F5344CB8AC3E}">
        <p14:creationId xmlns:p14="http://schemas.microsoft.com/office/powerpoint/2010/main" val="682542023"/>
      </p:ext>
    </p:extLst>
  </p:cSld>
  <p:clrMapOvr>
    <a:masterClrMapping/>
  </p:clrMapOvr>
</p:sld>
</file>

<file path=ppt/theme/theme1.xml><?xml version="1.0" encoding="utf-8"?>
<a:theme xmlns:a="http://schemas.openxmlformats.org/drawingml/2006/main" name="Présentation Article JRSS_Fabrice ZONGO_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Article JRSS_Fabrice ZONGO_2</Template>
  <TotalTime>9861</TotalTime>
  <Words>1333</Words>
  <Application>Microsoft Office PowerPoint</Application>
  <PresentationFormat>Grand écran</PresentationFormat>
  <Paragraphs>157</Paragraphs>
  <Slides>18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Algerian</vt:lpstr>
      <vt:lpstr>Arial</vt:lpstr>
      <vt:lpstr>Calibri</vt:lpstr>
      <vt:lpstr>Calibri Light</vt:lpstr>
      <vt:lpstr>Times New Roman</vt:lpstr>
      <vt:lpstr>Wingdings</vt:lpstr>
      <vt:lpstr>Présentation Article JRSS_Fabrice ZONGO_2</vt:lpstr>
      <vt:lpstr>RESEAUX D’ACTEURS ET APPROPRIATION DES NOUVELLES VARIETES DE SORGHO/MIL AU BURKINA FASO</vt:lpstr>
      <vt:lpstr>Plan de communication</vt:lpstr>
      <vt:lpstr>Justification du sujet (1/4)</vt:lpstr>
      <vt:lpstr>Justification du sujet (2/4)</vt:lpstr>
      <vt:lpstr>Justification du sujet (3/4)</vt:lpstr>
      <vt:lpstr>Justification du sujet (4/4)</vt:lpstr>
      <vt:lpstr>Approche théorique: SIA (1/1)</vt:lpstr>
      <vt:lpstr>Modèles empiriques</vt:lpstr>
      <vt:lpstr>Présentation de la zone d’étude (1/1)</vt:lpstr>
      <vt:lpstr>Sources et collecte de données (1/1)</vt:lpstr>
      <vt:lpstr>Résultats et discussion: compétition céréales (1/1)</vt:lpstr>
      <vt:lpstr>Mis en regard des structures de réseaux (1/1)</vt:lpstr>
      <vt:lpstr>Réseau formel: Intensité des interactions (1/3) </vt:lpstr>
      <vt:lpstr>Réseau formel: Intensité des interactions (2/3)</vt:lpstr>
      <vt:lpstr>Réseau formel: Intensité des interactions (3/3)</vt:lpstr>
      <vt:lpstr>Conclusion</vt:lpstr>
      <vt:lpstr>Conclusion</vt:lpstr>
      <vt:lpstr>Merci pour votre attention 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RESEAUX D’ACTEURS ET APPROPRIATION DES NOUVELLES VARIETES DE SORGHO/MIL AU BURKINA FASO</dc:title>
  <dc:creator>Alex-Fabrice ZONGO</dc:creator>
  <cp:lastModifiedBy>Alex-Fabrice ZONGO</cp:lastModifiedBy>
  <cp:revision>364</cp:revision>
  <dcterms:created xsi:type="dcterms:W3CDTF">2022-12-08T10:25:51Z</dcterms:created>
  <dcterms:modified xsi:type="dcterms:W3CDTF">2022-12-15T21:54:43Z</dcterms:modified>
</cp:coreProperties>
</file>