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handoutMasterIdLst>
    <p:handoutMasterId r:id="rId25"/>
  </p:handoutMasterIdLst>
  <p:sldIdLst>
    <p:sldId id="256" r:id="rId2"/>
    <p:sldId id="287" r:id="rId3"/>
    <p:sldId id="291" r:id="rId4"/>
    <p:sldId id="261" r:id="rId5"/>
    <p:sldId id="296" r:id="rId6"/>
    <p:sldId id="297" r:id="rId7"/>
    <p:sldId id="298" r:id="rId8"/>
    <p:sldId id="299" r:id="rId9"/>
    <p:sldId id="286" r:id="rId10"/>
    <p:sldId id="300" r:id="rId11"/>
    <p:sldId id="301" r:id="rId12"/>
    <p:sldId id="302" r:id="rId13"/>
    <p:sldId id="303" r:id="rId14"/>
    <p:sldId id="304" r:id="rId15"/>
    <p:sldId id="305" r:id="rId16"/>
    <p:sldId id="306" r:id="rId17"/>
    <p:sldId id="294" r:id="rId18"/>
    <p:sldId id="295" r:id="rId19"/>
    <p:sldId id="309" r:id="rId20"/>
    <p:sldId id="283" r:id="rId21"/>
    <p:sldId id="308" r:id="rId22"/>
    <p:sldId id="289" r:id="rId2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F61E7EF-33C8-49A7-12D2-2009AD8FDD56}" name="Romane Guillot" initials="RG" userId="Romane Guillot"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4694"/>
    <a:srgbClr val="00999A"/>
    <a:srgbClr val="7AB9FE"/>
    <a:srgbClr val="C9E3FF"/>
    <a:srgbClr val="409AFE"/>
    <a:srgbClr val="83A3D3"/>
    <a:srgbClr val="4472C4"/>
    <a:srgbClr val="EDEAE4"/>
    <a:srgbClr val="00FFFF"/>
    <a:srgbClr val="FABD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Style léger 1 - Accentuation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Style léger 1 - Accentuation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FABFCF23-3B69-468F-B69F-88F6DE6A72F2}" styleName="Style moyen 1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A111915-BE36-4E01-A7E5-04B1672EAD32}" styleName="Style léger 2 - Accentuation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81" autoAdjust="0"/>
    <p:restoredTop sz="75034" autoAdjust="0"/>
  </p:normalViewPr>
  <p:slideViewPr>
    <p:cSldViewPr snapToGrid="0" showGuides="1">
      <p:cViewPr varScale="1">
        <p:scale>
          <a:sx n="50" d="100"/>
          <a:sy n="50" d="100"/>
        </p:scale>
        <p:origin x="1648" y="3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notesViewPr>
    <p:cSldViewPr snapToGrid="0">
      <p:cViewPr varScale="1">
        <p:scale>
          <a:sx n="50" d="100"/>
          <a:sy n="50" d="100"/>
        </p:scale>
        <p:origin x="2640" y="2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8FC1653-2A4B-4AA8-A3FC-28D257C418E9}" type="datetimeFigureOut">
              <a:rPr lang="fr-FR" smtClean="0"/>
              <a:t>16/12/2022</a:t>
            </a:fld>
            <a:endParaRPr lang="fr-FR"/>
          </a:p>
        </p:txBody>
      </p:sp>
      <p:sp>
        <p:nvSpPr>
          <p:cNvPr id="4" name="Espace réservé du pied de pag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65C526A-30DA-4436-B6BF-B48E90A0FD11}" type="slidenum">
              <a:rPr lang="fr-FR" smtClean="0"/>
              <a:t>‹N°›</a:t>
            </a:fld>
            <a:endParaRPr lang="fr-FR"/>
          </a:p>
        </p:txBody>
      </p:sp>
    </p:spTree>
    <p:extLst>
      <p:ext uri="{BB962C8B-B14F-4D97-AF65-F5344CB8AC3E}">
        <p14:creationId xmlns:p14="http://schemas.microsoft.com/office/powerpoint/2010/main" val="1887272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42B9A9-28B9-43CF-AE5E-C824D4BF4D25}" type="datetimeFigureOut">
              <a:rPr lang="fr-FR" smtClean="0"/>
              <a:t>15/12/2022</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DEA201-9131-48E4-BE63-73697008012E}" type="slidenum">
              <a:rPr lang="fr-FR" smtClean="0"/>
              <a:t>‹N°›</a:t>
            </a:fld>
            <a:endParaRPr lang="fr-FR"/>
          </a:p>
        </p:txBody>
      </p:sp>
    </p:spTree>
    <p:extLst>
      <p:ext uri="{BB962C8B-B14F-4D97-AF65-F5344CB8AC3E}">
        <p14:creationId xmlns:p14="http://schemas.microsoft.com/office/powerpoint/2010/main" val="4068335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Dire à l’oral que pour l’approche focalisée sur les mécanismes d’adaptation étudie souvent la durabilité d’une pratique en particulier, et ne considère pas toujours la durabilité dans ses 3 dimensions</a:t>
            </a:r>
          </a:p>
        </p:txBody>
      </p:sp>
      <p:sp>
        <p:nvSpPr>
          <p:cNvPr id="4" name="Espace réservé du numéro de diapositive 3"/>
          <p:cNvSpPr>
            <a:spLocks noGrp="1"/>
          </p:cNvSpPr>
          <p:nvPr>
            <p:ph type="sldNum" sz="quarter" idx="5"/>
          </p:nvPr>
        </p:nvSpPr>
        <p:spPr/>
        <p:txBody>
          <a:bodyPr/>
          <a:lstStyle/>
          <a:p>
            <a:fld id="{87DEA201-9131-48E4-BE63-73697008012E}" type="slidenum">
              <a:rPr lang="fr-FR" smtClean="0"/>
              <a:t>5</a:t>
            </a:fld>
            <a:endParaRPr lang="fr-FR"/>
          </a:p>
        </p:txBody>
      </p:sp>
    </p:spTree>
    <p:extLst>
      <p:ext uri="{BB962C8B-B14F-4D97-AF65-F5344CB8AC3E}">
        <p14:creationId xmlns:p14="http://schemas.microsoft.com/office/powerpoint/2010/main" val="35084756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122363"/>
            <a:ext cx="7772400" cy="2387600"/>
          </a:xfrm>
        </p:spPr>
        <p:txBody>
          <a:bodyPr anchor="b"/>
          <a:lstStyle>
            <a:lvl1pPr algn="ctr">
              <a:defRPr sz="5400" b="1">
                <a:solidFill>
                  <a:srgbClr val="014694"/>
                </a:solidFill>
              </a:defRPr>
            </a:lvl1pPr>
          </a:lstStyle>
          <a:p>
            <a:r>
              <a:rPr lang="fr-FR" dirty="0"/>
              <a:t>Titre</a:t>
            </a:r>
            <a:endParaRPr lang="en-US" dirty="0"/>
          </a:p>
        </p:txBody>
      </p:sp>
      <p:sp>
        <p:nvSpPr>
          <p:cNvPr id="3" name="Subtitle 2"/>
          <p:cNvSpPr>
            <a:spLocks noGrp="1"/>
          </p:cNvSpPr>
          <p:nvPr>
            <p:ph type="subTitle" idx="1" hasCustomPrompt="1"/>
          </p:nvPr>
        </p:nvSpPr>
        <p:spPr>
          <a:xfrm>
            <a:off x="1143000" y="3602038"/>
            <a:ext cx="6858000" cy="1655762"/>
          </a:xfrm>
        </p:spPr>
        <p:txBody>
          <a:bodyPr/>
          <a:lstStyle>
            <a:lvl1pPr marL="0" indent="0" algn="ctr">
              <a:buNone/>
              <a:defRPr sz="2400">
                <a:solidFill>
                  <a:srgbClr val="5C79BB"/>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Auteur</a:t>
            </a:r>
            <a:endParaRPr lang="en-US" dirty="0"/>
          </a:p>
        </p:txBody>
      </p:sp>
    </p:spTree>
    <p:extLst>
      <p:ext uri="{BB962C8B-B14F-4D97-AF65-F5344CB8AC3E}">
        <p14:creationId xmlns:p14="http://schemas.microsoft.com/office/powerpoint/2010/main" val="109446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a:xfrm>
            <a:off x="628650" y="1771007"/>
            <a:ext cx="7886700" cy="4409076"/>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Tree>
    <p:extLst>
      <p:ext uri="{BB962C8B-B14F-4D97-AF65-F5344CB8AC3E}">
        <p14:creationId xmlns:p14="http://schemas.microsoft.com/office/powerpoint/2010/main" val="12142618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749604"/>
            <a:ext cx="7886700" cy="1021403"/>
          </a:xfrm>
          <a:prstGeom prst="rect">
            <a:avLst/>
          </a:prstGeom>
        </p:spPr>
        <p:txBody>
          <a:bodyPr vert="horz" lIns="91440" tIns="45720" rIns="91440" bIns="45720" rtlCol="0" anchor="ctr">
            <a:normAutofit/>
          </a:bodyPr>
          <a:lstStyle/>
          <a:p>
            <a:r>
              <a:rPr lang="fr-FR" dirty="0"/>
              <a:t>Modifiez le style du titre</a:t>
            </a:r>
            <a:endParaRPr lang="en-US" dirty="0"/>
          </a:p>
        </p:txBody>
      </p:sp>
      <p:sp>
        <p:nvSpPr>
          <p:cNvPr id="3" name="Text Placeholder 2"/>
          <p:cNvSpPr>
            <a:spLocks noGrp="1"/>
          </p:cNvSpPr>
          <p:nvPr>
            <p:ph type="body" idx="1"/>
          </p:nvPr>
        </p:nvSpPr>
        <p:spPr>
          <a:xfrm>
            <a:off x="628650" y="1771007"/>
            <a:ext cx="7886700" cy="4440237"/>
          </a:xfrm>
          <a:prstGeom prst="rect">
            <a:avLst/>
          </a:prstGeom>
        </p:spPr>
        <p:txBody>
          <a:bodyPr vert="horz" lIns="91440" tIns="45720" rIns="91440" bIns="45720" rtlCol="0">
            <a:normAutofit/>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4F87C1-8A67-4C24-99A8-ED148EA83AB9}" type="datetimeFigureOut">
              <a:rPr lang="fr-FR" smtClean="0"/>
              <a:t>15/12/2022</a:t>
            </a:fld>
            <a:endParaRPr lang="fr-F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7" name="Rectangle 6"/>
          <p:cNvSpPr/>
          <p:nvPr userDrawn="1"/>
        </p:nvSpPr>
        <p:spPr>
          <a:xfrm>
            <a:off x="0" y="6356351"/>
            <a:ext cx="9144000" cy="501649"/>
          </a:xfrm>
          <a:prstGeom prst="rect">
            <a:avLst/>
          </a:prstGeom>
          <a:solidFill>
            <a:srgbClr val="00999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ZoneTexte 14"/>
          <p:cNvSpPr txBox="1"/>
          <p:nvPr userDrawn="1"/>
        </p:nvSpPr>
        <p:spPr>
          <a:xfrm>
            <a:off x="1973180" y="6474011"/>
            <a:ext cx="6843561" cy="276999"/>
          </a:xfrm>
          <a:prstGeom prst="rect">
            <a:avLst/>
          </a:prstGeom>
          <a:noFill/>
        </p:spPr>
        <p:txBody>
          <a:bodyPr wrap="square" rtlCol="0">
            <a:spAutoFit/>
          </a:bodyPr>
          <a:lstStyle/>
          <a:p>
            <a:pPr algn="l"/>
            <a:r>
              <a:rPr lang="fr-FR" sz="1200" dirty="0">
                <a:solidFill>
                  <a:schemeClr val="bg1"/>
                </a:solidFill>
              </a:rPr>
              <a:t>16</a:t>
            </a:r>
            <a:r>
              <a:rPr lang="fr-FR" sz="1200" baseline="30000" dirty="0">
                <a:solidFill>
                  <a:schemeClr val="bg1"/>
                </a:solidFill>
              </a:rPr>
              <a:t>èmes</a:t>
            </a:r>
            <a:r>
              <a:rPr lang="fr-FR" sz="1200" dirty="0">
                <a:solidFill>
                  <a:schemeClr val="bg1"/>
                </a:solidFill>
              </a:rPr>
              <a:t> JRSS</a:t>
            </a:r>
            <a:r>
              <a:rPr lang="fr-FR" sz="1200" baseline="0" dirty="0">
                <a:solidFill>
                  <a:schemeClr val="bg1"/>
                </a:solidFill>
              </a:rPr>
              <a:t> - Clermont-Ferrand</a:t>
            </a:r>
            <a:r>
              <a:rPr lang="fr-FR" sz="1200" dirty="0">
                <a:solidFill>
                  <a:schemeClr val="bg1"/>
                </a:solidFill>
              </a:rPr>
              <a:t> - 15 et 16 Décembre 2022</a:t>
            </a:r>
          </a:p>
        </p:txBody>
      </p:sp>
      <p:pic>
        <p:nvPicPr>
          <p:cNvPr id="6" name="Image 5"/>
          <p:cNvPicPr>
            <a:picLocks noChangeAspect="1"/>
          </p:cNvPicPr>
          <p:nvPr userDrawn="1"/>
        </p:nvPicPr>
        <p:blipFill>
          <a:blip r:embed="rId4"/>
          <a:stretch>
            <a:fillRect/>
          </a:stretch>
        </p:blipFill>
        <p:spPr>
          <a:xfrm>
            <a:off x="72748" y="6477790"/>
            <a:ext cx="1914310" cy="274344"/>
          </a:xfrm>
          <a:prstGeom prst="rect">
            <a:avLst/>
          </a:prstGeom>
        </p:spPr>
      </p:pic>
    </p:spTree>
    <p:extLst>
      <p:ext uri="{BB962C8B-B14F-4D97-AF65-F5344CB8AC3E}">
        <p14:creationId xmlns:p14="http://schemas.microsoft.com/office/powerpoint/2010/main" val="4203148123"/>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defTabSz="914400" rtl="0" eaLnBrk="1" latinLnBrk="0" hangingPunct="1">
        <a:lnSpc>
          <a:spcPct val="90000"/>
        </a:lnSpc>
        <a:spcBef>
          <a:spcPct val="0"/>
        </a:spcBef>
        <a:buNone/>
        <a:defRPr sz="4400" kern="1200">
          <a:solidFill>
            <a:srgbClr val="014694"/>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ctrTitle"/>
          </p:nvPr>
        </p:nvSpPr>
        <p:spPr>
          <a:xfrm>
            <a:off x="288758" y="2036566"/>
            <a:ext cx="8566483" cy="1775038"/>
          </a:xfrm>
          <a:ln w="19050">
            <a:solidFill>
              <a:srgbClr val="4472C4"/>
            </a:solidFill>
          </a:ln>
        </p:spPr>
        <p:txBody>
          <a:bodyPr>
            <a:normAutofit fontScale="90000"/>
          </a:bodyPr>
          <a:lstStyle/>
          <a:p>
            <a:pPr>
              <a:lnSpc>
                <a:spcPct val="107000"/>
              </a:lnSpc>
              <a:spcBef>
                <a:spcPts val="1200"/>
              </a:spcBef>
              <a:spcAft>
                <a:spcPts val="3000"/>
              </a:spcAft>
            </a:pPr>
            <a:br>
              <a:rPr lang="fr-FR" sz="3200" dirty="0"/>
            </a:br>
            <a:r>
              <a:rPr lang="fr-FR" sz="3600" b="1" kern="0" dirty="0">
                <a:solidFill>
                  <a:srgbClr val="2F5496"/>
                </a:solidFill>
                <a:effectLst/>
                <a:latin typeface="Times New Roman" panose="02020603050405020304" pitchFamily="18" charset="0"/>
                <a:ea typeface="Times New Roman" panose="02020603050405020304" pitchFamily="18" charset="0"/>
                <a:cs typeface="Times New Roman" panose="02020603050405020304" pitchFamily="18" charset="0"/>
              </a:rPr>
              <a:t>Usages et perceptions du numérique, quels liens avec la durabilité des exploitations maraîchères ?</a:t>
            </a:r>
            <a:endParaRPr lang="fr-FR" sz="3200" dirty="0"/>
          </a:p>
        </p:txBody>
      </p:sp>
      <p:sp>
        <p:nvSpPr>
          <p:cNvPr id="5" name="Sous-titre 2"/>
          <p:cNvSpPr>
            <a:spLocks noGrp="1"/>
          </p:cNvSpPr>
          <p:nvPr>
            <p:ph type="subTitle" idx="1"/>
          </p:nvPr>
        </p:nvSpPr>
        <p:spPr>
          <a:xfrm>
            <a:off x="-57750" y="4340425"/>
            <a:ext cx="9150221" cy="464347"/>
          </a:xfrm>
        </p:spPr>
        <p:txBody>
          <a:bodyPr/>
          <a:lstStyle/>
          <a:p>
            <a:r>
              <a:rPr lang="fr-FR" sz="1800" dirty="0">
                <a:solidFill>
                  <a:schemeClr val="accent5">
                    <a:lumMod val="75000"/>
                  </a:schemeClr>
                </a:solidFill>
              </a:rPr>
              <a:t>GUILLOT Romane</a:t>
            </a:r>
            <a:r>
              <a:rPr lang="fr-FR" sz="1800" baseline="30000" dirty="0">
                <a:solidFill>
                  <a:schemeClr val="accent5">
                    <a:lumMod val="75000"/>
                  </a:schemeClr>
                </a:solidFill>
              </a:rPr>
              <a:t>123</a:t>
            </a:r>
            <a:r>
              <a:rPr lang="fr-FR" sz="1800" dirty="0">
                <a:solidFill>
                  <a:schemeClr val="accent5">
                    <a:lumMod val="75000"/>
                  </a:schemeClr>
                </a:solidFill>
              </a:rPr>
              <a:t>, AUBERT Magali</a:t>
            </a:r>
            <a:r>
              <a:rPr lang="fr-FR" sz="1800" baseline="30000" dirty="0">
                <a:solidFill>
                  <a:schemeClr val="accent5">
                    <a:lumMod val="75000"/>
                  </a:schemeClr>
                </a:solidFill>
              </a:rPr>
              <a:t>1</a:t>
            </a:r>
            <a:r>
              <a:rPr lang="fr-FR" sz="1800">
                <a:solidFill>
                  <a:schemeClr val="accent5">
                    <a:lumMod val="75000"/>
                  </a:schemeClr>
                </a:solidFill>
              </a:rPr>
              <a:t>, MIONE</a:t>
            </a:r>
            <a:r>
              <a:rPr lang="fr-FR" sz="1800" baseline="30000">
                <a:solidFill>
                  <a:schemeClr val="accent5">
                    <a:lumMod val="75000"/>
                  </a:schemeClr>
                </a:solidFill>
              </a:rPr>
              <a:t>2</a:t>
            </a:r>
            <a:endParaRPr lang="fr-FR" sz="1800" baseline="30000" dirty="0">
              <a:solidFill>
                <a:schemeClr val="accent5">
                  <a:lumMod val="75000"/>
                </a:schemeClr>
              </a:solidFill>
            </a:endParaRPr>
          </a:p>
        </p:txBody>
      </p:sp>
      <p:sp>
        <p:nvSpPr>
          <p:cNvPr id="6" name="Sous-titre 2"/>
          <p:cNvSpPr txBox="1">
            <a:spLocks/>
          </p:cNvSpPr>
          <p:nvPr/>
        </p:nvSpPr>
        <p:spPr>
          <a:xfrm>
            <a:off x="13030" y="5101146"/>
            <a:ext cx="9163250" cy="94722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800" kern="1200">
                <a:solidFill>
                  <a:srgbClr val="014694"/>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fr-FR" sz="1400" dirty="0"/>
              <a:t>(1) INRAE, UMR </a:t>
            </a:r>
            <a:r>
              <a:rPr lang="fr-FR" sz="1400" dirty="0" err="1"/>
              <a:t>MoISA</a:t>
            </a:r>
            <a:r>
              <a:rPr lang="fr-FR" sz="1400" dirty="0"/>
              <a:t>, 34000 Montpellier</a:t>
            </a:r>
          </a:p>
          <a:p>
            <a:r>
              <a:rPr lang="fr-FR" sz="1400" dirty="0"/>
              <a:t>(2) Université de Montpellier, Montpellier </a:t>
            </a:r>
            <a:r>
              <a:rPr lang="fr-FR" sz="1400" dirty="0" err="1"/>
              <a:t>Research</a:t>
            </a:r>
            <a:r>
              <a:rPr lang="fr-FR" sz="1400" dirty="0"/>
              <a:t> en Management, 34000 Montpellier</a:t>
            </a:r>
          </a:p>
          <a:p>
            <a:r>
              <a:rPr lang="fr-FR" sz="1400" dirty="0"/>
              <a:t>(3) </a:t>
            </a:r>
            <a:r>
              <a:rPr lang="fr-FR" sz="1400" dirty="0" err="1"/>
              <a:t>DigitAg</a:t>
            </a:r>
            <a:r>
              <a:rPr lang="fr-FR" sz="1400" dirty="0"/>
              <a:t>, Institut de Convergence sur l'Agriculture Numérique, </a:t>
            </a:r>
          </a:p>
        </p:txBody>
      </p:sp>
      <p:pic>
        <p:nvPicPr>
          <p:cNvPr id="2" name="Image 1"/>
          <p:cNvPicPr>
            <a:picLocks noChangeAspect="1"/>
          </p:cNvPicPr>
          <p:nvPr/>
        </p:nvPicPr>
        <p:blipFill>
          <a:blip r:embed="rId2"/>
          <a:stretch>
            <a:fillRect/>
          </a:stretch>
        </p:blipFill>
        <p:spPr>
          <a:xfrm>
            <a:off x="1722922" y="174805"/>
            <a:ext cx="5849083" cy="1413363"/>
          </a:xfrm>
          <a:prstGeom prst="rect">
            <a:avLst/>
          </a:prstGeom>
        </p:spPr>
      </p:pic>
    </p:spTree>
    <p:extLst>
      <p:ext uri="{BB962C8B-B14F-4D97-AF65-F5344CB8AC3E}">
        <p14:creationId xmlns:p14="http://schemas.microsoft.com/office/powerpoint/2010/main" val="14407774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041" y="106555"/>
            <a:ext cx="3707160" cy="521287"/>
          </a:xfrm>
        </p:spPr>
        <p:txBody>
          <a:bodyPr>
            <a:normAutofit/>
          </a:bodyPr>
          <a:lstStyle/>
          <a:p>
            <a:pPr algn="just"/>
            <a:r>
              <a:rPr lang="fr-FR" sz="2400" b="1" dirty="0">
                <a:solidFill>
                  <a:srgbClr val="C00000"/>
                </a:solidFill>
              </a:rPr>
              <a:t>2-</a:t>
            </a:r>
            <a:r>
              <a:rPr lang="fr-FR" sz="2400" b="1" dirty="0"/>
              <a:t> Méthodologie : Enquête</a:t>
            </a:r>
            <a:endParaRPr lang="fr-FR" sz="2600" b="1" dirty="0"/>
          </a:p>
        </p:txBody>
      </p:sp>
      <p:sp>
        <p:nvSpPr>
          <p:cNvPr id="6" name="ZoneTexte 5"/>
          <p:cNvSpPr txBox="1"/>
          <p:nvPr/>
        </p:nvSpPr>
        <p:spPr>
          <a:xfrm>
            <a:off x="179041" y="627842"/>
            <a:ext cx="8651240" cy="5755422"/>
          </a:xfrm>
          <a:prstGeom prst="rect">
            <a:avLst/>
          </a:prstGeom>
          <a:noFill/>
        </p:spPr>
        <p:txBody>
          <a:bodyPr wrap="square" rtlCol="0">
            <a:spAutoFit/>
          </a:bodyPr>
          <a:lstStyle/>
          <a:p>
            <a:pPr marL="342900" indent="-342900" algn="just">
              <a:buClr>
                <a:srgbClr val="014694"/>
              </a:buClr>
              <a:buFont typeface="Wingdings" panose="05000000000000000000" pitchFamily="2" charset="2"/>
              <a:buChar char="q"/>
            </a:pPr>
            <a:r>
              <a:rPr lang="fr-FR" sz="2200" dirty="0"/>
              <a:t>Enquête auprès des maraîchers</a:t>
            </a:r>
          </a:p>
          <a:p>
            <a:pPr marL="800100" lvl="1" indent="-342900" algn="just">
              <a:buClr>
                <a:srgbClr val="014694"/>
              </a:buClr>
              <a:buFont typeface="Wingdings" panose="05000000000000000000" pitchFamily="2" charset="2"/>
              <a:buChar char="ü"/>
            </a:pPr>
            <a:r>
              <a:rPr lang="fr-FR" sz="2200" dirty="0"/>
              <a:t>Peu d’étude sur la </a:t>
            </a:r>
            <a:r>
              <a:rPr lang="fr-FR" sz="2200" dirty="0">
                <a:solidFill>
                  <a:srgbClr val="014694"/>
                </a:solidFill>
              </a:rPr>
              <a:t>durabilité des systèmes maraîchers </a:t>
            </a:r>
            <a:r>
              <a:rPr lang="fr-FR" sz="2000" i="1" dirty="0">
                <a:solidFill>
                  <a:srgbClr val="00999A"/>
                </a:solidFill>
              </a:rPr>
              <a:t>(</a:t>
            </a:r>
            <a:r>
              <a:rPr lang="fr-FR" sz="2000" i="1" dirty="0" err="1">
                <a:solidFill>
                  <a:srgbClr val="00999A"/>
                </a:solidFill>
              </a:rPr>
              <a:t>Zahm</a:t>
            </a:r>
            <a:r>
              <a:rPr lang="fr-FR" sz="2000" i="1" dirty="0">
                <a:solidFill>
                  <a:srgbClr val="00999A"/>
                </a:solidFill>
              </a:rPr>
              <a:t> et al., 2008; Zucchini et al., 2016)</a:t>
            </a:r>
          </a:p>
          <a:p>
            <a:pPr marL="800100" lvl="1" indent="-342900" algn="just">
              <a:spcAft>
                <a:spcPts val="1200"/>
              </a:spcAft>
              <a:buClr>
                <a:srgbClr val="014694"/>
              </a:buClr>
              <a:buFont typeface="Wingdings" panose="05000000000000000000" pitchFamily="2" charset="2"/>
              <a:buChar char="ü"/>
            </a:pPr>
            <a:r>
              <a:rPr lang="fr-FR" sz="2200" dirty="0"/>
              <a:t>Peu d’étude sur leurs </a:t>
            </a:r>
            <a:r>
              <a:rPr lang="fr-FR" sz="2200" dirty="0">
                <a:solidFill>
                  <a:srgbClr val="014694"/>
                </a:solidFill>
              </a:rPr>
              <a:t>usages du numérique </a:t>
            </a:r>
            <a:r>
              <a:rPr lang="fr-FR" sz="2000" i="1" dirty="0">
                <a:solidFill>
                  <a:srgbClr val="00999A"/>
                </a:solidFill>
              </a:rPr>
              <a:t>(Observatoire des usages de l’agriculture numérique, 2020)</a:t>
            </a:r>
          </a:p>
          <a:p>
            <a:pPr marL="342900" indent="-342900" algn="just">
              <a:buClr>
                <a:srgbClr val="014694"/>
              </a:buClr>
              <a:buFont typeface="Wingdings" panose="05000000000000000000" pitchFamily="2" charset="2"/>
              <a:buChar char="q"/>
            </a:pPr>
            <a:r>
              <a:rPr lang="fr-FR" sz="2200" dirty="0"/>
              <a:t>Une production commune : la tomate</a:t>
            </a:r>
          </a:p>
          <a:p>
            <a:pPr marL="800100" lvl="1" indent="-342900" algn="just">
              <a:buClr>
                <a:srgbClr val="014694"/>
              </a:buClr>
              <a:buFont typeface="Wingdings" panose="05000000000000000000" pitchFamily="2" charset="2"/>
              <a:buChar char="ü"/>
            </a:pPr>
            <a:r>
              <a:rPr lang="fr-FR" sz="2200" dirty="0"/>
              <a:t>Enquête auprès de </a:t>
            </a:r>
            <a:r>
              <a:rPr lang="fr-FR" sz="2200" dirty="0">
                <a:solidFill>
                  <a:srgbClr val="014694"/>
                </a:solidFill>
              </a:rPr>
              <a:t>profils variés </a:t>
            </a:r>
            <a:r>
              <a:rPr lang="fr-FR" sz="2200" dirty="0"/>
              <a:t>: surfaces, spécialisation, modes de commercialisation</a:t>
            </a:r>
          </a:p>
          <a:p>
            <a:pPr marL="800100" lvl="1" indent="-342900" algn="just">
              <a:spcAft>
                <a:spcPts val="1200"/>
              </a:spcAft>
              <a:buClr>
                <a:srgbClr val="014694"/>
              </a:buClr>
              <a:buFont typeface="Wingdings" panose="05000000000000000000" pitchFamily="2" charset="2"/>
              <a:buChar char="ü"/>
            </a:pPr>
            <a:r>
              <a:rPr lang="fr-FR" sz="2200" dirty="0"/>
              <a:t>Bassin de production enquêté : </a:t>
            </a:r>
            <a:r>
              <a:rPr lang="fr-FR" sz="2200" dirty="0">
                <a:solidFill>
                  <a:srgbClr val="014694"/>
                </a:solidFill>
              </a:rPr>
              <a:t>Sud-Est de la France</a:t>
            </a:r>
            <a:r>
              <a:rPr lang="fr-FR" sz="2200" dirty="0"/>
              <a:t>, 2ème bassin de production </a:t>
            </a:r>
            <a:r>
              <a:rPr lang="fr-FR" sz="2000" i="1" dirty="0">
                <a:solidFill>
                  <a:srgbClr val="00999A"/>
                </a:solidFill>
              </a:rPr>
              <a:t>(FranceAgriMer, 2021)</a:t>
            </a:r>
          </a:p>
          <a:p>
            <a:pPr marL="342900" indent="-342900" algn="just">
              <a:buClr>
                <a:srgbClr val="014694"/>
              </a:buClr>
              <a:buFont typeface="Wingdings" panose="05000000000000000000" pitchFamily="2" charset="2"/>
              <a:buChar char="q"/>
            </a:pPr>
            <a:r>
              <a:rPr lang="fr-FR" sz="2200" dirty="0"/>
              <a:t>Échantillon : </a:t>
            </a:r>
            <a:r>
              <a:rPr lang="fr-FR" sz="2200" dirty="0">
                <a:solidFill>
                  <a:srgbClr val="014694"/>
                </a:solidFill>
              </a:rPr>
              <a:t>108 répondants</a:t>
            </a:r>
          </a:p>
          <a:p>
            <a:pPr marL="800100" lvl="1" indent="-342900" algn="just">
              <a:buClr>
                <a:srgbClr val="014694"/>
              </a:buClr>
              <a:buFont typeface="Wingdings" panose="05000000000000000000" pitchFamily="2" charset="2"/>
              <a:buChar char="ü"/>
            </a:pPr>
            <a:r>
              <a:rPr lang="fr-FR" sz="2200" dirty="0"/>
              <a:t>68 en AB, 40 non AB</a:t>
            </a:r>
          </a:p>
          <a:p>
            <a:pPr marL="800100" lvl="1" indent="-342900" algn="just">
              <a:buClr>
                <a:srgbClr val="014694"/>
              </a:buClr>
              <a:buFont typeface="Wingdings" panose="05000000000000000000" pitchFamily="2" charset="2"/>
              <a:buChar char="ü"/>
            </a:pPr>
            <a:r>
              <a:rPr lang="fr-FR" sz="2200" dirty="0"/>
              <a:t>12 en hors sol, 96 en plein champs</a:t>
            </a:r>
          </a:p>
          <a:p>
            <a:pPr marL="800100" lvl="1" indent="-342900" algn="just">
              <a:buClr>
                <a:srgbClr val="014694"/>
              </a:buClr>
              <a:buFont typeface="Wingdings" panose="05000000000000000000" pitchFamily="2" charset="2"/>
              <a:buChar char="ü"/>
            </a:pPr>
            <a:r>
              <a:rPr lang="fr-FR" sz="2200" dirty="0"/>
              <a:t>Âge moyen : 45.9 ans, entre 26 et 67 ans</a:t>
            </a:r>
          </a:p>
          <a:p>
            <a:pPr marL="800100" lvl="1" indent="-342900" algn="just">
              <a:buClr>
                <a:srgbClr val="014694"/>
              </a:buClr>
              <a:buFont typeface="Wingdings" panose="05000000000000000000" pitchFamily="2" charset="2"/>
              <a:buChar char="ü"/>
            </a:pPr>
            <a:r>
              <a:rPr lang="fr-FR" sz="2200" dirty="0"/>
              <a:t>Surface moyenne de tomates : 1ha, entre 50m² et 10ha</a:t>
            </a:r>
          </a:p>
          <a:p>
            <a:pPr marL="800100" lvl="1" indent="-342900" algn="just">
              <a:buClr>
                <a:srgbClr val="014694"/>
              </a:buClr>
              <a:buFont typeface="Wingdings" panose="05000000000000000000" pitchFamily="2" charset="2"/>
              <a:buChar char="ü"/>
            </a:pPr>
            <a:r>
              <a:rPr lang="fr-FR" sz="2200" dirty="0"/>
              <a:t>66% des producteurs enquêtés ont un niveau de formation &gt; bac +3</a:t>
            </a:r>
          </a:p>
        </p:txBody>
      </p:sp>
      <p:sp>
        <p:nvSpPr>
          <p:cNvPr id="5" name="Espace réservé du numéro de diapositive 3"/>
          <p:cNvSpPr txBox="1">
            <a:spLocks/>
          </p:cNvSpPr>
          <p:nvPr/>
        </p:nvSpPr>
        <p:spPr>
          <a:xfrm>
            <a:off x="7053113" y="2074"/>
            <a:ext cx="2057400" cy="365125"/>
          </a:xfrm>
          <a:prstGeom prst="rect">
            <a:avLst/>
          </a:prstGeom>
        </p:spPr>
        <p:txBody>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11F9F44-45EE-4CCD-BD21-4F0087ED59B9}" type="slidenum">
              <a:rPr lang="fr-FR" smtClean="0"/>
              <a:pPr algn="r"/>
              <a:t>10</a:t>
            </a:fld>
            <a:endParaRPr lang="fr-FR" dirty="0"/>
          </a:p>
        </p:txBody>
      </p:sp>
    </p:spTree>
    <p:extLst>
      <p:ext uri="{BB962C8B-B14F-4D97-AF65-F5344CB8AC3E}">
        <p14:creationId xmlns:p14="http://schemas.microsoft.com/office/powerpoint/2010/main" val="3700307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
                                            <p:txEl>
                                              <p:pRg st="10" end="1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5400" y="106555"/>
            <a:ext cx="8723660" cy="521287"/>
          </a:xfrm>
        </p:spPr>
        <p:txBody>
          <a:bodyPr>
            <a:normAutofit/>
          </a:bodyPr>
          <a:lstStyle/>
          <a:p>
            <a:pPr algn="just"/>
            <a:r>
              <a:rPr lang="fr-FR" sz="2400" b="1" dirty="0">
                <a:solidFill>
                  <a:srgbClr val="C00000"/>
                </a:solidFill>
              </a:rPr>
              <a:t>2-</a:t>
            </a:r>
            <a:r>
              <a:rPr lang="fr-FR" sz="2400" b="1" dirty="0"/>
              <a:t> Méthodologie : Calcul des scores de durabilité – Méthode IDEA 3</a:t>
            </a:r>
            <a:endParaRPr lang="fr-FR" sz="2600" b="1" dirty="0"/>
          </a:p>
        </p:txBody>
      </p:sp>
      <p:sp>
        <p:nvSpPr>
          <p:cNvPr id="6" name="ZoneTexte 5"/>
          <p:cNvSpPr txBox="1"/>
          <p:nvPr/>
        </p:nvSpPr>
        <p:spPr>
          <a:xfrm>
            <a:off x="244165" y="808523"/>
            <a:ext cx="8624895" cy="5386090"/>
          </a:xfrm>
          <a:prstGeom prst="rect">
            <a:avLst/>
          </a:prstGeom>
          <a:noFill/>
        </p:spPr>
        <p:txBody>
          <a:bodyPr wrap="square" rtlCol="0">
            <a:spAutoFit/>
          </a:bodyPr>
          <a:lstStyle/>
          <a:p>
            <a:pPr marL="342900" indent="-342900" algn="just">
              <a:spcAft>
                <a:spcPts val="600"/>
              </a:spcAft>
              <a:buClr>
                <a:srgbClr val="014694"/>
              </a:buClr>
              <a:buFont typeface="Wingdings" panose="05000000000000000000" pitchFamily="2" charset="2"/>
              <a:buChar char="q"/>
            </a:pPr>
            <a:r>
              <a:rPr lang="fr-FR" sz="2400" b="1" dirty="0">
                <a:solidFill>
                  <a:srgbClr val="014694"/>
                </a:solidFill>
              </a:rPr>
              <a:t>Méthode IDEA</a:t>
            </a:r>
            <a:r>
              <a:rPr lang="fr-FR" sz="2400" dirty="0"/>
              <a:t> (Indicateurs de Durabilité des Exploitations Agricoles)</a:t>
            </a:r>
          </a:p>
          <a:p>
            <a:pPr marL="800100" lvl="1" indent="-342900" algn="just">
              <a:buClr>
                <a:srgbClr val="014694"/>
              </a:buClr>
              <a:buFont typeface="Wingdings" panose="05000000000000000000" pitchFamily="2" charset="2"/>
              <a:buChar char="ü"/>
            </a:pPr>
            <a:r>
              <a:rPr lang="fr-FR" sz="2200" dirty="0"/>
              <a:t>Développée depuis fin des années 90</a:t>
            </a:r>
          </a:p>
          <a:p>
            <a:pPr marL="800100" lvl="1" indent="-342900" algn="just">
              <a:buClr>
                <a:srgbClr val="014694"/>
              </a:buClr>
              <a:buFont typeface="Wingdings" panose="05000000000000000000" pitchFamily="2" charset="2"/>
              <a:buChar char="ü"/>
            </a:pPr>
            <a:r>
              <a:rPr lang="fr-FR" sz="2200" dirty="0"/>
              <a:t>Développée conjointement par des </a:t>
            </a:r>
            <a:r>
              <a:rPr lang="fr-FR" sz="2200" dirty="0">
                <a:solidFill>
                  <a:srgbClr val="014694"/>
                </a:solidFill>
              </a:rPr>
              <a:t>chercheurs</a:t>
            </a:r>
            <a:r>
              <a:rPr lang="fr-FR" sz="2200" dirty="0"/>
              <a:t>, ingénieurs des </a:t>
            </a:r>
            <a:r>
              <a:rPr lang="fr-FR" sz="2200" dirty="0">
                <a:solidFill>
                  <a:srgbClr val="014694"/>
                </a:solidFill>
              </a:rPr>
              <a:t>instituts techniques</a:t>
            </a:r>
            <a:r>
              <a:rPr lang="fr-FR" sz="2200" dirty="0"/>
              <a:t> et d’acteurs de </a:t>
            </a:r>
            <a:r>
              <a:rPr lang="fr-FR" sz="2200" dirty="0">
                <a:solidFill>
                  <a:srgbClr val="014694"/>
                </a:solidFill>
              </a:rPr>
              <a:t>l’enseignement technique agricole</a:t>
            </a:r>
            <a:r>
              <a:rPr lang="fr-FR" sz="2200" dirty="0"/>
              <a:t> et du </a:t>
            </a:r>
            <a:r>
              <a:rPr lang="fr-FR" sz="2200" dirty="0">
                <a:solidFill>
                  <a:srgbClr val="014694"/>
                </a:solidFill>
              </a:rPr>
              <a:t>développement agricole</a:t>
            </a:r>
          </a:p>
          <a:p>
            <a:pPr marL="800100" lvl="1" indent="-342900" algn="just">
              <a:buClr>
                <a:srgbClr val="014694"/>
              </a:buClr>
              <a:buFont typeface="Wingdings" panose="05000000000000000000" pitchFamily="2" charset="2"/>
              <a:buChar char="ü"/>
            </a:pPr>
            <a:r>
              <a:rPr lang="fr-FR" sz="2200" dirty="0"/>
              <a:t>À destination des travaux scientifiques, des collectivités, groupes d’agriculteurs, conseillers, ….</a:t>
            </a:r>
          </a:p>
          <a:p>
            <a:pPr marL="800100" lvl="1" indent="-342900" algn="just">
              <a:spcAft>
                <a:spcPts val="1200"/>
              </a:spcAft>
              <a:buClr>
                <a:srgbClr val="014694"/>
              </a:buClr>
              <a:buFont typeface="Wingdings" panose="05000000000000000000" pitchFamily="2" charset="2"/>
              <a:buChar char="ü"/>
            </a:pPr>
            <a:r>
              <a:rPr lang="fr-FR" sz="2200" dirty="0">
                <a:solidFill>
                  <a:srgbClr val="014694"/>
                </a:solidFill>
              </a:rPr>
              <a:t>Méthode qui évolue </a:t>
            </a:r>
            <a:r>
              <a:rPr lang="fr-FR" sz="2200" dirty="0"/>
              <a:t>et s’adapte aux retours d’expériences, aux avancées scientifiques et aux enjeux sociaux</a:t>
            </a:r>
          </a:p>
          <a:p>
            <a:pPr marL="342900" indent="-342900" algn="just">
              <a:spcAft>
                <a:spcPts val="600"/>
              </a:spcAft>
              <a:buClr>
                <a:srgbClr val="014694"/>
              </a:buClr>
              <a:buFont typeface="Wingdings" panose="05000000000000000000" pitchFamily="2" charset="2"/>
              <a:buChar char="q"/>
            </a:pPr>
            <a:r>
              <a:rPr lang="fr-FR" sz="2400" dirty="0"/>
              <a:t>Mobilisation de IDEA 3</a:t>
            </a:r>
          </a:p>
          <a:p>
            <a:pPr marL="800100" lvl="1" indent="-342900" algn="just">
              <a:buClr>
                <a:srgbClr val="014694"/>
              </a:buClr>
              <a:buFont typeface="Wingdings" panose="05000000000000000000" pitchFamily="2" charset="2"/>
              <a:buChar char="ü"/>
            </a:pPr>
            <a:r>
              <a:rPr lang="fr-FR" sz="2200" dirty="0"/>
              <a:t>Méthode la plus </a:t>
            </a:r>
            <a:r>
              <a:rPr lang="fr-FR" sz="2200" dirty="0">
                <a:solidFill>
                  <a:srgbClr val="014694"/>
                </a:solidFill>
              </a:rPr>
              <a:t>systémique et complète </a:t>
            </a:r>
            <a:r>
              <a:rPr lang="fr-FR" sz="2200" dirty="0"/>
              <a:t>sur l’analyse des trois piliers de la durabilité </a:t>
            </a:r>
            <a:r>
              <a:rPr lang="fr-FR" sz="2000" i="1" dirty="0">
                <a:solidFill>
                  <a:srgbClr val="00999A"/>
                </a:solidFill>
              </a:rPr>
              <a:t>(</a:t>
            </a:r>
            <a:r>
              <a:rPr lang="fr-FR" sz="2000" i="1" dirty="0" err="1">
                <a:solidFill>
                  <a:srgbClr val="00999A"/>
                </a:solidFill>
              </a:rPr>
              <a:t>Zahm</a:t>
            </a:r>
            <a:r>
              <a:rPr lang="fr-FR" sz="2000" i="1" dirty="0">
                <a:solidFill>
                  <a:srgbClr val="00999A"/>
                </a:solidFill>
              </a:rPr>
              <a:t> et al., 2013)</a:t>
            </a:r>
          </a:p>
          <a:p>
            <a:pPr marL="800100" lvl="1" indent="-342900" algn="just">
              <a:buClr>
                <a:srgbClr val="014694"/>
              </a:buClr>
              <a:buFont typeface="Wingdings" panose="05000000000000000000" pitchFamily="2" charset="2"/>
              <a:buChar char="ü"/>
            </a:pPr>
            <a:r>
              <a:rPr lang="fr-FR" sz="2200" dirty="0">
                <a:solidFill>
                  <a:srgbClr val="014694"/>
                </a:solidFill>
              </a:rPr>
              <a:t>Accessibilité</a:t>
            </a:r>
            <a:r>
              <a:rPr lang="fr-FR" sz="2200" dirty="0"/>
              <a:t> de la version 3</a:t>
            </a:r>
          </a:p>
        </p:txBody>
      </p:sp>
      <p:sp>
        <p:nvSpPr>
          <p:cNvPr id="5" name="Espace réservé du numéro de diapositive 3"/>
          <p:cNvSpPr txBox="1">
            <a:spLocks/>
          </p:cNvSpPr>
          <p:nvPr/>
        </p:nvSpPr>
        <p:spPr>
          <a:xfrm>
            <a:off x="7053113" y="2074"/>
            <a:ext cx="2057400" cy="365125"/>
          </a:xfrm>
          <a:prstGeom prst="rect">
            <a:avLst/>
          </a:prstGeom>
        </p:spPr>
        <p:txBody>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11F9F44-45EE-4CCD-BD21-4F0087ED59B9}" type="slidenum">
              <a:rPr lang="fr-FR" smtClean="0"/>
              <a:pPr algn="r"/>
              <a:t>11</a:t>
            </a:fld>
            <a:endParaRPr lang="fr-FR" dirty="0"/>
          </a:p>
        </p:txBody>
      </p:sp>
    </p:spTree>
    <p:extLst>
      <p:ext uri="{BB962C8B-B14F-4D97-AF65-F5344CB8AC3E}">
        <p14:creationId xmlns:p14="http://schemas.microsoft.com/office/powerpoint/2010/main" val="1832420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wipe(left)">
                                      <p:cBhvr>
                                        <p:cTn id="7" dur="500"/>
                                        <p:tgtEl>
                                          <p:spTgt spid="6">
                                            <p:txEl>
                                              <p:pRg st="1" end="1"/>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6">
                                            <p:txEl>
                                              <p:pRg st="2" end="2"/>
                                            </p:txEl>
                                          </p:spTgt>
                                        </p:tgtEl>
                                        <p:attrNameLst>
                                          <p:attrName>style.visibility</p:attrName>
                                        </p:attrNameLst>
                                      </p:cBhvr>
                                      <p:to>
                                        <p:strVal val="visible"/>
                                      </p:to>
                                    </p:set>
                                    <p:animEffect transition="in" filter="wipe(left)">
                                      <p:cBhvr>
                                        <p:cTn id="10" dur="500"/>
                                        <p:tgtEl>
                                          <p:spTgt spid="6">
                                            <p:txEl>
                                              <p:pRg st="2" end="2"/>
                                            </p:txEl>
                                          </p:spTgt>
                                        </p:tgtEl>
                                      </p:cBhvr>
                                    </p:animEffect>
                                  </p:childTnLst>
                                </p:cTn>
                              </p:par>
                              <p:par>
                                <p:cTn id="11" presetID="22" presetClass="entr" presetSubtype="8" fill="hold"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animEffect transition="in" filter="wipe(left)">
                                      <p:cBhvr>
                                        <p:cTn id="13" dur="500"/>
                                        <p:tgtEl>
                                          <p:spTgt spid="6">
                                            <p:txEl>
                                              <p:pRg st="3" end="3"/>
                                            </p:txEl>
                                          </p:spTgt>
                                        </p:tgtEl>
                                      </p:cBhvr>
                                    </p:animEffect>
                                  </p:childTnLst>
                                </p:cTn>
                              </p:par>
                              <p:par>
                                <p:cTn id="14" presetID="22" presetClass="entr" presetSubtype="8" fill="hold" nodeType="withEffect">
                                  <p:stCondLst>
                                    <p:cond delay="0"/>
                                  </p:stCondLst>
                                  <p:childTnLst>
                                    <p:set>
                                      <p:cBhvr>
                                        <p:cTn id="15" dur="1" fill="hold">
                                          <p:stCondLst>
                                            <p:cond delay="0"/>
                                          </p:stCondLst>
                                        </p:cTn>
                                        <p:tgtEl>
                                          <p:spTgt spid="6">
                                            <p:txEl>
                                              <p:pRg st="4" end="4"/>
                                            </p:txEl>
                                          </p:spTgt>
                                        </p:tgtEl>
                                        <p:attrNameLst>
                                          <p:attrName>style.visibility</p:attrName>
                                        </p:attrNameLst>
                                      </p:cBhvr>
                                      <p:to>
                                        <p:strVal val="visible"/>
                                      </p:to>
                                    </p:set>
                                    <p:animEffect transition="in" filter="wipe(left)">
                                      <p:cBhvr>
                                        <p:cTn id="16" dur="500"/>
                                        <p:tgtEl>
                                          <p:spTgt spid="6">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5400" y="106555"/>
            <a:ext cx="8723660" cy="521287"/>
          </a:xfrm>
        </p:spPr>
        <p:txBody>
          <a:bodyPr>
            <a:normAutofit/>
          </a:bodyPr>
          <a:lstStyle/>
          <a:p>
            <a:pPr algn="just"/>
            <a:r>
              <a:rPr lang="fr-FR" sz="2400" b="1" dirty="0">
                <a:solidFill>
                  <a:srgbClr val="C00000"/>
                </a:solidFill>
              </a:rPr>
              <a:t>2-</a:t>
            </a:r>
            <a:r>
              <a:rPr lang="fr-FR" sz="2400" b="1" dirty="0"/>
              <a:t> Méthodologie : Calcul des scores de durabilité – Méthode IDEA 3</a:t>
            </a:r>
            <a:endParaRPr lang="fr-FR" sz="2600" b="1" dirty="0"/>
          </a:p>
        </p:txBody>
      </p:sp>
      <p:sp>
        <p:nvSpPr>
          <p:cNvPr id="6" name="ZoneTexte 5"/>
          <p:cNvSpPr txBox="1"/>
          <p:nvPr/>
        </p:nvSpPr>
        <p:spPr>
          <a:xfrm>
            <a:off x="223830" y="636265"/>
            <a:ext cx="8028940" cy="430887"/>
          </a:xfrm>
          <a:prstGeom prst="rect">
            <a:avLst/>
          </a:prstGeom>
          <a:noFill/>
        </p:spPr>
        <p:txBody>
          <a:bodyPr wrap="square" rtlCol="0">
            <a:spAutoFit/>
          </a:bodyPr>
          <a:lstStyle/>
          <a:p>
            <a:pPr marL="342900" indent="-342900" algn="just">
              <a:spcAft>
                <a:spcPts val="1200"/>
              </a:spcAft>
              <a:buClr>
                <a:srgbClr val="014694"/>
              </a:buClr>
              <a:buFont typeface="Wingdings" panose="05000000000000000000" pitchFamily="2" charset="2"/>
              <a:buChar char="q"/>
            </a:pPr>
            <a:r>
              <a:rPr lang="fr-FR" sz="2200" dirty="0"/>
              <a:t>Calcul du score de durabilité agroécologique (sur 60)</a:t>
            </a:r>
          </a:p>
        </p:txBody>
      </p:sp>
      <p:sp>
        <p:nvSpPr>
          <p:cNvPr id="5" name="Espace réservé du numéro de diapositive 3"/>
          <p:cNvSpPr txBox="1">
            <a:spLocks/>
          </p:cNvSpPr>
          <p:nvPr/>
        </p:nvSpPr>
        <p:spPr>
          <a:xfrm>
            <a:off x="7053113" y="2074"/>
            <a:ext cx="2057400" cy="365125"/>
          </a:xfrm>
          <a:prstGeom prst="rect">
            <a:avLst/>
          </a:prstGeom>
        </p:spPr>
        <p:txBody>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11F9F44-45EE-4CCD-BD21-4F0087ED59B9}" type="slidenum">
              <a:rPr lang="fr-FR" smtClean="0"/>
              <a:pPr algn="r"/>
              <a:t>12</a:t>
            </a:fld>
            <a:endParaRPr lang="fr-FR" dirty="0"/>
          </a:p>
        </p:txBody>
      </p:sp>
      <p:graphicFrame>
        <p:nvGraphicFramePr>
          <p:cNvPr id="3" name="Tableau 2">
            <a:extLst>
              <a:ext uri="{FF2B5EF4-FFF2-40B4-BE49-F238E27FC236}">
                <a16:creationId xmlns:a16="http://schemas.microsoft.com/office/drawing/2014/main" id="{64D2D3D5-E7BA-D401-8F9E-47C329C2B905}"/>
              </a:ext>
            </a:extLst>
          </p:cNvPr>
          <p:cNvGraphicFramePr>
            <a:graphicFrameLocks noGrp="1"/>
          </p:cNvGraphicFramePr>
          <p:nvPr>
            <p:extLst>
              <p:ext uri="{D42A27DB-BD31-4B8C-83A1-F6EECF244321}">
                <p14:modId xmlns:p14="http://schemas.microsoft.com/office/powerpoint/2010/main" val="3985176737"/>
              </p:ext>
            </p:extLst>
          </p:nvPr>
        </p:nvGraphicFramePr>
        <p:xfrm>
          <a:off x="223830" y="1107058"/>
          <a:ext cx="8566800" cy="4643884"/>
        </p:xfrm>
        <a:graphic>
          <a:graphicData uri="http://schemas.openxmlformats.org/drawingml/2006/table">
            <a:tbl>
              <a:tblPr firstRow="1" firstCol="1" bandRow="1">
                <a:tableStyleId>{FABFCF23-3B69-468F-B69F-88F6DE6A72F2}</a:tableStyleId>
              </a:tblPr>
              <a:tblGrid>
                <a:gridCol w="1243020">
                  <a:extLst>
                    <a:ext uri="{9D8B030D-6E8A-4147-A177-3AD203B41FA5}">
                      <a16:colId xmlns:a16="http://schemas.microsoft.com/office/drawing/2014/main" val="1676833722"/>
                    </a:ext>
                  </a:extLst>
                </a:gridCol>
                <a:gridCol w="1390650">
                  <a:extLst>
                    <a:ext uri="{9D8B030D-6E8A-4147-A177-3AD203B41FA5}">
                      <a16:colId xmlns:a16="http://schemas.microsoft.com/office/drawing/2014/main" val="2286769550"/>
                    </a:ext>
                  </a:extLst>
                </a:gridCol>
                <a:gridCol w="3771900">
                  <a:extLst>
                    <a:ext uri="{9D8B030D-6E8A-4147-A177-3AD203B41FA5}">
                      <a16:colId xmlns:a16="http://schemas.microsoft.com/office/drawing/2014/main" val="736079109"/>
                    </a:ext>
                  </a:extLst>
                </a:gridCol>
                <a:gridCol w="2161230">
                  <a:extLst>
                    <a:ext uri="{9D8B030D-6E8A-4147-A177-3AD203B41FA5}">
                      <a16:colId xmlns:a16="http://schemas.microsoft.com/office/drawing/2014/main" val="420139574"/>
                    </a:ext>
                  </a:extLst>
                </a:gridCol>
              </a:tblGrid>
              <a:tr h="40217">
                <a:tc>
                  <a:txBody>
                    <a:bodyPr/>
                    <a:lstStyle/>
                    <a:p>
                      <a:pPr algn="ctr">
                        <a:lnSpc>
                          <a:spcPct val="107000"/>
                        </a:lnSpc>
                        <a:spcAft>
                          <a:spcPts val="800"/>
                        </a:spcAft>
                      </a:pPr>
                      <a:r>
                        <a:rPr lang="fr-FR" sz="1800" dirty="0">
                          <a:effectLst/>
                        </a:rPr>
                        <a:t>Dimensions</a:t>
                      </a:r>
                      <a:endParaRPr lang="fr-FR" sz="1800" dirty="0">
                        <a:effectLst/>
                        <a:latin typeface="+mn-lt"/>
                        <a:ea typeface="Calibri" panose="020F0502020204030204" pitchFamily="34" charset="0"/>
                        <a:cs typeface="Times New Roman" panose="02020603050405020304" pitchFamily="18" charset="0"/>
                      </a:endParaRPr>
                    </a:p>
                  </a:txBody>
                  <a:tcPr marL="46500" marR="46500" marT="0" marB="0" anchor="ctr">
                    <a:solidFill>
                      <a:srgbClr val="014694"/>
                    </a:solidFill>
                  </a:tcPr>
                </a:tc>
                <a:tc>
                  <a:txBody>
                    <a:bodyPr/>
                    <a:lstStyle/>
                    <a:p>
                      <a:pPr algn="ctr">
                        <a:lnSpc>
                          <a:spcPct val="107000"/>
                        </a:lnSpc>
                        <a:spcAft>
                          <a:spcPts val="800"/>
                        </a:spcAft>
                      </a:pPr>
                      <a:r>
                        <a:rPr lang="fr-FR" sz="1800" dirty="0">
                          <a:effectLst/>
                        </a:rPr>
                        <a:t>Composantes</a:t>
                      </a:r>
                      <a:endParaRPr lang="fr-FR" sz="1800" dirty="0">
                        <a:effectLst/>
                        <a:latin typeface="+mn-lt"/>
                        <a:ea typeface="Calibri" panose="020F0502020204030204" pitchFamily="34" charset="0"/>
                        <a:cs typeface="Times New Roman" panose="02020603050405020304" pitchFamily="18" charset="0"/>
                      </a:endParaRPr>
                    </a:p>
                  </a:txBody>
                  <a:tcPr marL="46500" marR="46500" marT="0" marB="0" anchor="ctr">
                    <a:solidFill>
                      <a:srgbClr val="014694"/>
                    </a:solidFill>
                  </a:tcPr>
                </a:tc>
                <a:tc>
                  <a:txBody>
                    <a:bodyPr/>
                    <a:lstStyle/>
                    <a:p>
                      <a:pPr algn="ctr">
                        <a:lnSpc>
                          <a:spcPct val="107000"/>
                        </a:lnSpc>
                        <a:spcAft>
                          <a:spcPts val="800"/>
                        </a:spcAft>
                      </a:pPr>
                      <a:r>
                        <a:rPr lang="fr-FR" sz="1800" dirty="0">
                          <a:effectLst/>
                        </a:rPr>
                        <a:t>Items</a:t>
                      </a:r>
                      <a:endParaRPr lang="fr-FR" sz="1800" dirty="0">
                        <a:effectLst/>
                        <a:latin typeface="+mn-lt"/>
                        <a:ea typeface="Calibri" panose="020F0502020204030204" pitchFamily="34" charset="0"/>
                        <a:cs typeface="Times New Roman" panose="02020603050405020304" pitchFamily="18" charset="0"/>
                      </a:endParaRPr>
                    </a:p>
                  </a:txBody>
                  <a:tcPr marL="46500" marR="46500" marT="0" marB="0" anchor="ctr">
                    <a:solidFill>
                      <a:srgbClr val="014694"/>
                    </a:solidFill>
                  </a:tcPr>
                </a:tc>
                <a:tc>
                  <a:txBody>
                    <a:bodyPr/>
                    <a:lstStyle/>
                    <a:p>
                      <a:pPr algn="ctr">
                        <a:lnSpc>
                          <a:spcPct val="107000"/>
                        </a:lnSpc>
                        <a:spcAft>
                          <a:spcPts val="800"/>
                        </a:spcAft>
                      </a:pPr>
                      <a:r>
                        <a:rPr lang="fr-FR" sz="1800" dirty="0">
                          <a:effectLst/>
                        </a:rPr>
                        <a:t>Mesure</a:t>
                      </a:r>
                      <a:endParaRPr lang="fr-FR" sz="1800" dirty="0">
                        <a:effectLst/>
                        <a:latin typeface="+mn-lt"/>
                        <a:ea typeface="Calibri" panose="020F0502020204030204" pitchFamily="34" charset="0"/>
                        <a:cs typeface="Times New Roman" panose="02020603050405020304" pitchFamily="18" charset="0"/>
                      </a:endParaRPr>
                    </a:p>
                  </a:txBody>
                  <a:tcPr marL="46500" marR="46500" marT="0" marB="0" anchor="ctr">
                    <a:solidFill>
                      <a:srgbClr val="014694"/>
                    </a:solidFill>
                  </a:tcPr>
                </a:tc>
                <a:extLst>
                  <a:ext uri="{0D108BD9-81ED-4DB2-BD59-A6C34878D82A}">
                    <a16:rowId xmlns:a16="http://schemas.microsoft.com/office/drawing/2014/main" val="1166250310"/>
                  </a:ext>
                </a:extLst>
              </a:tr>
              <a:tr h="585696">
                <a:tc rowSpan="3">
                  <a:txBody>
                    <a:bodyPr/>
                    <a:lstStyle/>
                    <a:p>
                      <a:pPr algn="ctr">
                        <a:lnSpc>
                          <a:spcPct val="107000"/>
                        </a:lnSpc>
                        <a:spcAft>
                          <a:spcPts val="800"/>
                        </a:spcAft>
                      </a:pPr>
                      <a:r>
                        <a:rPr lang="fr-FR" sz="1800" dirty="0" err="1">
                          <a:effectLst/>
                        </a:rPr>
                        <a:t>Agro-écologique</a:t>
                      </a:r>
                      <a:endParaRPr lang="fr-FR" sz="1800" dirty="0">
                        <a:effectLst/>
                        <a:latin typeface="+mn-lt"/>
                        <a:ea typeface="Calibri" panose="020F0502020204030204" pitchFamily="34" charset="0"/>
                        <a:cs typeface="Times New Roman" panose="02020603050405020304" pitchFamily="18" charset="0"/>
                      </a:endParaRPr>
                    </a:p>
                  </a:txBody>
                  <a:tcPr marL="46500" marR="46500" marT="0" marB="0" anchor="ctr">
                    <a:lnR w="12700" cap="flat" cmpd="sng" algn="ctr">
                      <a:solidFill>
                        <a:srgbClr val="014694"/>
                      </a:solidFill>
                      <a:prstDash val="solid"/>
                      <a:round/>
                      <a:headEnd type="none" w="med" len="med"/>
                      <a:tailEnd type="none" w="med" len="med"/>
                    </a:lnR>
                  </a:tcPr>
                </a:tc>
                <a:tc>
                  <a:txBody>
                    <a:bodyPr/>
                    <a:lstStyle/>
                    <a:p>
                      <a:pPr algn="ctr">
                        <a:lnSpc>
                          <a:spcPct val="107000"/>
                        </a:lnSpc>
                        <a:spcAft>
                          <a:spcPts val="800"/>
                        </a:spcAft>
                      </a:pPr>
                      <a:r>
                        <a:rPr lang="fr-FR" sz="1800" dirty="0">
                          <a:effectLst/>
                        </a:rPr>
                        <a:t>Diversité domestique</a:t>
                      </a:r>
                      <a:endParaRPr lang="fr-FR" sz="1800" dirty="0">
                        <a:effectLst/>
                        <a:latin typeface="+mn-lt"/>
                        <a:ea typeface="Calibri" panose="020F0502020204030204" pitchFamily="34" charset="0"/>
                        <a:cs typeface="Times New Roman" panose="02020603050405020304" pitchFamily="18" charset="0"/>
                      </a:endParaRPr>
                    </a:p>
                  </a:txBody>
                  <a:tcPr marL="46500" marR="46500" marT="0" marB="0" anchor="ctr">
                    <a:lnL w="12700" cap="flat" cmpd="sng" algn="ctr">
                      <a:solidFill>
                        <a:srgbClr val="014694"/>
                      </a:solidFill>
                      <a:prstDash val="solid"/>
                      <a:round/>
                      <a:headEnd type="none" w="med" len="med"/>
                      <a:tailEnd type="none" w="med" len="med"/>
                    </a:lnL>
                    <a:lnR w="12700" cap="flat" cmpd="sng" algn="ctr">
                      <a:solidFill>
                        <a:srgbClr val="014694"/>
                      </a:solidFill>
                      <a:prstDash val="solid"/>
                      <a:round/>
                      <a:headEnd type="none" w="med" len="med"/>
                      <a:tailEnd type="none" w="med" len="med"/>
                    </a:lnR>
                  </a:tcPr>
                </a:tc>
                <a:tc>
                  <a:txBody>
                    <a:bodyPr/>
                    <a:lstStyle/>
                    <a:p>
                      <a:pPr algn="ctr">
                        <a:lnSpc>
                          <a:spcPct val="107000"/>
                        </a:lnSpc>
                        <a:spcAft>
                          <a:spcPts val="800"/>
                        </a:spcAft>
                      </a:pPr>
                      <a:r>
                        <a:rPr lang="fr-FR" sz="1800" b="1" dirty="0">
                          <a:effectLst/>
                        </a:rPr>
                        <a:t>Cultures annuelles et pérennes</a:t>
                      </a:r>
                      <a:r>
                        <a:rPr lang="fr-FR" sz="1800" dirty="0">
                          <a:effectLst/>
                        </a:rPr>
                        <a:t>, Animale, Valorisation et conservation du patrimoine génétique</a:t>
                      </a:r>
                      <a:endParaRPr lang="fr-FR" sz="1800" dirty="0">
                        <a:effectLst/>
                        <a:latin typeface="+mn-lt"/>
                        <a:ea typeface="Calibri" panose="020F0502020204030204" pitchFamily="34" charset="0"/>
                        <a:cs typeface="Times New Roman" panose="02020603050405020304" pitchFamily="18" charset="0"/>
                      </a:endParaRPr>
                    </a:p>
                  </a:txBody>
                  <a:tcPr marL="46500" marR="46500" marT="0" marB="0" anchor="ctr">
                    <a:lnL w="12700" cap="flat" cmpd="sng" algn="ctr">
                      <a:solidFill>
                        <a:srgbClr val="014694"/>
                      </a:solidFill>
                      <a:prstDash val="solid"/>
                      <a:round/>
                      <a:headEnd type="none" w="med" len="med"/>
                      <a:tailEnd type="none" w="med" len="med"/>
                    </a:lnL>
                    <a:lnR w="12700" cap="flat" cmpd="sng" algn="ctr">
                      <a:solidFill>
                        <a:srgbClr val="014694"/>
                      </a:solidFill>
                      <a:prstDash val="solid"/>
                      <a:round/>
                      <a:headEnd type="none" w="med" len="med"/>
                      <a:tailEnd type="none" w="med" len="med"/>
                    </a:lnR>
                  </a:tcPr>
                </a:tc>
                <a:tc>
                  <a:txBody>
                    <a:bodyPr/>
                    <a:lstStyle/>
                    <a:p>
                      <a:pPr algn="ctr">
                        <a:lnSpc>
                          <a:spcPct val="107000"/>
                        </a:lnSpc>
                        <a:spcAft>
                          <a:spcPts val="800"/>
                        </a:spcAft>
                      </a:pPr>
                      <a:r>
                        <a:rPr lang="fr-FR" sz="1800" dirty="0">
                          <a:effectLst/>
                        </a:rPr>
                        <a:t>Nombre d’espèce maraîchère cultivées, Diversification des productions</a:t>
                      </a:r>
                      <a:endParaRPr lang="fr-FR" sz="18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14694"/>
                      </a:solidFill>
                      <a:prstDash val="solid"/>
                      <a:round/>
                      <a:headEnd type="none" w="med" len="med"/>
                      <a:tailEnd type="none" w="med" len="med"/>
                    </a:lnL>
                  </a:tcPr>
                </a:tc>
                <a:extLst>
                  <a:ext uri="{0D108BD9-81ED-4DB2-BD59-A6C34878D82A}">
                    <a16:rowId xmlns:a16="http://schemas.microsoft.com/office/drawing/2014/main" val="2528321002"/>
                  </a:ext>
                </a:extLst>
              </a:tr>
              <a:tr h="1181118">
                <a:tc vMerge="1">
                  <a:txBody>
                    <a:bodyPr/>
                    <a:lstStyle/>
                    <a:p>
                      <a:endParaRPr lang="fr-FR"/>
                    </a:p>
                  </a:txBody>
                  <a:tcPr/>
                </a:tc>
                <a:tc>
                  <a:txBody>
                    <a:bodyPr/>
                    <a:lstStyle/>
                    <a:p>
                      <a:pPr algn="ctr">
                        <a:lnSpc>
                          <a:spcPct val="107000"/>
                        </a:lnSpc>
                        <a:spcAft>
                          <a:spcPts val="800"/>
                        </a:spcAft>
                      </a:pPr>
                      <a:r>
                        <a:rPr lang="fr-FR" sz="1800" dirty="0">
                          <a:effectLst/>
                        </a:rPr>
                        <a:t>Organisation de l’espace</a:t>
                      </a:r>
                      <a:endParaRPr lang="fr-FR" sz="1800" dirty="0">
                        <a:effectLst/>
                        <a:latin typeface="+mn-lt"/>
                        <a:ea typeface="Calibri" panose="020F0502020204030204" pitchFamily="34" charset="0"/>
                        <a:cs typeface="Times New Roman" panose="02020603050405020304" pitchFamily="18" charset="0"/>
                      </a:endParaRPr>
                    </a:p>
                  </a:txBody>
                  <a:tcPr marL="46500" marR="46500" marT="0" marB="0" anchor="ctr">
                    <a:lnL w="12700" cap="flat" cmpd="sng" algn="ctr">
                      <a:solidFill>
                        <a:srgbClr val="014694"/>
                      </a:solidFill>
                      <a:prstDash val="solid"/>
                      <a:round/>
                      <a:headEnd type="none" w="med" len="med"/>
                      <a:tailEnd type="none" w="med" len="med"/>
                    </a:lnL>
                    <a:lnR w="12700" cap="flat" cmpd="sng" algn="ctr">
                      <a:solidFill>
                        <a:srgbClr val="014694"/>
                      </a:solidFill>
                      <a:prstDash val="solid"/>
                      <a:round/>
                      <a:headEnd type="none" w="med" len="med"/>
                      <a:tailEnd type="none" w="med" len="med"/>
                    </a:lnR>
                  </a:tcPr>
                </a:tc>
                <a:tc>
                  <a:txBody>
                    <a:bodyPr/>
                    <a:lstStyle/>
                    <a:p>
                      <a:pPr algn="ctr">
                        <a:lnSpc>
                          <a:spcPct val="107000"/>
                        </a:lnSpc>
                        <a:spcAft>
                          <a:spcPts val="800"/>
                        </a:spcAft>
                      </a:pPr>
                      <a:r>
                        <a:rPr lang="fr-FR" sz="1800" b="1" dirty="0">
                          <a:effectLst/>
                        </a:rPr>
                        <a:t>Assolement, Dimension des parcelles</a:t>
                      </a:r>
                      <a:r>
                        <a:rPr lang="fr-FR" sz="1800" dirty="0">
                          <a:effectLst/>
                        </a:rPr>
                        <a:t>, Gestion des matières organiques et des Surfaces fourragères, Zones de régulation écologique, Contribution aux enjeux environnementaux du territoire, Valorisation de l’espace</a:t>
                      </a:r>
                      <a:endParaRPr lang="fr-FR" sz="1800" dirty="0">
                        <a:effectLst/>
                        <a:latin typeface="+mn-lt"/>
                        <a:ea typeface="Calibri" panose="020F0502020204030204" pitchFamily="34" charset="0"/>
                        <a:cs typeface="Times New Roman" panose="02020603050405020304" pitchFamily="18" charset="0"/>
                      </a:endParaRPr>
                    </a:p>
                  </a:txBody>
                  <a:tcPr marL="46500" marR="46500" marT="0" marB="0" anchor="ctr">
                    <a:lnL w="12700" cap="flat" cmpd="sng" algn="ctr">
                      <a:solidFill>
                        <a:srgbClr val="014694"/>
                      </a:solidFill>
                      <a:prstDash val="solid"/>
                      <a:round/>
                      <a:headEnd type="none" w="med" len="med"/>
                      <a:tailEnd type="none" w="med" len="med"/>
                    </a:lnL>
                    <a:lnR w="12700" cap="flat" cmpd="sng" algn="ctr">
                      <a:solidFill>
                        <a:srgbClr val="014694"/>
                      </a:solidFill>
                      <a:prstDash val="solid"/>
                      <a:round/>
                      <a:headEnd type="none" w="med" len="med"/>
                      <a:tailEnd type="none" w="med" len="med"/>
                    </a:lnR>
                  </a:tcPr>
                </a:tc>
                <a:tc>
                  <a:txBody>
                    <a:bodyPr/>
                    <a:lstStyle/>
                    <a:p>
                      <a:pPr algn="ctr">
                        <a:lnSpc>
                          <a:spcPct val="107000"/>
                        </a:lnSpc>
                        <a:spcAft>
                          <a:spcPts val="800"/>
                        </a:spcAft>
                      </a:pPr>
                      <a:r>
                        <a:rPr lang="fr-FR" sz="1800" dirty="0">
                          <a:effectLst/>
                        </a:rPr>
                        <a:t>Surface de la culture de tomate/surface totale, Surface de la culture principale</a:t>
                      </a:r>
                      <a:endParaRPr lang="fr-FR" sz="18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14694"/>
                      </a:solidFill>
                      <a:prstDash val="solid"/>
                      <a:round/>
                      <a:headEnd type="none" w="med" len="med"/>
                      <a:tailEnd type="none" w="med" len="med"/>
                    </a:lnL>
                  </a:tcPr>
                </a:tc>
                <a:extLst>
                  <a:ext uri="{0D108BD9-81ED-4DB2-BD59-A6C34878D82A}">
                    <a16:rowId xmlns:a16="http://schemas.microsoft.com/office/drawing/2014/main" val="1522760864"/>
                  </a:ext>
                </a:extLst>
              </a:tr>
              <a:tr h="784171">
                <a:tc vMerge="1">
                  <a:txBody>
                    <a:bodyPr/>
                    <a:lstStyle/>
                    <a:p>
                      <a:endParaRPr lang="fr-FR"/>
                    </a:p>
                  </a:txBody>
                  <a:tcPr/>
                </a:tc>
                <a:tc>
                  <a:txBody>
                    <a:bodyPr/>
                    <a:lstStyle/>
                    <a:p>
                      <a:pPr algn="ctr">
                        <a:lnSpc>
                          <a:spcPct val="107000"/>
                        </a:lnSpc>
                        <a:spcAft>
                          <a:spcPts val="800"/>
                        </a:spcAft>
                      </a:pPr>
                      <a:r>
                        <a:rPr lang="fr-FR" sz="1800" dirty="0">
                          <a:effectLst/>
                        </a:rPr>
                        <a:t>Pratiques agricoles</a:t>
                      </a:r>
                      <a:endParaRPr lang="fr-FR" sz="1800" dirty="0">
                        <a:effectLst/>
                        <a:latin typeface="+mn-lt"/>
                        <a:ea typeface="Calibri" panose="020F0502020204030204" pitchFamily="34" charset="0"/>
                        <a:cs typeface="Times New Roman" panose="02020603050405020304" pitchFamily="18" charset="0"/>
                      </a:endParaRPr>
                    </a:p>
                  </a:txBody>
                  <a:tcPr marL="46500" marR="46500" marT="0" marB="0" anchor="ctr">
                    <a:lnL w="12700" cap="flat" cmpd="sng" algn="ctr">
                      <a:solidFill>
                        <a:srgbClr val="014694"/>
                      </a:solidFill>
                      <a:prstDash val="solid"/>
                      <a:round/>
                      <a:headEnd type="none" w="med" len="med"/>
                      <a:tailEnd type="none" w="med" len="med"/>
                    </a:lnL>
                    <a:lnR w="12700" cap="flat" cmpd="sng" algn="ctr">
                      <a:solidFill>
                        <a:srgbClr val="014694"/>
                      </a:solidFill>
                      <a:prstDash val="solid"/>
                      <a:round/>
                      <a:headEnd type="none" w="med" len="med"/>
                      <a:tailEnd type="none" w="med" len="med"/>
                    </a:lnR>
                  </a:tcPr>
                </a:tc>
                <a:tc>
                  <a:txBody>
                    <a:bodyPr/>
                    <a:lstStyle/>
                    <a:p>
                      <a:pPr algn="ctr">
                        <a:lnSpc>
                          <a:spcPct val="107000"/>
                        </a:lnSpc>
                        <a:spcAft>
                          <a:spcPts val="800"/>
                        </a:spcAft>
                      </a:pPr>
                      <a:r>
                        <a:rPr lang="fr-FR" sz="1800" b="0" dirty="0">
                          <a:effectLst/>
                        </a:rPr>
                        <a:t>Effluents organiques, Fertilisation </a:t>
                      </a:r>
                      <a:r>
                        <a:rPr lang="fr-FR" sz="1800" b="1" dirty="0">
                          <a:effectLst/>
                        </a:rPr>
                        <a:t>Pesticides, </a:t>
                      </a:r>
                      <a:r>
                        <a:rPr lang="fr-FR" sz="1800" b="0" dirty="0">
                          <a:effectLst/>
                        </a:rPr>
                        <a:t>Traitements vétérinaires</a:t>
                      </a:r>
                      <a:r>
                        <a:rPr lang="fr-FR" sz="1800" b="1" dirty="0">
                          <a:effectLst/>
                        </a:rPr>
                        <a:t>, Protection du sol</a:t>
                      </a:r>
                      <a:r>
                        <a:rPr lang="fr-FR" sz="1800" dirty="0">
                          <a:effectLst/>
                        </a:rPr>
                        <a:t>, Gestion de l’eau, Dépendance énergétique</a:t>
                      </a:r>
                      <a:endParaRPr lang="fr-FR" sz="1800" dirty="0">
                        <a:effectLst/>
                        <a:latin typeface="+mn-lt"/>
                        <a:ea typeface="Calibri" panose="020F0502020204030204" pitchFamily="34" charset="0"/>
                        <a:cs typeface="Times New Roman" panose="02020603050405020304" pitchFamily="18" charset="0"/>
                      </a:endParaRPr>
                    </a:p>
                  </a:txBody>
                  <a:tcPr marL="46500" marR="46500" marT="0" marB="0" anchor="ctr">
                    <a:lnL w="12700" cap="flat" cmpd="sng" algn="ctr">
                      <a:solidFill>
                        <a:srgbClr val="014694"/>
                      </a:solidFill>
                      <a:prstDash val="solid"/>
                      <a:round/>
                      <a:headEnd type="none" w="med" len="med"/>
                      <a:tailEnd type="none" w="med" len="med"/>
                    </a:lnL>
                    <a:lnR w="12700" cap="flat" cmpd="sng" algn="ctr">
                      <a:solidFill>
                        <a:srgbClr val="014694"/>
                      </a:solidFill>
                      <a:prstDash val="solid"/>
                      <a:round/>
                      <a:headEnd type="none" w="med" len="med"/>
                      <a:tailEnd type="none" w="med" len="med"/>
                    </a:lnR>
                  </a:tcPr>
                </a:tc>
                <a:tc>
                  <a:txBody>
                    <a:bodyPr/>
                    <a:lstStyle/>
                    <a:p>
                      <a:pPr algn="ctr">
                        <a:lnSpc>
                          <a:spcPct val="107000"/>
                        </a:lnSpc>
                        <a:spcAft>
                          <a:spcPts val="800"/>
                        </a:spcAft>
                      </a:pPr>
                      <a:r>
                        <a:rPr lang="fr-FR" sz="1800" dirty="0">
                          <a:effectLst/>
                        </a:rPr>
                        <a:t>Réduction des quantité utilisées + mise en place de pratique alternatives, Hors sol ou non</a:t>
                      </a:r>
                      <a:endParaRPr lang="fr-FR" sz="18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14694"/>
                      </a:solidFill>
                      <a:prstDash val="solid"/>
                      <a:round/>
                      <a:headEnd type="none" w="med" len="med"/>
                      <a:tailEnd type="none" w="med" len="med"/>
                    </a:lnL>
                  </a:tcPr>
                </a:tc>
                <a:extLst>
                  <a:ext uri="{0D108BD9-81ED-4DB2-BD59-A6C34878D82A}">
                    <a16:rowId xmlns:a16="http://schemas.microsoft.com/office/drawing/2014/main" val="3220671994"/>
                  </a:ext>
                </a:extLst>
              </a:tr>
            </a:tbl>
          </a:graphicData>
        </a:graphic>
      </p:graphicFrame>
      <p:sp>
        <p:nvSpPr>
          <p:cNvPr id="9" name="ZoneTexte 8">
            <a:extLst>
              <a:ext uri="{FF2B5EF4-FFF2-40B4-BE49-F238E27FC236}">
                <a16:creationId xmlns:a16="http://schemas.microsoft.com/office/drawing/2014/main" id="{75C92FC9-54F9-42DE-58B3-E88D0A9BA38F}"/>
              </a:ext>
            </a:extLst>
          </p:cNvPr>
          <p:cNvSpPr txBox="1"/>
          <p:nvPr/>
        </p:nvSpPr>
        <p:spPr>
          <a:xfrm>
            <a:off x="0" y="5768493"/>
            <a:ext cx="6962768" cy="430887"/>
          </a:xfrm>
          <a:prstGeom prst="rect">
            <a:avLst/>
          </a:prstGeom>
          <a:noFill/>
        </p:spPr>
        <p:txBody>
          <a:bodyPr wrap="square">
            <a:spAutoFit/>
          </a:bodyPr>
          <a:lstStyle/>
          <a:p>
            <a:pPr marL="800100" marR="0" lvl="1" indent="-342900" algn="just" defTabSz="914400" rtl="0" eaLnBrk="1" fontAlgn="auto" latinLnBrk="0" hangingPunct="1">
              <a:lnSpc>
                <a:spcPct val="100000"/>
              </a:lnSpc>
              <a:spcBef>
                <a:spcPts val="0"/>
              </a:spcBef>
              <a:spcAft>
                <a:spcPts val="0"/>
              </a:spcAft>
              <a:buClr>
                <a:srgbClr val="014694"/>
              </a:buClr>
              <a:buSzTx/>
              <a:buFont typeface="Wingdings" panose="05000000000000000000" pitchFamily="2" charset="2"/>
              <a:buChar char="ü"/>
              <a:tabLst/>
              <a:defRPr/>
            </a:pPr>
            <a:r>
              <a:rPr kumimoji="0" lang="fr-FR" sz="2200" b="0" i="0" u="none" strike="noStrike" kern="1200" cap="none" spc="0" normalizeH="0" baseline="0" noProof="0" dirty="0">
                <a:ln>
                  <a:noFill/>
                </a:ln>
                <a:solidFill>
                  <a:prstClr val="black"/>
                </a:solidFill>
                <a:effectLst/>
                <a:uLnTx/>
                <a:uFillTx/>
                <a:latin typeface="Calibri" panose="020F0502020204030204"/>
                <a:ea typeface="+mn-ea"/>
                <a:cs typeface="+mn-cs"/>
              </a:rPr>
              <a:t>Score moyen : 41.56, min : 10.68, max : 53.23</a:t>
            </a:r>
            <a:endParaRPr kumimoji="0" lang="fr-FR" sz="22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mn-cs"/>
            </a:endParaRPr>
          </a:p>
        </p:txBody>
      </p:sp>
    </p:spTree>
    <p:extLst>
      <p:ext uri="{BB962C8B-B14F-4D97-AF65-F5344CB8AC3E}">
        <p14:creationId xmlns:p14="http://schemas.microsoft.com/office/powerpoint/2010/main" val="24708938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5400" y="106555"/>
            <a:ext cx="8723660" cy="521287"/>
          </a:xfrm>
        </p:spPr>
        <p:txBody>
          <a:bodyPr>
            <a:normAutofit/>
          </a:bodyPr>
          <a:lstStyle/>
          <a:p>
            <a:pPr algn="just"/>
            <a:r>
              <a:rPr lang="fr-FR" sz="2400" b="1" dirty="0">
                <a:solidFill>
                  <a:srgbClr val="C00000"/>
                </a:solidFill>
              </a:rPr>
              <a:t>2-</a:t>
            </a:r>
            <a:r>
              <a:rPr lang="fr-FR" sz="2400" b="1" dirty="0"/>
              <a:t> Méthodologie : Calcul des scores de durabilité – Méthode IDEA 3</a:t>
            </a:r>
            <a:endParaRPr lang="fr-FR" sz="2600" b="1" dirty="0"/>
          </a:p>
        </p:txBody>
      </p:sp>
      <p:sp>
        <p:nvSpPr>
          <p:cNvPr id="6" name="ZoneTexte 5"/>
          <p:cNvSpPr txBox="1"/>
          <p:nvPr/>
        </p:nvSpPr>
        <p:spPr>
          <a:xfrm>
            <a:off x="145400" y="627842"/>
            <a:ext cx="8028940" cy="430887"/>
          </a:xfrm>
          <a:prstGeom prst="rect">
            <a:avLst/>
          </a:prstGeom>
          <a:noFill/>
        </p:spPr>
        <p:txBody>
          <a:bodyPr wrap="square" rtlCol="0">
            <a:spAutoFit/>
          </a:bodyPr>
          <a:lstStyle/>
          <a:p>
            <a:pPr marL="342900" indent="-342900" algn="just">
              <a:spcAft>
                <a:spcPts val="1200"/>
              </a:spcAft>
              <a:buClr>
                <a:srgbClr val="014694"/>
              </a:buClr>
              <a:buFont typeface="Wingdings" panose="05000000000000000000" pitchFamily="2" charset="2"/>
              <a:buChar char="q"/>
            </a:pPr>
            <a:r>
              <a:rPr lang="fr-FR" sz="2200" dirty="0"/>
              <a:t>Calcul du score de durabilité socio-territoriale (sur 60)</a:t>
            </a:r>
          </a:p>
        </p:txBody>
      </p:sp>
      <p:sp>
        <p:nvSpPr>
          <p:cNvPr id="5" name="Espace réservé du numéro de diapositive 3"/>
          <p:cNvSpPr txBox="1">
            <a:spLocks/>
          </p:cNvSpPr>
          <p:nvPr/>
        </p:nvSpPr>
        <p:spPr>
          <a:xfrm>
            <a:off x="7053113" y="2074"/>
            <a:ext cx="2057400" cy="365125"/>
          </a:xfrm>
          <a:prstGeom prst="rect">
            <a:avLst/>
          </a:prstGeom>
        </p:spPr>
        <p:txBody>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11F9F44-45EE-4CCD-BD21-4F0087ED59B9}" type="slidenum">
              <a:rPr lang="fr-FR" smtClean="0"/>
              <a:pPr algn="r"/>
              <a:t>13</a:t>
            </a:fld>
            <a:endParaRPr lang="fr-FR" dirty="0"/>
          </a:p>
        </p:txBody>
      </p:sp>
      <p:graphicFrame>
        <p:nvGraphicFramePr>
          <p:cNvPr id="4" name="Tableau 3">
            <a:extLst>
              <a:ext uri="{FF2B5EF4-FFF2-40B4-BE49-F238E27FC236}">
                <a16:creationId xmlns:a16="http://schemas.microsoft.com/office/drawing/2014/main" id="{DFB83D39-F84C-14EA-887A-E76D1FB447AE}"/>
              </a:ext>
            </a:extLst>
          </p:cNvPr>
          <p:cNvGraphicFramePr>
            <a:graphicFrameLocks noGrp="1"/>
          </p:cNvGraphicFramePr>
          <p:nvPr>
            <p:extLst>
              <p:ext uri="{D42A27DB-BD31-4B8C-83A1-F6EECF244321}">
                <p14:modId xmlns:p14="http://schemas.microsoft.com/office/powerpoint/2010/main" val="991062854"/>
              </p:ext>
            </p:extLst>
          </p:nvPr>
        </p:nvGraphicFramePr>
        <p:xfrm>
          <a:off x="145400" y="1089507"/>
          <a:ext cx="8723661" cy="4643884"/>
        </p:xfrm>
        <a:graphic>
          <a:graphicData uri="http://schemas.openxmlformats.org/drawingml/2006/table">
            <a:tbl>
              <a:tblPr firstRow="1" firstCol="1" bandRow="1">
                <a:tableStyleId>{FABFCF23-3B69-468F-B69F-88F6DE6A72F2}</a:tableStyleId>
              </a:tblPr>
              <a:tblGrid>
                <a:gridCol w="1246816">
                  <a:extLst>
                    <a:ext uri="{9D8B030D-6E8A-4147-A177-3AD203B41FA5}">
                      <a16:colId xmlns:a16="http://schemas.microsoft.com/office/drawing/2014/main" val="2723595851"/>
                    </a:ext>
                  </a:extLst>
                </a:gridCol>
                <a:gridCol w="1408133">
                  <a:extLst>
                    <a:ext uri="{9D8B030D-6E8A-4147-A177-3AD203B41FA5}">
                      <a16:colId xmlns:a16="http://schemas.microsoft.com/office/drawing/2014/main" val="1716632570"/>
                    </a:ext>
                  </a:extLst>
                </a:gridCol>
                <a:gridCol w="3219450">
                  <a:extLst>
                    <a:ext uri="{9D8B030D-6E8A-4147-A177-3AD203B41FA5}">
                      <a16:colId xmlns:a16="http://schemas.microsoft.com/office/drawing/2014/main" val="2877219562"/>
                    </a:ext>
                  </a:extLst>
                </a:gridCol>
                <a:gridCol w="2849262">
                  <a:extLst>
                    <a:ext uri="{9D8B030D-6E8A-4147-A177-3AD203B41FA5}">
                      <a16:colId xmlns:a16="http://schemas.microsoft.com/office/drawing/2014/main" val="391573635"/>
                    </a:ext>
                  </a:extLst>
                </a:gridCol>
              </a:tblGrid>
              <a:tr h="126197">
                <a:tc>
                  <a:txBody>
                    <a:bodyPr/>
                    <a:lstStyle/>
                    <a:p>
                      <a:pPr algn="ctr">
                        <a:lnSpc>
                          <a:spcPct val="107000"/>
                        </a:lnSpc>
                        <a:spcAft>
                          <a:spcPts val="800"/>
                        </a:spcAft>
                      </a:pPr>
                      <a:r>
                        <a:rPr lang="fr-FR" sz="1800" dirty="0">
                          <a:effectLst/>
                        </a:rPr>
                        <a:t>Dimensions</a:t>
                      </a:r>
                      <a:endParaRPr lang="fr-FR" sz="1800" dirty="0">
                        <a:effectLst/>
                        <a:latin typeface="+mn-lt"/>
                        <a:ea typeface="Calibri" panose="020F0502020204030204" pitchFamily="34" charset="0"/>
                        <a:cs typeface="Times New Roman" panose="02020603050405020304" pitchFamily="18" charset="0"/>
                      </a:endParaRPr>
                    </a:p>
                  </a:txBody>
                  <a:tcPr marL="46500" marR="46500" marT="0" marB="0" anchor="ctr">
                    <a:solidFill>
                      <a:srgbClr val="014694"/>
                    </a:solidFill>
                  </a:tcPr>
                </a:tc>
                <a:tc>
                  <a:txBody>
                    <a:bodyPr/>
                    <a:lstStyle/>
                    <a:p>
                      <a:pPr algn="ctr">
                        <a:lnSpc>
                          <a:spcPct val="107000"/>
                        </a:lnSpc>
                        <a:spcAft>
                          <a:spcPts val="800"/>
                        </a:spcAft>
                      </a:pPr>
                      <a:r>
                        <a:rPr lang="fr-FR" sz="1800" dirty="0">
                          <a:effectLst/>
                        </a:rPr>
                        <a:t>Composantes</a:t>
                      </a:r>
                      <a:endParaRPr lang="fr-FR" sz="1800" dirty="0">
                        <a:effectLst/>
                        <a:latin typeface="+mn-lt"/>
                        <a:ea typeface="Calibri" panose="020F0502020204030204" pitchFamily="34" charset="0"/>
                        <a:cs typeface="Times New Roman" panose="02020603050405020304" pitchFamily="18" charset="0"/>
                      </a:endParaRPr>
                    </a:p>
                  </a:txBody>
                  <a:tcPr marL="46500" marR="46500" marT="0" marB="0" anchor="ctr">
                    <a:solidFill>
                      <a:srgbClr val="014694"/>
                    </a:solidFill>
                  </a:tcPr>
                </a:tc>
                <a:tc>
                  <a:txBody>
                    <a:bodyPr/>
                    <a:lstStyle/>
                    <a:p>
                      <a:pPr algn="ctr">
                        <a:lnSpc>
                          <a:spcPct val="107000"/>
                        </a:lnSpc>
                        <a:spcAft>
                          <a:spcPts val="800"/>
                        </a:spcAft>
                      </a:pPr>
                      <a:r>
                        <a:rPr lang="fr-FR" sz="1800" dirty="0">
                          <a:effectLst/>
                        </a:rPr>
                        <a:t>Items</a:t>
                      </a:r>
                      <a:endParaRPr lang="fr-FR" sz="1800" dirty="0">
                        <a:effectLst/>
                        <a:latin typeface="+mn-lt"/>
                        <a:ea typeface="Calibri" panose="020F0502020204030204" pitchFamily="34" charset="0"/>
                        <a:cs typeface="Times New Roman" panose="02020603050405020304" pitchFamily="18" charset="0"/>
                      </a:endParaRPr>
                    </a:p>
                  </a:txBody>
                  <a:tcPr marL="46500" marR="46500" marT="0" marB="0" anchor="ctr">
                    <a:solidFill>
                      <a:srgbClr val="014694"/>
                    </a:solidFill>
                  </a:tcPr>
                </a:tc>
                <a:tc>
                  <a:txBody>
                    <a:bodyPr/>
                    <a:lstStyle/>
                    <a:p>
                      <a:pPr algn="ctr">
                        <a:lnSpc>
                          <a:spcPct val="107000"/>
                        </a:lnSpc>
                        <a:spcAft>
                          <a:spcPts val="800"/>
                        </a:spcAft>
                      </a:pPr>
                      <a:r>
                        <a:rPr lang="fr-FR" sz="1800" dirty="0">
                          <a:effectLst/>
                        </a:rPr>
                        <a:t>Mesures</a:t>
                      </a:r>
                      <a:endParaRPr lang="fr-FR" sz="1800" dirty="0">
                        <a:effectLst/>
                        <a:latin typeface="+mn-lt"/>
                        <a:ea typeface="Calibri" panose="020F0502020204030204" pitchFamily="34" charset="0"/>
                        <a:cs typeface="Times New Roman" panose="02020603050405020304" pitchFamily="18" charset="0"/>
                      </a:endParaRPr>
                    </a:p>
                  </a:txBody>
                  <a:tcPr marL="46500" marR="46500" marT="0" marB="0" anchor="ctr">
                    <a:solidFill>
                      <a:srgbClr val="014694"/>
                    </a:solidFill>
                  </a:tcPr>
                </a:tc>
                <a:extLst>
                  <a:ext uri="{0D108BD9-81ED-4DB2-BD59-A6C34878D82A}">
                    <a16:rowId xmlns:a16="http://schemas.microsoft.com/office/drawing/2014/main" val="3721076383"/>
                  </a:ext>
                </a:extLst>
              </a:tr>
              <a:tr h="524293">
                <a:tc rowSpan="3">
                  <a:txBody>
                    <a:bodyPr/>
                    <a:lstStyle/>
                    <a:p>
                      <a:pPr algn="ctr">
                        <a:lnSpc>
                          <a:spcPct val="107000"/>
                        </a:lnSpc>
                        <a:spcAft>
                          <a:spcPts val="800"/>
                        </a:spcAft>
                      </a:pPr>
                      <a:r>
                        <a:rPr lang="fr-FR" sz="1800" b="1" kern="1200" dirty="0">
                          <a:solidFill>
                            <a:schemeClr val="tx1"/>
                          </a:solidFill>
                          <a:effectLst/>
                        </a:rPr>
                        <a:t>Socio-territoriale</a:t>
                      </a:r>
                      <a:endParaRPr lang="fr-FR" sz="1800" b="1" kern="1200" dirty="0">
                        <a:solidFill>
                          <a:schemeClr val="tx1"/>
                        </a:solidFill>
                        <a:effectLst/>
                        <a:latin typeface="+mn-lt"/>
                        <a:ea typeface="+mn-ea"/>
                        <a:cs typeface="+mn-cs"/>
                      </a:endParaRPr>
                    </a:p>
                  </a:txBody>
                  <a:tcPr marL="46500" marR="46500" marT="0" marB="0" anchor="ctr">
                    <a:lnR w="12700" cap="flat" cmpd="sng" algn="ctr">
                      <a:solidFill>
                        <a:srgbClr val="014694"/>
                      </a:solidFill>
                      <a:prstDash val="solid"/>
                      <a:round/>
                      <a:headEnd type="none" w="med" len="med"/>
                      <a:tailEnd type="none" w="med" len="med"/>
                    </a:lnR>
                  </a:tcPr>
                </a:tc>
                <a:tc>
                  <a:txBody>
                    <a:bodyPr/>
                    <a:lstStyle/>
                    <a:p>
                      <a:pPr algn="ctr">
                        <a:lnSpc>
                          <a:spcPct val="107000"/>
                        </a:lnSpc>
                        <a:spcAft>
                          <a:spcPts val="800"/>
                        </a:spcAft>
                      </a:pPr>
                      <a:r>
                        <a:rPr lang="fr-FR" sz="1800" dirty="0">
                          <a:effectLst/>
                        </a:rPr>
                        <a:t>Qualité des produits et du territoire</a:t>
                      </a:r>
                      <a:endParaRPr lang="fr-FR" sz="1800" dirty="0">
                        <a:effectLst/>
                        <a:latin typeface="+mn-lt"/>
                        <a:ea typeface="Calibri" panose="020F0502020204030204" pitchFamily="34" charset="0"/>
                        <a:cs typeface="Times New Roman" panose="02020603050405020304" pitchFamily="18" charset="0"/>
                      </a:endParaRPr>
                    </a:p>
                  </a:txBody>
                  <a:tcPr marL="46500" marR="46500" marT="0" marB="0" anchor="ctr">
                    <a:lnL w="12700" cap="flat" cmpd="sng" algn="ctr">
                      <a:solidFill>
                        <a:srgbClr val="014694"/>
                      </a:solidFill>
                      <a:prstDash val="solid"/>
                      <a:round/>
                      <a:headEnd type="none" w="med" len="med"/>
                      <a:tailEnd type="none" w="med" len="med"/>
                    </a:lnL>
                    <a:lnR w="12700" cap="flat" cmpd="sng" algn="ctr">
                      <a:solidFill>
                        <a:srgbClr val="014694"/>
                      </a:solidFill>
                      <a:prstDash val="solid"/>
                      <a:round/>
                      <a:headEnd type="none" w="med" len="med"/>
                      <a:tailEnd type="none" w="med" len="med"/>
                    </a:lnR>
                  </a:tcPr>
                </a:tc>
                <a:tc>
                  <a:txBody>
                    <a:bodyPr/>
                    <a:lstStyle/>
                    <a:p>
                      <a:pPr algn="ctr">
                        <a:lnSpc>
                          <a:spcPct val="107000"/>
                        </a:lnSpc>
                        <a:spcAft>
                          <a:spcPts val="800"/>
                        </a:spcAft>
                      </a:pPr>
                      <a:r>
                        <a:rPr lang="fr-FR" sz="1800" b="1" dirty="0">
                          <a:effectLst/>
                        </a:rPr>
                        <a:t>Démarche qualité</a:t>
                      </a:r>
                      <a:r>
                        <a:rPr lang="fr-FR" sz="1800" dirty="0">
                          <a:effectLst/>
                        </a:rPr>
                        <a:t>, Valorisation du patrimoine, Gestion des déchets non organiques, Accessibilité de l’espace, </a:t>
                      </a:r>
                      <a:r>
                        <a:rPr lang="fr-FR" sz="1800" b="1" dirty="0">
                          <a:effectLst/>
                        </a:rPr>
                        <a:t>Implication sociale</a:t>
                      </a:r>
                      <a:endParaRPr lang="fr-FR" sz="1800" b="1" dirty="0">
                        <a:effectLst/>
                        <a:latin typeface="+mn-lt"/>
                        <a:ea typeface="Calibri" panose="020F0502020204030204" pitchFamily="34" charset="0"/>
                        <a:cs typeface="Times New Roman" panose="02020603050405020304" pitchFamily="18" charset="0"/>
                      </a:endParaRPr>
                    </a:p>
                  </a:txBody>
                  <a:tcPr marL="46500" marR="46500" marT="0" marB="0" anchor="ctr">
                    <a:lnL w="12700" cap="flat" cmpd="sng" algn="ctr">
                      <a:solidFill>
                        <a:srgbClr val="014694"/>
                      </a:solidFill>
                      <a:prstDash val="solid"/>
                      <a:round/>
                      <a:headEnd type="none" w="med" len="med"/>
                      <a:tailEnd type="none" w="med" len="med"/>
                    </a:lnL>
                    <a:lnR w="12700" cap="flat" cmpd="sng" algn="ctr">
                      <a:solidFill>
                        <a:srgbClr val="014694"/>
                      </a:solidFill>
                      <a:prstDash val="solid"/>
                      <a:round/>
                      <a:headEnd type="none" w="med" len="med"/>
                      <a:tailEnd type="none" w="med" len="med"/>
                    </a:lnR>
                  </a:tcPr>
                </a:tc>
                <a:tc>
                  <a:txBody>
                    <a:bodyPr/>
                    <a:lstStyle/>
                    <a:p>
                      <a:pPr algn="ctr">
                        <a:lnSpc>
                          <a:spcPct val="107000"/>
                        </a:lnSpc>
                        <a:spcAft>
                          <a:spcPts val="800"/>
                        </a:spcAft>
                      </a:pPr>
                      <a:r>
                        <a:rPr lang="fr-FR" sz="1800" dirty="0">
                          <a:effectLst/>
                        </a:rPr>
                        <a:t>Certifications de l’exploitation, Part de la vente directe</a:t>
                      </a:r>
                      <a:endParaRPr lang="fr-FR" sz="18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14694"/>
                      </a:solidFill>
                      <a:prstDash val="solid"/>
                      <a:round/>
                      <a:headEnd type="none" w="med" len="med"/>
                      <a:tailEnd type="none" w="med" len="med"/>
                    </a:lnL>
                  </a:tcPr>
                </a:tc>
                <a:extLst>
                  <a:ext uri="{0D108BD9-81ED-4DB2-BD59-A6C34878D82A}">
                    <a16:rowId xmlns:a16="http://schemas.microsoft.com/office/drawing/2014/main" val="1146538396"/>
                  </a:ext>
                </a:extLst>
              </a:tr>
              <a:tr h="656992">
                <a:tc vMerge="1">
                  <a:txBody>
                    <a:bodyPr/>
                    <a:lstStyle/>
                    <a:p>
                      <a:endParaRPr lang="fr-FR"/>
                    </a:p>
                  </a:txBody>
                  <a:tcPr/>
                </a:tc>
                <a:tc>
                  <a:txBody>
                    <a:bodyPr/>
                    <a:lstStyle/>
                    <a:p>
                      <a:pPr algn="ctr">
                        <a:lnSpc>
                          <a:spcPct val="107000"/>
                        </a:lnSpc>
                        <a:spcAft>
                          <a:spcPts val="800"/>
                        </a:spcAft>
                      </a:pPr>
                      <a:r>
                        <a:rPr lang="fr-FR" sz="1800" dirty="0">
                          <a:effectLst/>
                        </a:rPr>
                        <a:t>Emploi et services</a:t>
                      </a:r>
                      <a:endParaRPr lang="fr-FR" sz="1800" dirty="0">
                        <a:effectLst/>
                        <a:latin typeface="+mn-lt"/>
                        <a:ea typeface="Calibri" panose="020F0502020204030204" pitchFamily="34" charset="0"/>
                        <a:cs typeface="Times New Roman" panose="02020603050405020304" pitchFamily="18" charset="0"/>
                      </a:endParaRPr>
                    </a:p>
                  </a:txBody>
                  <a:tcPr marL="46500" marR="46500" marT="0" marB="0" anchor="ctr">
                    <a:lnL w="12700" cap="flat" cmpd="sng" algn="ctr">
                      <a:solidFill>
                        <a:srgbClr val="014694"/>
                      </a:solidFill>
                      <a:prstDash val="solid"/>
                      <a:round/>
                      <a:headEnd type="none" w="med" len="med"/>
                      <a:tailEnd type="none" w="med" len="med"/>
                    </a:lnL>
                    <a:lnR w="12700" cap="flat" cmpd="sng" algn="ctr">
                      <a:solidFill>
                        <a:srgbClr val="014694"/>
                      </a:solidFill>
                      <a:prstDash val="solid"/>
                      <a:round/>
                      <a:headEnd type="none" w="med" len="med"/>
                      <a:tailEnd type="none" w="med" len="med"/>
                    </a:lnR>
                  </a:tcPr>
                </a:tc>
                <a:tc>
                  <a:txBody>
                    <a:bodyPr/>
                    <a:lstStyle/>
                    <a:p>
                      <a:pPr algn="ctr">
                        <a:lnSpc>
                          <a:spcPct val="107000"/>
                        </a:lnSpc>
                        <a:spcAft>
                          <a:spcPts val="800"/>
                        </a:spcAft>
                      </a:pPr>
                      <a:r>
                        <a:rPr lang="fr-FR" sz="1800" b="1" dirty="0">
                          <a:effectLst/>
                        </a:rPr>
                        <a:t>Valorisation par filières courtes</a:t>
                      </a:r>
                      <a:r>
                        <a:rPr lang="fr-FR" sz="1800" dirty="0">
                          <a:effectLst/>
                        </a:rPr>
                        <a:t>, Autonomie et valorisation des ressources locales, </a:t>
                      </a:r>
                      <a:r>
                        <a:rPr lang="fr-FR" sz="1800" b="1" dirty="0">
                          <a:effectLst/>
                        </a:rPr>
                        <a:t>Pluriactivité, Contribution à l’emploi</a:t>
                      </a:r>
                      <a:r>
                        <a:rPr lang="fr-FR" sz="1800" dirty="0">
                          <a:effectLst/>
                        </a:rPr>
                        <a:t>, Travail collectif, Pérennité probable</a:t>
                      </a:r>
                      <a:endParaRPr lang="fr-FR" sz="1800" dirty="0">
                        <a:effectLst/>
                        <a:latin typeface="+mn-lt"/>
                        <a:ea typeface="Calibri" panose="020F0502020204030204" pitchFamily="34" charset="0"/>
                        <a:cs typeface="Times New Roman" panose="02020603050405020304" pitchFamily="18" charset="0"/>
                      </a:endParaRPr>
                    </a:p>
                  </a:txBody>
                  <a:tcPr marL="46500" marR="46500" marT="0" marB="0" anchor="ctr">
                    <a:lnL w="12700" cap="flat" cmpd="sng" algn="ctr">
                      <a:solidFill>
                        <a:srgbClr val="014694"/>
                      </a:solidFill>
                      <a:prstDash val="solid"/>
                      <a:round/>
                      <a:headEnd type="none" w="med" len="med"/>
                      <a:tailEnd type="none" w="med" len="med"/>
                    </a:lnL>
                    <a:lnR w="12700" cap="flat" cmpd="sng" algn="ctr">
                      <a:solidFill>
                        <a:srgbClr val="014694"/>
                      </a:solidFill>
                      <a:prstDash val="solid"/>
                      <a:round/>
                      <a:headEnd type="none" w="med" len="med"/>
                      <a:tailEnd type="none" w="med" len="med"/>
                    </a:lnR>
                  </a:tcPr>
                </a:tc>
                <a:tc>
                  <a:txBody>
                    <a:bodyPr/>
                    <a:lstStyle/>
                    <a:p>
                      <a:pPr algn="ctr">
                        <a:lnSpc>
                          <a:spcPct val="107000"/>
                        </a:lnSpc>
                        <a:spcAft>
                          <a:spcPts val="800"/>
                        </a:spcAft>
                      </a:pPr>
                      <a:r>
                        <a:rPr lang="fr-FR" sz="1800" dirty="0">
                          <a:effectLst/>
                        </a:rPr>
                        <a:t>Part des débouchés en circuit court, Nb d’activités non agricoles, Surface/ETP</a:t>
                      </a:r>
                      <a:endParaRPr lang="fr-FR" sz="18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14694"/>
                      </a:solidFill>
                      <a:prstDash val="solid"/>
                      <a:round/>
                      <a:headEnd type="none" w="med" len="med"/>
                      <a:tailEnd type="none" w="med" len="med"/>
                    </a:lnL>
                  </a:tcPr>
                </a:tc>
                <a:extLst>
                  <a:ext uri="{0D108BD9-81ED-4DB2-BD59-A6C34878D82A}">
                    <a16:rowId xmlns:a16="http://schemas.microsoft.com/office/drawing/2014/main" val="1267777600"/>
                  </a:ext>
                </a:extLst>
              </a:tr>
              <a:tr h="656992">
                <a:tc vMerge="1">
                  <a:txBody>
                    <a:bodyPr/>
                    <a:lstStyle/>
                    <a:p>
                      <a:endParaRPr lang="fr-FR"/>
                    </a:p>
                  </a:txBody>
                  <a:tcPr/>
                </a:tc>
                <a:tc>
                  <a:txBody>
                    <a:bodyPr/>
                    <a:lstStyle/>
                    <a:p>
                      <a:pPr algn="ctr">
                        <a:lnSpc>
                          <a:spcPct val="107000"/>
                        </a:lnSpc>
                        <a:spcAft>
                          <a:spcPts val="800"/>
                        </a:spcAft>
                      </a:pPr>
                      <a:r>
                        <a:rPr lang="fr-FR" sz="1800" dirty="0">
                          <a:effectLst/>
                        </a:rPr>
                        <a:t>Ethique et développement humain</a:t>
                      </a:r>
                      <a:endParaRPr lang="fr-FR" sz="1800" dirty="0">
                        <a:effectLst/>
                        <a:latin typeface="+mn-lt"/>
                        <a:ea typeface="Calibri" panose="020F0502020204030204" pitchFamily="34" charset="0"/>
                        <a:cs typeface="Times New Roman" panose="02020603050405020304" pitchFamily="18" charset="0"/>
                      </a:endParaRPr>
                    </a:p>
                  </a:txBody>
                  <a:tcPr marL="46500" marR="46500" marT="0" marB="0" anchor="ctr">
                    <a:lnL w="12700" cap="flat" cmpd="sng" algn="ctr">
                      <a:solidFill>
                        <a:srgbClr val="014694"/>
                      </a:solidFill>
                      <a:prstDash val="solid"/>
                      <a:round/>
                      <a:headEnd type="none" w="med" len="med"/>
                      <a:tailEnd type="none" w="med" len="med"/>
                    </a:lnL>
                    <a:lnR w="12700" cap="flat" cmpd="sng" algn="ctr">
                      <a:solidFill>
                        <a:srgbClr val="014694"/>
                      </a:solidFill>
                      <a:prstDash val="solid"/>
                      <a:round/>
                      <a:headEnd type="none" w="med" len="med"/>
                      <a:tailEnd type="none" w="med" len="med"/>
                    </a:lnR>
                  </a:tcPr>
                </a:tc>
                <a:tc>
                  <a:txBody>
                    <a:bodyPr/>
                    <a:lstStyle/>
                    <a:p>
                      <a:pPr algn="ctr">
                        <a:lnSpc>
                          <a:spcPct val="107000"/>
                        </a:lnSpc>
                        <a:spcAft>
                          <a:spcPts val="800"/>
                        </a:spcAft>
                      </a:pPr>
                      <a:r>
                        <a:rPr lang="fr-FR" sz="1800" dirty="0">
                          <a:effectLst/>
                        </a:rPr>
                        <a:t>Contribution à l’équilibre alimentaire mondial, Bien-être animal, </a:t>
                      </a:r>
                      <a:r>
                        <a:rPr lang="fr-FR" sz="1800" b="1" dirty="0">
                          <a:effectLst/>
                        </a:rPr>
                        <a:t>Formation</a:t>
                      </a:r>
                      <a:r>
                        <a:rPr lang="fr-FR" sz="1800" dirty="0">
                          <a:effectLst/>
                        </a:rPr>
                        <a:t>, Intensité de travail, </a:t>
                      </a:r>
                      <a:r>
                        <a:rPr lang="fr-FR" sz="1800" b="1" dirty="0">
                          <a:effectLst/>
                        </a:rPr>
                        <a:t>Qualité de vie</a:t>
                      </a:r>
                      <a:r>
                        <a:rPr lang="fr-FR" sz="1800" dirty="0">
                          <a:effectLst/>
                        </a:rPr>
                        <a:t>, </a:t>
                      </a:r>
                      <a:r>
                        <a:rPr lang="fr-FR" sz="1800" b="1" dirty="0">
                          <a:effectLst/>
                        </a:rPr>
                        <a:t>Isolement</a:t>
                      </a:r>
                      <a:r>
                        <a:rPr lang="fr-FR" sz="1800" dirty="0">
                          <a:effectLst/>
                        </a:rPr>
                        <a:t>, Accueil Hygiène et Sécurité</a:t>
                      </a:r>
                      <a:endParaRPr lang="fr-FR" sz="1800" dirty="0">
                        <a:effectLst/>
                        <a:latin typeface="+mn-lt"/>
                        <a:ea typeface="Calibri" panose="020F0502020204030204" pitchFamily="34" charset="0"/>
                        <a:cs typeface="Times New Roman" panose="02020603050405020304" pitchFamily="18" charset="0"/>
                      </a:endParaRPr>
                    </a:p>
                  </a:txBody>
                  <a:tcPr marL="46500" marR="46500" marT="0" marB="0" anchor="ctr">
                    <a:lnL w="12700" cap="flat" cmpd="sng" algn="ctr">
                      <a:solidFill>
                        <a:srgbClr val="014694"/>
                      </a:solidFill>
                      <a:prstDash val="solid"/>
                      <a:round/>
                      <a:headEnd type="none" w="med" len="med"/>
                      <a:tailEnd type="none" w="med" len="med"/>
                    </a:lnL>
                    <a:lnR w="12700" cap="flat" cmpd="sng" algn="ctr">
                      <a:solidFill>
                        <a:srgbClr val="014694"/>
                      </a:solidFill>
                      <a:prstDash val="solid"/>
                      <a:round/>
                      <a:headEnd type="none" w="med" len="med"/>
                      <a:tailEnd type="none" w="med" len="med"/>
                    </a:lnR>
                  </a:tcPr>
                </a:tc>
                <a:tc>
                  <a:txBody>
                    <a:bodyPr/>
                    <a:lstStyle/>
                    <a:p>
                      <a:pPr algn="ctr">
                        <a:lnSpc>
                          <a:spcPct val="107000"/>
                        </a:lnSpc>
                        <a:spcAft>
                          <a:spcPts val="800"/>
                        </a:spcAft>
                      </a:pPr>
                      <a:r>
                        <a:rPr lang="fr-FR" sz="1800" dirty="0">
                          <a:effectLst/>
                        </a:rPr>
                        <a:t>Participation à des formations, Degré de satisfaction au travail, degré d’implication dans les réseaux locaux et agricoles</a:t>
                      </a:r>
                      <a:endParaRPr lang="fr-FR" sz="18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14694"/>
                      </a:solidFill>
                      <a:prstDash val="solid"/>
                      <a:round/>
                      <a:headEnd type="none" w="med" len="med"/>
                      <a:tailEnd type="none" w="med" len="med"/>
                    </a:lnL>
                  </a:tcPr>
                </a:tc>
                <a:extLst>
                  <a:ext uri="{0D108BD9-81ED-4DB2-BD59-A6C34878D82A}">
                    <a16:rowId xmlns:a16="http://schemas.microsoft.com/office/drawing/2014/main" val="3982004781"/>
                  </a:ext>
                </a:extLst>
              </a:tr>
            </a:tbl>
          </a:graphicData>
        </a:graphic>
      </p:graphicFrame>
      <p:sp>
        <p:nvSpPr>
          <p:cNvPr id="7" name="ZoneTexte 6">
            <a:extLst>
              <a:ext uri="{FF2B5EF4-FFF2-40B4-BE49-F238E27FC236}">
                <a16:creationId xmlns:a16="http://schemas.microsoft.com/office/drawing/2014/main" id="{738B23C4-F2DC-164F-7A32-B26C966C0757}"/>
              </a:ext>
            </a:extLst>
          </p:cNvPr>
          <p:cNvSpPr txBox="1"/>
          <p:nvPr/>
        </p:nvSpPr>
        <p:spPr>
          <a:xfrm>
            <a:off x="0" y="5768493"/>
            <a:ext cx="6962768" cy="430887"/>
          </a:xfrm>
          <a:prstGeom prst="rect">
            <a:avLst/>
          </a:prstGeom>
          <a:noFill/>
        </p:spPr>
        <p:txBody>
          <a:bodyPr wrap="square">
            <a:spAutoFit/>
          </a:bodyPr>
          <a:lstStyle/>
          <a:p>
            <a:pPr marL="800100" marR="0" lvl="1" indent="-342900" algn="just" defTabSz="914400" rtl="0" eaLnBrk="1" fontAlgn="auto" latinLnBrk="0" hangingPunct="1">
              <a:lnSpc>
                <a:spcPct val="100000"/>
              </a:lnSpc>
              <a:spcBef>
                <a:spcPts val="0"/>
              </a:spcBef>
              <a:spcAft>
                <a:spcPts val="0"/>
              </a:spcAft>
              <a:buClr>
                <a:srgbClr val="014694"/>
              </a:buClr>
              <a:buSzTx/>
              <a:buFont typeface="Wingdings" panose="05000000000000000000" pitchFamily="2" charset="2"/>
              <a:buChar char="ü"/>
              <a:tabLst/>
              <a:defRPr/>
            </a:pPr>
            <a:r>
              <a:rPr kumimoji="0" lang="fr-FR" sz="2200" b="0" i="0" u="none" strike="noStrike" kern="1200" cap="none" spc="0" normalizeH="0" baseline="0" noProof="0" dirty="0">
                <a:ln>
                  <a:noFill/>
                </a:ln>
                <a:solidFill>
                  <a:prstClr val="black"/>
                </a:solidFill>
                <a:effectLst/>
                <a:uLnTx/>
                <a:uFillTx/>
                <a:latin typeface="Calibri" panose="020F0502020204030204"/>
                <a:ea typeface="+mn-ea"/>
                <a:cs typeface="+mn-cs"/>
              </a:rPr>
              <a:t>Score moyen : 25.63, min : 10.68, max : 35.93</a:t>
            </a:r>
            <a:endParaRPr kumimoji="0" lang="fr-FR" sz="22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mn-cs"/>
            </a:endParaRPr>
          </a:p>
        </p:txBody>
      </p:sp>
    </p:spTree>
    <p:extLst>
      <p:ext uri="{BB962C8B-B14F-4D97-AF65-F5344CB8AC3E}">
        <p14:creationId xmlns:p14="http://schemas.microsoft.com/office/powerpoint/2010/main" val="26715311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5400" y="106555"/>
            <a:ext cx="8723660" cy="521287"/>
          </a:xfrm>
        </p:spPr>
        <p:txBody>
          <a:bodyPr>
            <a:normAutofit/>
          </a:bodyPr>
          <a:lstStyle/>
          <a:p>
            <a:pPr algn="just"/>
            <a:r>
              <a:rPr lang="fr-FR" sz="2400" b="1" dirty="0">
                <a:solidFill>
                  <a:srgbClr val="C00000"/>
                </a:solidFill>
              </a:rPr>
              <a:t>2-</a:t>
            </a:r>
            <a:r>
              <a:rPr lang="fr-FR" sz="2400" b="1" dirty="0"/>
              <a:t> Méthodologie : Calcul des scores de durabilité – Méthode IDEA 3</a:t>
            </a:r>
            <a:endParaRPr lang="fr-FR" sz="2600" b="1" dirty="0"/>
          </a:p>
        </p:txBody>
      </p:sp>
      <p:sp>
        <p:nvSpPr>
          <p:cNvPr id="6" name="ZoneTexte 5"/>
          <p:cNvSpPr txBox="1"/>
          <p:nvPr/>
        </p:nvSpPr>
        <p:spPr>
          <a:xfrm>
            <a:off x="414330" y="1135860"/>
            <a:ext cx="8028940" cy="461665"/>
          </a:xfrm>
          <a:prstGeom prst="rect">
            <a:avLst/>
          </a:prstGeom>
          <a:noFill/>
        </p:spPr>
        <p:txBody>
          <a:bodyPr wrap="square" rtlCol="0">
            <a:spAutoFit/>
          </a:bodyPr>
          <a:lstStyle/>
          <a:p>
            <a:pPr marL="342900" indent="-342900" algn="just">
              <a:spcAft>
                <a:spcPts val="1200"/>
              </a:spcAft>
              <a:buClr>
                <a:srgbClr val="014694"/>
              </a:buClr>
              <a:buFont typeface="Wingdings" panose="05000000000000000000" pitchFamily="2" charset="2"/>
              <a:buChar char="q"/>
            </a:pPr>
            <a:r>
              <a:rPr lang="fr-FR" sz="2400" dirty="0"/>
              <a:t>Calcul du score de durabilité socio-territoriale</a:t>
            </a:r>
          </a:p>
        </p:txBody>
      </p:sp>
      <p:sp>
        <p:nvSpPr>
          <p:cNvPr id="5" name="Espace réservé du numéro de diapositive 3"/>
          <p:cNvSpPr txBox="1">
            <a:spLocks/>
          </p:cNvSpPr>
          <p:nvPr/>
        </p:nvSpPr>
        <p:spPr>
          <a:xfrm>
            <a:off x="7053113" y="2074"/>
            <a:ext cx="2057400" cy="365125"/>
          </a:xfrm>
          <a:prstGeom prst="rect">
            <a:avLst/>
          </a:prstGeom>
        </p:spPr>
        <p:txBody>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11F9F44-45EE-4CCD-BD21-4F0087ED59B9}" type="slidenum">
              <a:rPr lang="fr-FR" smtClean="0"/>
              <a:pPr algn="r"/>
              <a:t>14</a:t>
            </a:fld>
            <a:endParaRPr lang="fr-FR" dirty="0"/>
          </a:p>
        </p:txBody>
      </p:sp>
      <p:graphicFrame>
        <p:nvGraphicFramePr>
          <p:cNvPr id="3" name="Tableau 2">
            <a:extLst>
              <a:ext uri="{FF2B5EF4-FFF2-40B4-BE49-F238E27FC236}">
                <a16:creationId xmlns:a16="http://schemas.microsoft.com/office/drawing/2014/main" id="{3B5FD453-EDB2-BE34-E746-CFB073E75EE2}"/>
              </a:ext>
            </a:extLst>
          </p:cNvPr>
          <p:cNvGraphicFramePr>
            <a:graphicFrameLocks noGrp="1"/>
          </p:cNvGraphicFramePr>
          <p:nvPr>
            <p:extLst>
              <p:ext uri="{D42A27DB-BD31-4B8C-83A1-F6EECF244321}">
                <p14:modId xmlns:p14="http://schemas.microsoft.com/office/powerpoint/2010/main" val="3863209807"/>
              </p:ext>
            </p:extLst>
          </p:nvPr>
        </p:nvGraphicFramePr>
        <p:xfrm>
          <a:off x="571344" y="1934093"/>
          <a:ext cx="8028939" cy="3163382"/>
        </p:xfrm>
        <a:graphic>
          <a:graphicData uri="http://schemas.openxmlformats.org/drawingml/2006/table">
            <a:tbl>
              <a:tblPr firstRow="1" firstCol="1" bandRow="1">
                <a:tableStyleId>{FABFCF23-3B69-468F-B69F-88F6DE6A72F2}</a:tableStyleId>
              </a:tblPr>
              <a:tblGrid>
                <a:gridCol w="1314606">
                  <a:extLst>
                    <a:ext uri="{9D8B030D-6E8A-4147-A177-3AD203B41FA5}">
                      <a16:colId xmlns:a16="http://schemas.microsoft.com/office/drawing/2014/main" val="4206691697"/>
                    </a:ext>
                  </a:extLst>
                </a:gridCol>
                <a:gridCol w="1619250">
                  <a:extLst>
                    <a:ext uri="{9D8B030D-6E8A-4147-A177-3AD203B41FA5}">
                      <a16:colId xmlns:a16="http://schemas.microsoft.com/office/drawing/2014/main" val="1052441528"/>
                    </a:ext>
                  </a:extLst>
                </a:gridCol>
                <a:gridCol w="2419350">
                  <a:extLst>
                    <a:ext uri="{9D8B030D-6E8A-4147-A177-3AD203B41FA5}">
                      <a16:colId xmlns:a16="http://schemas.microsoft.com/office/drawing/2014/main" val="1390388647"/>
                    </a:ext>
                  </a:extLst>
                </a:gridCol>
                <a:gridCol w="2675733">
                  <a:extLst>
                    <a:ext uri="{9D8B030D-6E8A-4147-A177-3AD203B41FA5}">
                      <a16:colId xmlns:a16="http://schemas.microsoft.com/office/drawing/2014/main" val="1596503562"/>
                    </a:ext>
                  </a:extLst>
                </a:gridCol>
              </a:tblGrid>
              <a:tr h="121424">
                <a:tc>
                  <a:txBody>
                    <a:bodyPr/>
                    <a:lstStyle/>
                    <a:p>
                      <a:pPr algn="ctr">
                        <a:lnSpc>
                          <a:spcPct val="107000"/>
                        </a:lnSpc>
                        <a:spcAft>
                          <a:spcPts val="800"/>
                        </a:spcAft>
                      </a:pPr>
                      <a:r>
                        <a:rPr lang="fr-FR" sz="1800" dirty="0">
                          <a:effectLst/>
                        </a:rPr>
                        <a:t>Dimensions</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6500" marR="46500" marT="0" marB="0" anchor="ctr">
                    <a:solidFill>
                      <a:srgbClr val="014694"/>
                    </a:solidFill>
                  </a:tcPr>
                </a:tc>
                <a:tc>
                  <a:txBody>
                    <a:bodyPr/>
                    <a:lstStyle/>
                    <a:p>
                      <a:pPr algn="ctr">
                        <a:lnSpc>
                          <a:spcPct val="107000"/>
                        </a:lnSpc>
                        <a:spcAft>
                          <a:spcPts val="800"/>
                        </a:spcAft>
                      </a:pPr>
                      <a:r>
                        <a:rPr lang="fr-FR" sz="1800" dirty="0">
                          <a:effectLst/>
                        </a:rPr>
                        <a:t>Composantes</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6500" marR="46500" marT="0" marB="0" anchor="ctr">
                    <a:solidFill>
                      <a:srgbClr val="014694"/>
                    </a:solidFill>
                  </a:tcPr>
                </a:tc>
                <a:tc>
                  <a:txBody>
                    <a:bodyPr/>
                    <a:lstStyle/>
                    <a:p>
                      <a:pPr algn="ctr">
                        <a:lnSpc>
                          <a:spcPct val="107000"/>
                        </a:lnSpc>
                        <a:spcAft>
                          <a:spcPts val="800"/>
                        </a:spcAft>
                      </a:pPr>
                      <a:r>
                        <a:rPr lang="fr-FR" sz="1800" dirty="0">
                          <a:effectLst/>
                        </a:rPr>
                        <a:t>Items</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6500" marR="46500" marT="0" marB="0" anchor="ctr">
                    <a:lnB w="12700" cap="flat" cmpd="sng" algn="ctr">
                      <a:solidFill>
                        <a:srgbClr val="014694"/>
                      </a:solidFill>
                      <a:prstDash val="solid"/>
                      <a:round/>
                      <a:headEnd type="none" w="med" len="med"/>
                      <a:tailEnd type="none" w="med" len="med"/>
                    </a:lnB>
                    <a:solidFill>
                      <a:srgbClr val="014694"/>
                    </a:solidFill>
                  </a:tcPr>
                </a:tc>
                <a:tc>
                  <a:txBody>
                    <a:bodyPr/>
                    <a:lstStyle/>
                    <a:p>
                      <a:pPr algn="ctr">
                        <a:lnSpc>
                          <a:spcPct val="107000"/>
                        </a:lnSpc>
                        <a:spcAft>
                          <a:spcPts val="800"/>
                        </a:spcAft>
                      </a:pPr>
                      <a:r>
                        <a:rPr lang="fr-FR" sz="1600" dirty="0">
                          <a:effectLst/>
                        </a:rPr>
                        <a:t>Mesure</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6500" marR="46500" marT="0" marB="0" anchor="ctr">
                    <a:solidFill>
                      <a:srgbClr val="014694"/>
                    </a:solidFill>
                  </a:tcPr>
                </a:tc>
                <a:extLst>
                  <a:ext uri="{0D108BD9-81ED-4DB2-BD59-A6C34878D82A}">
                    <a16:rowId xmlns:a16="http://schemas.microsoft.com/office/drawing/2014/main" val="2167108970"/>
                  </a:ext>
                </a:extLst>
              </a:tr>
              <a:tr h="258896">
                <a:tc rowSpan="4">
                  <a:txBody>
                    <a:bodyPr/>
                    <a:lstStyle/>
                    <a:p>
                      <a:pPr algn="ctr">
                        <a:lnSpc>
                          <a:spcPct val="107000"/>
                        </a:lnSpc>
                        <a:spcAft>
                          <a:spcPts val="800"/>
                        </a:spcAft>
                      </a:pPr>
                      <a:r>
                        <a:rPr lang="fr-FR" sz="1800" dirty="0">
                          <a:effectLst/>
                        </a:rPr>
                        <a:t>Économique</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6500" marR="46500" marT="0" marB="0" anchor="ctr">
                    <a:lnR w="12700" cap="flat" cmpd="sng" algn="ctr">
                      <a:solidFill>
                        <a:srgbClr val="014694"/>
                      </a:solidFill>
                      <a:prstDash val="solid"/>
                      <a:round/>
                      <a:headEnd type="none" w="med" len="med"/>
                      <a:tailEnd type="none" w="med" len="med"/>
                    </a:lnR>
                  </a:tcPr>
                </a:tc>
                <a:tc>
                  <a:txBody>
                    <a:bodyPr/>
                    <a:lstStyle/>
                    <a:p>
                      <a:pPr algn="ctr">
                        <a:lnSpc>
                          <a:spcPct val="107000"/>
                        </a:lnSpc>
                        <a:spcAft>
                          <a:spcPts val="800"/>
                        </a:spcAft>
                      </a:pPr>
                      <a:r>
                        <a:rPr lang="fr-FR" sz="1800" dirty="0">
                          <a:effectLst/>
                        </a:rPr>
                        <a:t>Viabilité</a:t>
                      </a:r>
                      <a:endParaRPr lang="fr-FR" sz="1800" dirty="0">
                        <a:effectLst/>
                        <a:latin typeface="+mn-lt"/>
                        <a:ea typeface="Calibri" panose="020F0502020204030204" pitchFamily="34" charset="0"/>
                        <a:cs typeface="Times New Roman" panose="02020603050405020304" pitchFamily="18" charset="0"/>
                      </a:endParaRPr>
                    </a:p>
                  </a:txBody>
                  <a:tcPr marL="46500" marR="46500" marT="0" marB="0" anchor="ctr">
                    <a:lnL w="12700" cap="flat" cmpd="sng" algn="ctr">
                      <a:solidFill>
                        <a:srgbClr val="014694"/>
                      </a:solidFill>
                      <a:prstDash val="solid"/>
                      <a:round/>
                      <a:headEnd type="none" w="med" len="med"/>
                      <a:tailEnd type="none" w="med" len="med"/>
                    </a:lnL>
                    <a:lnR w="12700" cap="flat" cmpd="sng" algn="ctr">
                      <a:solidFill>
                        <a:srgbClr val="014694"/>
                      </a:solidFill>
                      <a:prstDash val="solid"/>
                      <a:round/>
                      <a:headEnd type="none" w="med" len="med"/>
                      <a:tailEnd type="none" w="med" len="med"/>
                    </a:lnR>
                  </a:tcPr>
                </a:tc>
                <a:tc>
                  <a:txBody>
                    <a:bodyPr/>
                    <a:lstStyle/>
                    <a:p>
                      <a:pPr algn="ctr">
                        <a:lnSpc>
                          <a:spcPct val="107000"/>
                        </a:lnSpc>
                        <a:spcAft>
                          <a:spcPts val="800"/>
                        </a:spcAft>
                      </a:pPr>
                      <a:r>
                        <a:rPr lang="fr-FR" sz="1800" b="1" dirty="0">
                          <a:effectLst/>
                        </a:rPr>
                        <a:t>Viabilité économique, Taux de spécialisation économique</a:t>
                      </a:r>
                      <a:endParaRPr lang="fr-FR" sz="1800" b="1" dirty="0">
                        <a:effectLst/>
                        <a:latin typeface="+mn-lt"/>
                        <a:ea typeface="Calibri" panose="020F0502020204030204" pitchFamily="34" charset="0"/>
                        <a:cs typeface="Times New Roman" panose="02020603050405020304" pitchFamily="18" charset="0"/>
                      </a:endParaRPr>
                    </a:p>
                  </a:txBody>
                  <a:tcPr marL="46500" marR="46500" marT="0" marB="0" anchor="ctr">
                    <a:lnL w="12700" cap="flat" cmpd="sng" algn="ctr">
                      <a:solidFill>
                        <a:srgbClr val="014694"/>
                      </a:solidFill>
                      <a:prstDash val="solid"/>
                      <a:round/>
                      <a:headEnd type="none" w="med" len="med"/>
                      <a:tailEnd type="none" w="med" len="med"/>
                    </a:lnL>
                    <a:lnR w="12700" cap="flat" cmpd="sng" algn="ctr">
                      <a:solidFill>
                        <a:srgbClr val="014694"/>
                      </a:solidFill>
                      <a:prstDash val="solid"/>
                      <a:round/>
                      <a:headEnd type="none" w="med" len="med"/>
                      <a:tailEnd type="none" w="med" len="med"/>
                    </a:lnR>
                    <a:lnT w="12700" cap="flat" cmpd="sng" algn="ctr">
                      <a:solidFill>
                        <a:srgbClr val="014694"/>
                      </a:solidFill>
                      <a:prstDash val="solid"/>
                      <a:round/>
                      <a:headEnd type="none" w="med" len="med"/>
                      <a:tailEnd type="none" w="med" len="med"/>
                    </a:lnT>
                  </a:tcPr>
                </a:tc>
                <a:tc>
                  <a:txBody>
                    <a:bodyPr/>
                    <a:lstStyle/>
                    <a:p>
                      <a:pPr algn="ctr">
                        <a:lnSpc>
                          <a:spcPct val="107000"/>
                        </a:lnSpc>
                        <a:spcAft>
                          <a:spcPts val="800"/>
                        </a:spcAft>
                      </a:pPr>
                      <a:r>
                        <a:rPr lang="fr-FR" sz="1800" dirty="0">
                          <a:effectLst/>
                        </a:rPr>
                        <a:t>Degré de satisfaction du revenus, part du CA au client principal</a:t>
                      </a:r>
                      <a:endParaRPr lang="fr-FR" sz="18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14694"/>
                      </a:solidFill>
                      <a:prstDash val="solid"/>
                      <a:round/>
                      <a:headEnd type="none" w="med" len="med"/>
                      <a:tailEnd type="none" w="med" len="med"/>
                    </a:lnL>
                  </a:tcPr>
                </a:tc>
                <a:extLst>
                  <a:ext uri="{0D108BD9-81ED-4DB2-BD59-A6C34878D82A}">
                    <a16:rowId xmlns:a16="http://schemas.microsoft.com/office/drawing/2014/main" val="2580168005"/>
                  </a:ext>
                </a:extLst>
              </a:tr>
              <a:tr h="258896">
                <a:tc vMerge="1">
                  <a:txBody>
                    <a:bodyPr/>
                    <a:lstStyle/>
                    <a:p>
                      <a:endParaRPr lang="fr-FR"/>
                    </a:p>
                  </a:txBody>
                  <a:tcPr/>
                </a:tc>
                <a:tc>
                  <a:txBody>
                    <a:bodyPr/>
                    <a:lstStyle/>
                    <a:p>
                      <a:pPr algn="ctr">
                        <a:lnSpc>
                          <a:spcPct val="107000"/>
                        </a:lnSpc>
                        <a:spcAft>
                          <a:spcPts val="800"/>
                        </a:spcAft>
                      </a:pPr>
                      <a:r>
                        <a:rPr lang="fr-FR" sz="1800" dirty="0">
                          <a:effectLst/>
                        </a:rPr>
                        <a:t>Indépendance</a:t>
                      </a:r>
                      <a:endParaRPr lang="fr-FR" sz="1800" dirty="0">
                        <a:effectLst/>
                        <a:latin typeface="+mn-lt"/>
                        <a:ea typeface="Calibri" panose="020F0502020204030204" pitchFamily="34" charset="0"/>
                        <a:cs typeface="Times New Roman" panose="02020603050405020304" pitchFamily="18" charset="0"/>
                      </a:endParaRPr>
                    </a:p>
                  </a:txBody>
                  <a:tcPr marL="46500" marR="46500" marT="0" marB="0" anchor="ctr">
                    <a:lnL w="12700" cap="flat" cmpd="sng" algn="ctr">
                      <a:solidFill>
                        <a:srgbClr val="014694"/>
                      </a:solidFill>
                      <a:prstDash val="solid"/>
                      <a:round/>
                      <a:headEnd type="none" w="med" len="med"/>
                      <a:tailEnd type="none" w="med" len="med"/>
                    </a:lnL>
                    <a:lnR w="12700" cap="flat" cmpd="sng" algn="ctr">
                      <a:solidFill>
                        <a:srgbClr val="014694"/>
                      </a:solidFill>
                      <a:prstDash val="solid"/>
                      <a:round/>
                      <a:headEnd type="none" w="med" len="med"/>
                      <a:tailEnd type="none" w="med" len="med"/>
                    </a:lnR>
                  </a:tcPr>
                </a:tc>
                <a:tc>
                  <a:txBody>
                    <a:bodyPr/>
                    <a:lstStyle/>
                    <a:p>
                      <a:pPr algn="ctr">
                        <a:lnSpc>
                          <a:spcPct val="107000"/>
                        </a:lnSpc>
                        <a:spcAft>
                          <a:spcPts val="800"/>
                        </a:spcAft>
                      </a:pPr>
                      <a:r>
                        <a:rPr lang="fr-FR" sz="1800" b="1" dirty="0">
                          <a:effectLst/>
                        </a:rPr>
                        <a:t>Autonomie financière</a:t>
                      </a:r>
                      <a:r>
                        <a:rPr lang="fr-FR" sz="1800" dirty="0">
                          <a:effectLst/>
                        </a:rPr>
                        <a:t>, Sensibilité aux aides</a:t>
                      </a:r>
                      <a:endParaRPr lang="fr-FR" sz="1800" dirty="0">
                        <a:effectLst/>
                        <a:latin typeface="+mn-lt"/>
                        <a:ea typeface="Calibri" panose="020F0502020204030204" pitchFamily="34" charset="0"/>
                        <a:cs typeface="Times New Roman" panose="02020603050405020304" pitchFamily="18" charset="0"/>
                      </a:endParaRPr>
                    </a:p>
                  </a:txBody>
                  <a:tcPr marL="46500" marR="46500" marT="0" marB="0" anchor="ctr">
                    <a:lnL w="12700" cap="flat" cmpd="sng" algn="ctr">
                      <a:solidFill>
                        <a:srgbClr val="014694"/>
                      </a:solidFill>
                      <a:prstDash val="solid"/>
                      <a:round/>
                      <a:headEnd type="none" w="med" len="med"/>
                      <a:tailEnd type="none" w="med" len="med"/>
                    </a:lnL>
                    <a:lnR w="12700" cap="flat" cmpd="sng" algn="ctr">
                      <a:solidFill>
                        <a:srgbClr val="014694"/>
                      </a:solidFill>
                      <a:prstDash val="solid"/>
                      <a:round/>
                      <a:headEnd type="none" w="med" len="med"/>
                      <a:tailEnd type="none" w="med" len="med"/>
                    </a:lnR>
                  </a:tcPr>
                </a:tc>
                <a:tc>
                  <a:txBody>
                    <a:bodyPr/>
                    <a:lstStyle/>
                    <a:p>
                      <a:pPr algn="ctr">
                        <a:lnSpc>
                          <a:spcPct val="107000"/>
                        </a:lnSpc>
                        <a:spcAft>
                          <a:spcPts val="800"/>
                        </a:spcAft>
                      </a:pPr>
                      <a:r>
                        <a:rPr lang="fr-FR" sz="1800" dirty="0">
                          <a:effectLst/>
                        </a:rPr>
                        <a:t>Rapport entre l’évolution de la dette et l’évolution du CA</a:t>
                      </a:r>
                      <a:endParaRPr lang="fr-FR" sz="18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14694"/>
                      </a:solidFill>
                      <a:prstDash val="solid"/>
                      <a:round/>
                      <a:headEnd type="none" w="med" len="med"/>
                      <a:tailEnd type="none" w="med" len="med"/>
                    </a:lnL>
                  </a:tcPr>
                </a:tc>
                <a:extLst>
                  <a:ext uri="{0D108BD9-81ED-4DB2-BD59-A6C34878D82A}">
                    <a16:rowId xmlns:a16="http://schemas.microsoft.com/office/drawing/2014/main" val="2456561844"/>
                  </a:ext>
                </a:extLst>
              </a:tr>
              <a:tr h="126197">
                <a:tc vMerge="1">
                  <a:txBody>
                    <a:bodyPr/>
                    <a:lstStyle/>
                    <a:p>
                      <a:endParaRPr lang="fr-FR"/>
                    </a:p>
                  </a:txBody>
                  <a:tcPr/>
                </a:tc>
                <a:tc>
                  <a:txBody>
                    <a:bodyPr/>
                    <a:lstStyle/>
                    <a:p>
                      <a:pPr algn="ctr">
                        <a:lnSpc>
                          <a:spcPct val="107000"/>
                        </a:lnSpc>
                        <a:spcAft>
                          <a:spcPts val="800"/>
                        </a:spcAft>
                      </a:pPr>
                      <a:r>
                        <a:rPr lang="fr-FR" sz="1800" dirty="0">
                          <a:effectLst/>
                        </a:rPr>
                        <a:t>Transmissibilité</a:t>
                      </a:r>
                      <a:endParaRPr lang="fr-FR" sz="1800" dirty="0">
                        <a:effectLst/>
                        <a:latin typeface="+mn-lt"/>
                        <a:ea typeface="Calibri" panose="020F0502020204030204" pitchFamily="34" charset="0"/>
                        <a:cs typeface="Times New Roman" panose="02020603050405020304" pitchFamily="18" charset="0"/>
                      </a:endParaRPr>
                    </a:p>
                  </a:txBody>
                  <a:tcPr marL="46500" marR="46500" marT="0" marB="0" anchor="ctr">
                    <a:lnL w="12700" cap="flat" cmpd="sng" algn="ctr">
                      <a:solidFill>
                        <a:srgbClr val="014694"/>
                      </a:solidFill>
                      <a:prstDash val="solid"/>
                      <a:round/>
                      <a:headEnd type="none" w="med" len="med"/>
                      <a:tailEnd type="none" w="med" len="med"/>
                    </a:lnL>
                    <a:lnR w="12700" cap="flat" cmpd="sng" algn="ctr">
                      <a:solidFill>
                        <a:srgbClr val="014694"/>
                      </a:solidFill>
                      <a:prstDash val="solid"/>
                      <a:round/>
                      <a:headEnd type="none" w="med" len="med"/>
                      <a:tailEnd type="none" w="med" len="med"/>
                    </a:lnR>
                    <a:lnB w="12700" cap="flat" cmpd="sng" algn="ctr">
                      <a:solidFill>
                        <a:srgbClr val="014694"/>
                      </a:solidFill>
                      <a:prstDash val="solid"/>
                      <a:round/>
                      <a:headEnd type="none" w="med" len="med"/>
                      <a:tailEnd type="none" w="med" len="med"/>
                    </a:lnB>
                  </a:tcPr>
                </a:tc>
                <a:tc>
                  <a:txBody>
                    <a:bodyPr/>
                    <a:lstStyle/>
                    <a:p>
                      <a:pPr algn="ctr">
                        <a:lnSpc>
                          <a:spcPct val="107000"/>
                        </a:lnSpc>
                        <a:spcAft>
                          <a:spcPts val="800"/>
                        </a:spcAft>
                      </a:pPr>
                      <a:r>
                        <a:rPr lang="fr-FR" sz="1800" dirty="0">
                          <a:effectLst/>
                        </a:rPr>
                        <a:t>Transmissibilité économique</a:t>
                      </a:r>
                      <a:endParaRPr lang="fr-FR" sz="1800" dirty="0">
                        <a:effectLst/>
                        <a:latin typeface="+mn-lt"/>
                        <a:ea typeface="Calibri" panose="020F0502020204030204" pitchFamily="34" charset="0"/>
                        <a:cs typeface="Times New Roman" panose="02020603050405020304" pitchFamily="18" charset="0"/>
                      </a:endParaRPr>
                    </a:p>
                  </a:txBody>
                  <a:tcPr marL="46500" marR="46500" marT="0" marB="0" anchor="ctr">
                    <a:lnL w="12700" cap="flat" cmpd="sng" algn="ctr">
                      <a:solidFill>
                        <a:srgbClr val="014694"/>
                      </a:solidFill>
                      <a:prstDash val="solid"/>
                      <a:round/>
                      <a:headEnd type="none" w="med" len="med"/>
                      <a:tailEnd type="none" w="med" len="med"/>
                    </a:lnL>
                    <a:lnR w="12700" cap="flat" cmpd="sng" algn="ctr">
                      <a:solidFill>
                        <a:srgbClr val="014694"/>
                      </a:solidFill>
                      <a:prstDash val="solid"/>
                      <a:round/>
                      <a:headEnd type="none" w="med" len="med"/>
                      <a:tailEnd type="none" w="med" len="med"/>
                    </a:lnR>
                    <a:lnB w="12700" cap="flat" cmpd="sng" algn="ctr">
                      <a:solidFill>
                        <a:srgbClr val="014694"/>
                      </a:solidFill>
                      <a:prstDash val="solid"/>
                      <a:round/>
                      <a:headEnd type="none" w="med" len="med"/>
                      <a:tailEnd type="none" w="med" len="med"/>
                    </a:lnB>
                  </a:tcPr>
                </a:tc>
                <a:tc>
                  <a:txBody>
                    <a:bodyPr/>
                    <a:lstStyle/>
                    <a:p>
                      <a:pPr algn="ctr">
                        <a:lnSpc>
                          <a:spcPct val="107000"/>
                        </a:lnSpc>
                        <a:spcAft>
                          <a:spcPts val="800"/>
                        </a:spcAft>
                      </a:pPr>
                      <a:r>
                        <a:rPr lang="fr-FR" sz="1800" dirty="0">
                          <a:effectLst/>
                        </a:rPr>
                        <a:t>/</a:t>
                      </a:r>
                      <a:endParaRPr lang="fr-FR" sz="18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14694"/>
                      </a:solidFill>
                      <a:prstDash val="solid"/>
                      <a:round/>
                      <a:headEnd type="none" w="med" len="med"/>
                      <a:tailEnd type="none" w="med" len="med"/>
                    </a:lnL>
                  </a:tcPr>
                </a:tc>
                <a:extLst>
                  <a:ext uri="{0D108BD9-81ED-4DB2-BD59-A6C34878D82A}">
                    <a16:rowId xmlns:a16="http://schemas.microsoft.com/office/drawing/2014/main" val="2460203668"/>
                  </a:ext>
                </a:extLst>
              </a:tr>
              <a:tr h="126197">
                <a:tc vMerge="1">
                  <a:txBody>
                    <a:bodyPr/>
                    <a:lstStyle/>
                    <a:p>
                      <a:endParaRPr lang="fr-FR"/>
                    </a:p>
                  </a:txBody>
                  <a:tcPr/>
                </a:tc>
                <a:tc>
                  <a:txBody>
                    <a:bodyPr/>
                    <a:lstStyle/>
                    <a:p>
                      <a:pPr algn="ctr">
                        <a:lnSpc>
                          <a:spcPct val="107000"/>
                        </a:lnSpc>
                        <a:spcAft>
                          <a:spcPts val="800"/>
                        </a:spcAft>
                      </a:pPr>
                      <a:r>
                        <a:rPr lang="fr-FR" sz="1800" dirty="0">
                          <a:effectLst/>
                        </a:rPr>
                        <a:t>Efficience</a:t>
                      </a:r>
                      <a:endParaRPr lang="fr-FR" sz="1800" dirty="0">
                        <a:effectLst/>
                        <a:latin typeface="+mn-lt"/>
                        <a:ea typeface="Calibri" panose="020F0502020204030204" pitchFamily="34" charset="0"/>
                        <a:cs typeface="Times New Roman" panose="02020603050405020304" pitchFamily="18" charset="0"/>
                      </a:endParaRPr>
                    </a:p>
                  </a:txBody>
                  <a:tcPr marL="46500" marR="46500" marT="0" marB="0" anchor="ctr">
                    <a:lnL w="12700" cap="flat" cmpd="sng" algn="ctr">
                      <a:solidFill>
                        <a:srgbClr val="014694"/>
                      </a:solidFill>
                      <a:prstDash val="solid"/>
                      <a:round/>
                      <a:headEnd type="none" w="med" len="med"/>
                      <a:tailEnd type="none" w="med" len="med"/>
                    </a:lnL>
                    <a:lnR w="12700" cap="flat" cmpd="sng" algn="ctr">
                      <a:solidFill>
                        <a:srgbClr val="014694"/>
                      </a:solidFill>
                      <a:prstDash val="solid"/>
                      <a:round/>
                      <a:headEnd type="none" w="med" len="med"/>
                      <a:tailEnd type="none" w="med" len="med"/>
                    </a:lnR>
                    <a:lnT w="12700" cap="flat" cmpd="sng" algn="ctr">
                      <a:solidFill>
                        <a:srgbClr val="014694"/>
                      </a:solidFill>
                      <a:prstDash val="solid"/>
                      <a:round/>
                      <a:headEnd type="none" w="med" len="med"/>
                      <a:tailEnd type="none" w="med" len="med"/>
                    </a:lnT>
                  </a:tcPr>
                </a:tc>
                <a:tc>
                  <a:txBody>
                    <a:bodyPr/>
                    <a:lstStyle/>
                    <a:p>
                      <a:pPr algn="ctr">
                        <a:lnSpc>
                          <a:spcPct val="107000"/>
                        </a:lnSpc>
                        <a:spcAft>
                          <a:spcPts val="800"/>
                        </a:spcAft>
                      </a:pPr>
                      <a:r>
                        <a:rPr lang="fr-FR" sz="1800" b="1" dirty="0">
                          <a:effectLst/>
                        </a:rPr>
                        <a:t>Efficience du processus productif</a:t>
                      </a:r>
                      <a:endParaRPr lang="fr-FR" sz="1800" b="1" dirty="0">
                        <a:effectLst/>
                        <a:latin typeface="+mn-lt"/>
                        <a:ea typeface="Calibri" panose="020F0502020204030204" pitchFamily="34" charset="0"/>
                        <a:cs typeface="Times New Roman" panose="02020603050405020304" pitchFamily="18" charset="0"/>
                      </a:endParaRPr>
                    </a:p>
                  </a:txBody>
                  <a:tcPr marL="46500" marR="46500" marT="0" marB="0" anchor="ctr">
                    <a:lnL w="12700" cap="flat" cmpd="sng" algn="ctr">
                      <a:solidFill>
                        <a:srgbClr val="014694"/>
                      </a:solidFill>
                      <a:prstDash val="solid"/>
                      <a:round/>
                      <a:headEnd type="none" w="med" len="med"/>
                      <a:tailEnd type="none" w="med" len="med"/>
                    </a:lnL>
                    <a:lnR w="12700" cap="flat" cmpd="sng" algn="ctr">
                      <a:solidFill>
                        <a:srgbClr val="014694"/>
                      </a:solidFill>
                      <a:prstDash val="solid"/>
                      <a:round/>
                      <a:headEnd type="none" w="med" len="med"/>
                      <a:tailEnd type="none" w="med" len="med"/>
                    </a:lnR>
                    <a:lnT w="12700" cap="flat" cmpd="sng" algn="ctr">
                      <a:solidFill>
                        <a:srgbClr val="014694"/>
                      </a:solidFill>
                      <a:prstDash val="solid"/>
                      <a:round/>
                      <a:headEnd type="none" w="med" len="med"/>
                      <a:tailEnd type="none" w="med" len="med"/>
                    </a:lnT>
                  </a:tcP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fr-FR" sz="1800" dirty="0">
                          <a:effectLst/>
                        </a:rPr>
                        <a:t>Evolution de la rentabilité de l’exploitation</a:t>
                      </a:r>
                      <a:endParaRPr lang="fr-FR" sz="1800" dirty="0">
                        <a:effectLst/>
                        <a:latin typeface="+mn-lt"/>
                        <a:ea typeface="Calibri" panose="020F0502020204030204" pitchFamily="34" charset="0"/>
                        <a:cs typeface="Times New Roman" panose="02020603050405020304" pitchFamily="18" charset="0"/>
                      </a:endParaRPr>
                    </a:p>
                  </a:txBody>
                  <a:tcPr marL="46500" marR="46500" marT="0" marB="0" anchor="ctr">
                    <a:lnL w="12700" cap="flat" cmpd="sng" algn="ctr">
                      <a:solidFill>
                        <a:srgbClr val="014694"/>
                      </a:solidFill>
                      <a:prstDash val="solid"/>
                      <a:round/>
                      <a:headEnd type="none" w="med" len="med"/>
                      <a:tailEnd type="none" w="med" len="med"/>
                    </a:lnL>
                  </a:tcPr>
                </a:tc>
                <a:extLst>
                  <a:ext uri="{0D108BD9-81ED-4DB2-BD59-A6C34878D82A}">
                    <a16:rowId xmlns:a16="http://schemas.microsoft.com/office/drawing/2014/main" val="3200310941"/>
                  </a:ext>
                </a:extLst>
              </a:tr>
            </a:tbl>
          </a:graphicData>
        </a:graphic>
      </p:graphicFrame>
      <p:sp>
        <p:nvSpPr>
          <p:cNvPr id="7" name="ZoneTexte 6">
            <a:extLst>
              <a:ext uri="{FF2B5EF4-FFF2-40B4-BE49-F238E27FC236}">
                <a16:creationId xmlns:a16="http://schemas.microsoft.com/office/drawing/2014/main" id="{FF7072FE-D4BA-F1A7-B9B9-88FC6FFCE14A}"/>
              </a:ext>
            </a:extLst>
          </p:cNvPr>
          <p:cNvSpPr txBox="1"/>
          <p:nvPr/>
        </p:nvSpPr>
        <p:spPr>
          <a:xfrm>
            <a:off x="0" y="5434043"/>
            <a:ext cx="6962768" cy="461665"/>
          </a:xfrm>
          <a:prstGeom prst="rect">
            <a:avLst/>
          </a:prstGeom>
          <a:noFill/>
        </p:spPr>
        <p:txBody>
          <a:bodyPr wrap="square">
            <a:spAutoFit/>
          </a:bodyPr>
          <a:lstStyle/>
          <a:p>
            <a:pPr marL="800100" marR="0" lvl="1" indent="-342900" algn="just" defTabSz="914400" rtl="0" eaLnBrk="1" fontAlgn="auto" latinLnBrk="0" hangingPunct="1">
              <a:lnSpc>
                <a:spcPct val="100000"/>
              </a:lnSpc>
              <a:spcBef>
                <a:spcPts val="0"/>
              </a:spcBef>
              <a:spcAft>
                <a:spcPts val="0"/>
              </a:spcAft>
              <a:buClr>
                <a:srgbClr val="014694"/>
              </a:buClr>
              <a:buSzTx/>
              <a:buFont typeface="Wingdings" panose="05000000000000000000" pitchFamily="2" charset="2"/>
              <a:buChar char="ü"/>
              <a:tabLst/>
              <a:defRPr/>
            </a:pPr>
            <a:r>
              <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rPr>
              <a:t>Score moyen : 33.92, min : 8.10, max : 54.46</a:t>
            </a:r>
            <a:endParaRPr kumimoji="0" lang="fr-FR" sz="24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mn-cs"/>
            </a:endParaRPr>
          </a:p>
        </p:txBody>
      </p:sp>
    </p:spTree>
    <p:extLst>
      <p:ext uri="{BB962C8B-B14F-4D97-AF65-F5344CB8AC3E}">
        <p14:creationId xmlns:p14="http://schemas.microsoft.com/office/powerpoint/2010/main" val="40794162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5400" y="106555"/>
            <a:ext cx="8723660" cy="521287"/>
          </a:xfrm>
        </p:spPr>
        <p:txBody>
          <a:bodyPr>
            <a:normAutofit/>
          </a:bodyPr>
          <a:lstStyle/>
          <a:p>
            <a:pPr algn="just"/>
            <a:r>
              <a:rPr lang="fr-FR" sz="2400" b="1" dirty="0">
                <a:solidFill>
                  <a:srgbClr val="C00000"/>
                </a:solidFill>
              </a:rPr>
              <a:t>2-</a:t>
            </a:r>
            <a:r>
              <a:rPr lang="fr-FR" sz="2400" b="1" dirty="0"/>
              <a:t> Méthodologie : Outils numériques et perception</a:t>
            </a:r>
            <a:endParaRPr lang="fr-FR" sz="2600" b="1" dirty="0"/>
          </a:p>
        </p:txBody>
      </p:sp>
      <p:sp>
        <p:nvSpPr>
          <p:cNvPr id="6" name="ZoneTexte 5"/>
          <p:cNvSpPr txBox="1"/>
          <p:nvPr/>
        </p:nvSpPr>
        <p:spPr>
          <a:xfrm>
            <a:off x="145400" y="648851"/>
            <a:ext cx="8028940" cy="430887"/>
          </a:xfrm>
          <a:prstGeom prst="rect">
            <a:avLst/>
          </a:prstGeom>
          <a:noFill/>
        </p:spPr>
        <p:txBody>
          <a:bodyPr wrap="square" rtlCol="0">
            <a:spAutoFit/>
          </a:bodyPr>
          <a:lstStyle/>
          <a:p>
            <a:pPr marL="342900" indent="-342900" algn="just">
              <a:spcAft>
                <a:spcPts val="1200"/>
              </a:spcAft>
              <a:buClr>
                <a:srgbClr val="014694"/>
              </a:buClr>
              <a:buFont typeface="Wingdings" panose="05000000000000000000" pitchFamily="2" charset="2"/>
              <a:buChar char="q"/>
            </a:pPr>
            <a:r>
              <a:rPr lang="fr-FR" sz="2200" dirty="0"/>
              <a:t>Les outils numériques considérés</a:t>
            </a:r>
          </a:p>
        </p:txBody>
      </p:sp>
      <p:sp>
        <p:nvSpPr>
          <p:cNvPr id="5" name="Espace réservé du numéro de diapositive 3"/>
          <p:cNvSpPr txBox="1">
            <a:spLocks/>
          </p:cNvSpPr>
          <p:nvPr/>
        </p:nvSpPr>
        <p:spPr>
          <a:xfrm>
            <a:off x="7053113" y="2074"/>
            <a:ext cx="2057400" cy="365125"/>
          </a:xfrm>
          <a:prstGeom prst="rect">
            <a:avLst/>
          </a:prstGeom>
        </p:spPr>
        <p:txBody>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11F9F44-45EE-4CCD-BD21-4F0087ED59B9}" type="slidenum">
              <a:rPr lang="fr-FR" smtClean="0"/>
              <a:pPr algn="r"/>
              <a:t>15</a:t>
            </a:fld>
            <a:endParaRPr lang="fr-FR" dirty="0"/>
          </a:p>
        </p:txBody>
      </p:sp>
      <p:graphicFrame>
        <p:nvGraphicFramePr>
          <p:cNvPr id="4" name="Tableau 3">
            <a:extLst>
              <a:ext uri="{FF2B5EF4-FFF2-40B4-BE49-F238E27FC236}">
                <a16:creationId xmlns:a16="http://schemas.microsoft.com/office/drawing/2014/main" id="{8790D9ED-2735-A3A7-1E8F-DBF80CD443AB}"/>
              </a:ext>
            </a:extLst>
          </p:cNvPr>
          <p:cNvGraphicFramePr>
            <a:graphicFrameLocks noGrp="1"/>
          </p:cNvGraphicFramePr>
          <p:nvPr>
            <p:extLst>
              <p:ext uri="{D42A27DB-BD31-4B8C-83A1-F6EECF244321}">
                <p14:modId xmlns:p14="http://schemas.microsoft.com/office/powerpoint/2010/main" val="3093676089"/>
              </p:ext>
            </p:extLst>
          </p:nvPr>
        </p:nvGraphicFramePr>
        <p:xfrm>
          <a:off x="210170" y="1093968"/>
          <a:ext cx="8723660" cy="3189416"/>
        </p:xfrm>
        <a:graphic>
          <a:graphicData uri="http://schemas.openxmlformats.org/drawingml/2006/table">
            <a:tbl>
              <a:tblPr firstRow="1" firstCol="1" bandRow="1">
                <a:tableStyleId>{FABFCF23-3B69-468F-B69F-88F6DE6A72F2}</a:tableStyleId>
              </a:tblPr>
              <a:tblGrid>
                <a:gridCol w="1950100">
                  <a:extLst>
                    <a:ext uri="{9D8B030D-6E8A-4147-A177-3AD203B41FA5}">
                      <a16:colId xmlns:a16="http://schemas.microsoft.com/office/drawing/2014/main" val="289838634"/>
                    </a:ext>
                  </a:extLst>
                </a:gridCol>
                <a:gridCol w="5314950">
                  <a:extLst>
                    <a:ext uri="{9D8B030D-6E8A-4147-A177-3AD203B41FA5}">
                      <a16:colId xmlns:a16="http://schemas.microsoft.com/office/drawing/2014/main" val="2214539998"/>
                    </a:ext>
                  </a:extLst>
                </a:gridCol>
                <a:gridCol w="1458610">
                  <a:extLst>
                    <a:ext uri="{9D8B030D-6E8A-4147-A177-3AD203B41FA5}">
                      <a16:colId xmlns:a16="http://schemas.microsoft.com/office/drawing/2014/main" val="1309071439"/>
                    </a:ext>
                  </a:extLst>
                </a:gridCol>
              </a:tblGrid>
              <a:tr h="231696">
                <a:tc>
                  <a:txBody>
                    <a:bodyPr/>
                    <a:lstStyle/>
                    <a:p>
                      <a:pPr algn="ctr">
                        <a:lnSpc>
                          <a:spcPct val="107000"/>
                        </a:lnSpc>
                        <a:spcAft>
                          <a:spcPts val="800"/>
                        </a:spcAft>
                      </a:pPr>
                      <a:r>
                        <a:rPr lang="fr-FR" sz="1800" dirty="0">
                          <a:effectLst/>
                        </a:rPr>
                        <a:t>Type d’innovation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014694"/>
                    </a:solidFill>
                  </a:tcPr>
                </a:tc>
                <a:tc>
                  <a:txBody>
                    <a:bodyPr/>
                    <a:lstStyle/>
                    <a:p>
                      <a:pPr algn="ctr">
                        <a:lnSpc>
                          <a:spcPct val="107000"/>
                        </a:lnSpc>
                        <a:spcAft>
                          <a:spcPts val="800"/>
                        </a:spcAft>
                      </a:pPr>
                      <a:r>
                        <a:rPr lang="fr-FR" sz="1800" dirty="0">
                          <a:effectLst/>
                        </a:rPr>
                        <a:t>Outils inclus dans le questionnaire</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014694"/>
                    </a:solidFill>
                  </a:tcPr>
                </a:tc>
                <a:tc>
                  <a:txBody>
                    <a:bodyPr/>
                    <a:lstStyle/>
                    <a:p>
                      <a:pPr algn="ctr">
                        <a:lnSpc>
                          <a:spcPct val="107000"/>
                        </a:lnSpc>
                        <a:spcAft>
                          <a:spcPts val="800"/>
                        </a:spcAft>
                      </a:pPr>
                      <a:r>
                        <a:rPr lang="fr-FR" sz="1800" dirty="0">
                          <a:effectLst/>
                        </a:rPr>
                        <a:t>Références</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014694"/>
                    </a:solidFill>
                  </a:tcPr>
                </a:tc>
                <a:extLst>
                  <a:ext uri="{0D108BD9-81ED-4DB2-BD59-A6C34878D82A}">
                    <a16:rowId xmlns:a16="http://schemas.microsoft.com/office/drawing/2014/main" val="956149609"/>
                  </a:ext>
                </a:extLst>
              </a:tr>
              <a:tr h="871693">
                <a:tc>
                  <a:txBody>
                    <a:bodyPr/>
                    <a:lstStyle/>
                    <a:p>
                      <a:pPr algn="ctr">
                        <a:lnSpc>
                          <a:spcPct val="107000"/>
                        </a:lnSpc>
                        <a:spcAft>
                          <a:spcPts val="800"/>
                        </a:spcAft>
                      </a:pPr>
                      <a:r>
                        <a:rPr lang="fr-FR" sz="1800" dirty="0">
                          <a:effectLst/>
                        </a:rPr>
                        <a:t>Innovations techniques</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R w="12700" cap="flat" cmpd="sng" algn="ctr">
                      <a:solidFill>
                        <a:srgbClr val="014694"/>
                      </a:solidFill>
                      <a:prstDash val="solid"/>
                      <a:round/>
                      <a:headEnd type="none" w="med" len="med"/>
                      <a:tailEnd type="none" w="med" len="med"/>
                    </a:lnR>
                  </a:tcPr>
                </a:tc>
                <a:tc>
                  <a:txBody>
                    <a:bodyPr/>
                    <a:lstStyle/>
                    <a:p>
                      <a:pPr algn="ctr">
                        <a:lnSpc>
                          <a:spcPct val="107000"/>
                        </a:lnSpc>
                        <a:spcAft>
                          <a:spcPts val="800"/>
                        </a:spcAft>
                      </a:pPr>
                      <a:r>
                        <a:rPr lang="fr-FR" sz="1800" dirty="0">
                          <a:effectLst/>
                        </a:rPr>
                        <a:t>Pilotage de l’irrigation, Pilotage de la fertilisation, Pilotage de la ventilation des serres, Outils météo connectés, Capteurs pour la qualité de l’eau, Désherbage de précision, Robots, Applications de reconnaissance des maladies, Autres Capteurs</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14694"/>
                      </a:solidFill>
                      <a:prstDash val="solid"/>
                      <a:round/>
                      <a:headEnd type="none" w="med" len="med"/>
                      <a:tailEnd type="none" w="med" len="med"/>
                    </a:lnL>
                    <a:lnR w="12700" cap="flat" cmpd="sng" algn="ctr">
                      <a:solidFill>
                        <a:srgbClr val="014694"/>
                      </a:solidFill>
                      <a:prstDash val="solid"/>
                      <a:round/>
                      <a:headEnd type="none" w="med" len="med"/>
                      <a:tailEnd type="none" w="med" len="med"/>
                    </a:lnR>
                  </a:tcPr>
                </a:tc>
                <a:tc>
                  <a:txBody>
                    <a:bodyPr/>
                    <a:lstStyle/>
                    <a:p>
                      <a:pPr algn="ctr">
                        <a:lnSpc>
                          <a:spcPct val="107000"/>
                        </a:lnSpc>
                        <a:spcAft>
                          <a:spcPts val="800"/>
                        </a:spcAft>
                      </a:pPr>
                      <a:r>
                        <a:rPr lang="fr-FR" sz="1800">
                          <a:effectLst/>
                        </a:rPr>
                        <a:t>Observatoire des usages de l’agriculture numérique (2022)</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14694"/>
                      </a:solidFill>
                      <a:prstDash val="solid"/>
                      <a:round/>
                      <a:headEnd type="none" w="med" len="med"/>
                      <a:tailEnd type="none" w="med" len="med"/>
                    </a:lnL>
                  </a:tcPr>
                </a:tc>
                <a:extLst>
                  <a:ext uri="{0D108BD9-81ED-4DB2-BD59-A6C34878D82A}">
                    <a16:rowId xmlns:a16="http://schemas.microsoft.com/office/drawing/2014/main" val="1204219195"/>
                  </a:ext>
                </a:extLst>
              </a:tr>
              <a:tr h="871693">
                <a:tc>
                  <a:txBody>
                    <a:bodyPr/>
                    <a:lstStyle/>
                    <a:p>
                      <a:pPr algn="ctr">
                        <a:lnSpc>
                          <a:spcPct val="107000"/>
                        </a:lnSpc>
                        <a:spcAft>
                          <a:spcPts val="800"/>
                        </a:spcAft>
                      </a:pPr>
                      <a:r>
                        <a:rPr lang="fr-FR" sz="1800" dirty="0">
                          <a:effectLst/>
                        </a:rPr>
                        <a:t>Innovations organisationnelles</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R w="12700" cap="flat" cmpd="sng" algn="ctr">
                      <a:solidFill>
                        <a:srgbClr val="014694"/>
                      </a:solidFill>
                      <a:prstDash val="solid"/>
                      <a:round/>
                      <a:headEnd type="none" w="med" len="med"/>
                      <a:tailEnd type="none" w="med" len="med"/>
                    </a:lnR>
                  </a:tcPr>
                </a:tc>
                <a:tc>
                  <a:txBody>
                    <a:bodyPr/>
                    <a:lstStyle/>
                    <a:p>
                      <a:pPr algn="ctr">
                        <a:lnSpc>
                          <a:spcPct val="107000"/>
                        </a:lnSpc>
                        <a:spcAft>
                          <a:spcPts val="800"/>
                        </a:spcAft>
                      </a:pPr>
                      <a:r>
                        <a:rPr lang="fr-FR" sz="1800" dirty="0">
                          <a:effectLst/>
                        </a:rPr>
                        <a:t>Observatoire numérique des prix, Logiciels pour la gestion des commandes, Mails, Messageries instantanées, Réseaux Sociaux, Site internet personnel, Intranet, Annuaire en ligne, Logiciel de facturation, Logiciel de gestion des stocks</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14694"/>
                      </a:solidFill>
                      <a:prstDash val="solid"/>
                      <a:round/>
                      <a:headEnd type="none" w="med" len="med"/>
                      <a:tailEnd type="none" w="med" len="med"/>
                    </a:lnL>
                    <a:lnR w="12700" cap="flat" cmpd="sng" algn="ctr">
                      <a:solidFill>
                        <a:srgbClr val="014694"/>
                      </a:solidFill>
                      <a:prstDash val="solid"/>
                      <a:round/>
                      <a:headEnd type="none" w="med" len="med"/>
                      <a:tailEnd type="none" w="med" len="med"/>
                    </a:lnR>
                  </a:tcPr>
                </a:tc>
                <a:tc>
                  <a:txBody>
                    <a:bodyPr/>
                    <a:lstStyle/>
                    <a:p>
                      <a:pPr algn="ctr">
                        <a:lnSpc>
                          <a:spcPct val="107000"/>
                        </a:lnSpc>
                        <a:spcAft>
                          <a:spcPts val="800"/>
                        </a:spcAft>
                      </a:pPr>
                      <a:r>
                        <a:rPr lang="fr-FR" sz="1800" dirty="0">
                          <a:effectLst/>
                        </a:rPr>
                        <a:t>Chiffoleau et al. (2018) ; Vaillant &amp; Halter (2020)</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14694"/>
                      </a:solidFill>
                      <a:prstDash val="solid"/>
                      <a:round/>
                      <a:headEnd type="none" w="med" len="med"/>
                      <a:tailEnd type="none" w="med" len="med"/>
                    </a:lnL>
                  </a:tcPr>
                </a:tc>
                <a:extLst>
                  <a:ext uri="{0D108BD9-81ED-4DB2-BD59-A6C34878D82A}">
                    <a16:rowId xmlns:a16="http://schemas.microsoft.com/office/drawing/2014/main" val="2727975461"/>
                  </a:ext>
                </a:extLst>
              </a:tr>
            </a:tbl>
          </a:graphicData>
        </a:graphic>
      </p:graphicFrame>
      <p:sp>
        <p:nvSpPr>
          <p:cNvPr id="8" name="ZoneTexte 7">
            <a:extLst>
              <a:ext uri="{FF2B5EF4-FFF2-40B4-BE49-F238E27FC236}">
                <a16:creationId xmlns:a16="http://schemas.microsoft.com/office/drawing/2014/main" id="{2AFB00DD-73BF-9F97-423D-188C23BA02FC}"/>
              </a:ext>
            </a:extLst>
          </p:cNvPr>
          <p:cNvSpPr txBox="1"/>
          <p:nvPr/>
        </p:nvSpPr>
        <p:spPr>
          <a:xfrm>
            <a:off x="210170" y="5244802"/>
            <a:ext cx="6907713" cy="769441"/>
          </a:xfrm>
          <a:prstGeom prst="rect">
            <a:avLst/>
          </a:prstGeom>
          <a:noFill/>
        </p:spPr>
        <p:txBody>
          <a:bodyPr wrap="square">
            <a:spAutoFit/>
          </a:bodyPr>
          <a:lstStyle/>
          <a:p>
            <a:pPr marL="342900" marR="0" lvl="0" indent="-342900" algn="just" defTabSz="914400" rtl="0" eaLnBrk="1" fontAlgn="auto" latinLnBrk="0" hangingPunct="1">
              <a:lnSpc>
                <a:spcPct val="100000"/>
              </a:lnSpc>
              <a:spcBef>
                <a:spcPts val="0"/>
              </a:spcBef>
              <a:buClr>
                <a:srgbClr val="014694"/>
              </a:buClr>
              <a:buSzTx/>
              <a:buFont typeface="Wingdings" panose="05000000000000000000" pitchFamily="2" charset="2"/>
              <a:buChar char="q"/>
              <a:tabLst/>
              <a:defRPr/>
            </a:pPr>
            <a:r>
              <a:rPr kumimoji="0" lang="fr-FR" sz="2200" b="0" i="0" u="none" strike="noStrike" kern="1200" cap="none" spc="0" normalizeH="0" baseline="0" noProof="0" dirty="0">
                <a:ln>
                  <a:noFill/>
                </a:ln>
                <a:solidFill>
                  <a:prstClr val="black"/>
                </a:solidFill>
                <a:effectLst/>
                <a:uLnTx/>
                <a:uFillTx/>
                <a:latin typeface="Calibri" panose="020F0502020204030204"/>
                <a:ea typeface="+mn-ea"/>
                <a:cs typeface="+mn-cs"/>
              </a:rPr>
              <a:t>Mesure de la perception</a:t>
            </a:r>
          </a:p>
          <a:p>
            <a:pPr marL="800100" lvl="1" indent="-342900" algn="just">
              <a:spcAft>
                <a:spcPts val="1200"/>
              </a:spcAft>
              <a:buClr>
                <a:srgbClr val="014694"/>
              </a:buClr>
              <a:buFont typeface="Wingdings" panose="05000000000000000000" pitchFamily="2" charset="2"/>
              <a:buChar char="ü"/>
              <a:defRPr/>
            </a:pPr>
            <a:r>
              <a:rPr lang="fr-FR" sz="2200" dirty="0">
                <a:solidFill>
                  <a:prstClr val="black"/>
                </a:solidFill>
                <a:latin typeface="Calibri" panose="020F0502020204030204"/>
              </a:rPr>
              <a:t>Opportunité ou contrainte ? Likert de 1 à 5</a:t>
            </a:r>
            <a:endParaRPr kumimoji="0" lang="fr-FR" sz="2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4" name="ZoneTexte 13">
            <a:extLst>
              <a:ext uri="{FF2B5EF4-FFF2-40B4-BE49-F238E27FC236}">
                <a16:creationId xmlns:a16="http://schemas.microsoft.com/office/drawing/2014/main" id="{77380B18-0E02-05DA-46FC-0D7A6C54CBDF}"/>
              </a:ext>
            </a:extLst>
          </p:cNvPr>
          <p:cNvSpPr txBox="1"/>
          <p:nvPr/>
        </p:nvSpPr>
        <p:spPr>
          <a:xfrm>
            <a:off x="-99347" y="4364789"/>
            <a:ext cx="9342694" cy="769441"/>
          </a:xfrm>
          <a:prstGeom prst="rect">
            <a:avLst/>
          </a:prstGeom>
          <a:noFill/>
        </p:spPr>
        <p:txBody>
          <a:bodyPr wrap="square">
            <a:spAutoFit/>
          </a:bodyPr>
          <a:lstStyle/>
          <a:p>
            <a:pPr marL="800100" lvl="1" indent="-342900" algn="just">
              <a:buClr>
                <a:srgbClr val="014694"/>
              </a:buClr>
              <a:buFont typeface="Wingdings" panose="05000000000000000000" pitchFamily="2" charset="2"/>
              <a:buChar char="ü"/>
              <a:defRPr/>
            </a:pPr>
            <a:r>
              <a:rPr kumimoji="0" lang="fr-FR" sz="2200" b="0" i="0" u="none" strike="noStrike" kern="1200" cap="none" spc="0" normalizeH="0" baseline="0" noProof="0" dirty="0">
                <a:ln>
                  <a:noFill/>
                </a:ln>
                <a:solidFill>
                  <a:prstClr val="black"/>
                </a:solidFill>
                <a:effectLst/>
                <a:uLnTx/>
                <a:uFillTx/>
                <a:ea typeface="+mn-ea"/>
                <a:cs typeface="+mn-cs"/>
              </a:rPr>
              <a:t>Score numérique pour la production : de 0 à 8</a:t>
            </a:r>
            <a:r>
              <a:rPr lang="fr-FR" sz="2200" dirty="0">
                <a:solidFill>
                  <a:prstClr val="black"/>
                </a:solidFill>
              </a:rPr>
              <a:t>, </a:t>
            </a:r>
            <a:r>
              <a:rPr lang="fr-FR" sz="2200" dirty="0" err="1">
                <a:solidFill>
                  <a:prstClr val="black"/>
                </a:solidFill>
              </a:rPr>
              <a:t>moy</a:t>
            </a:r>
            <a:r>
              <a:rPr lang="fr-FR" sz="2200" dirty="0">
                <a:solidFill>
                  <a:prstClr val="black"/>
                </a:solidFill>
              </a:rPr>
              <a:t> </a:t>
            </a:r>
            <a:r>
              <a:rPr kumimoji="0" lang="fr-FR" sz="2200" b="0" i="0" u="none" strike="noStrike" kern="1200" cap="none" spc="0" normalizeH="0" baseline="0" noProof="0" dirty="0">
                <a:ln>
                  <a:noFill/>
                </a:ln>
                <a:solidFill>
                  <a:prstClr val="black"/>
                </a:solidFill>
                <a:effectLst/>
                <a:uLnTx/>
                <a:uFillTx/>
                <a:ea typeface="+mn-ea"/>
                <a:cs typeface="+mn-cs"/>
              </a:rPr>
              <a:t>: 1.39</a:t>
            </a:r>
          </a:p>
          <a:p>
            <a:pPr marL="800100" marR="0" lvl="1" indent="-342900" algn="just" defTabSz="914400" rtl="0" eaLnBrk="1" fontAlgn="auto" latinLnBrk="0" hangingPunct="1">
              <a:lnSpc>
                <a:spcPct val="100000"/>
              </a:lnSpc>
              <a:spcBef>
                <a:spcPts val="0"/>
              </a:spcBef>
              <a:buClr>
                <a:srgbClr val="014694"/>
              </a:buClr>
              <a:buSzTx/>
              <a:buFont typeface="Wingdings" panose="05000000000000000000" pitchFamily="2" charset="2"/>
              <a:buChar char="ü"/>
              <a:tabLst/>
              <a:defRPr/>
            </a:pPr>
            <a:r>
              <a:rPr lang="fr-FR" sz="2200" dirty="0">
                <a:solidFill>
                  <a:prstClr val="black"/>
                </a:solidFill>
              </a:rPr>
              <a:t>Score numérique pour la commercialisation : de 0 à 10, </a:t>
            </a:r>
            <a:r>
              <a:rPr lang="fr-FR" sz="2200" dirty="0" err="1">
                <a:solidFill>
                  <a:prstClr val="black"/>
                </a:solidFill>
              </a:rPr>
              <a:t>moy</a:t>
            </a:r>
            <a:r>
              <a:rPr lang="fr-FR" sz="2200" dirty="0">
                <a:solidFill>
                  <a:prstClr val="black"/>
                </a:solidFill>
              </a:rPr>
              <a:t> : 4.04</a:t>
            </a:r>
            <a:endParaRPr kumimoji="0" lang="fr-FR" sz="2200" b="0" i="0" u="none" strike="noStrike" kern="1200" cap="none" spc="0" normalizeH="0" baseline="0" noProof="0" dirty="0">
              <a:ln>
                <a:noFill/>
              </a:ln>
              <a:solidFill>
                <a:prstClr val="black"/>
              </a:solidFill>
              <a:effectLst/>
              <a:uLnTx/>
              <a:uFillTx/>
              <a:ea typeface="+mn-ea"/>
              <a:cs typeface="+mn-cs"/>
            </a:endParaRPr>
          </a:p>
        </p:txBody>
      </p:sp>
    </p:spTree>
    <p:extLst>
      <p:ext uri="{BB962C8B-B14F-4D97-AF65-F5344CB8AC3E}">
        <p14:creationId xmlns:p14="http://schemas.microsoft.com/office/powerpoint/2010/main" val="6179314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5400" y="106555"/>
            <a:ext cx="8723660" cy="521287"/>
          </a:xfrm>
        </p:spPr>
        <p:txBody>
          <a:bodyPr>
            <a:normAutofit/>
          </a:bodyPr>
          <a:lstStyle/>
          <a:p>
            <a:pPr algn="just"/>
            <a:r>
              <a:rPr lang="fr-FR" sz="2400" b="1" dirty="0">
                <a:solidFill>
                  <a:srgbClr val="C00000"/>
                </a:solidFill>
              </a:rPr>
              <a:t>2-</a:t>
            </a:r>
            <a:r>
              <a:rPr lang="fr-FR" sz="2400" b="1" dirty="0"/>
              <a:t> Méthodologie : Méthode d’analyse</a:t>
            </a:r>
            <a:endParaRPr lang="fr-FR" sz="2600" b="1" dirty="0"/>
          </a:p>
        </p:txBody>
      </p:sp>
      <p:sp>
        <p:nvSpPr>
          <p:cNvPr id="6" name="ZoneTexte 5"/>
          <p:cNvSpPr txBox="1"/>
          <p:nvPr/>
        </p:nvSpPr>
        <p:spPr>
          <a:xfrm>
            <a:off x="216830" y="1090165"/>
            <a:ext cx="8028940" cy="830997"/>
          </a:xfrm>
          <a:prstGeom prst="rect">
            <a:avLst/>
          </a:prstGeom>
          <a:noFill/>
        </p:spPr>
        <p:txBody>
          <a:bodyPr wrap="square" rtlCol="0">
            <a:spAutoFit/>
          </a:bodyPr>
          <a:lstStyle/>
          <a:p>
            <a:pPr marL="342900" indent="-342900" algn="just">
              <a:spcAft>
                <a:spcPts val="1200"/>
              </a:spcAft>
              <a:buClr>
                <a:srgbClr val="014694"/>
              </a:buClr>
              <a:buFont typeface="Wingdings" panose="05000000000000000000" pitchFamily="2" charset="2"/>
              <a:buChar char="q"/>
            </a:pPr>
            <a:r>
              <a:rPr lang="fr-FR" sz="2400" dirty="0"/>
              <a:t>Test des relations entre durabilité, numérique et perception par </a:t>
            </a:r>
            <a:r>
              <a:rPr lang="fr-FR" sz="2400" dirty="0">
                <a:solidFill>
                  <a:srgbClr val="014694"/>
                </a:solidFill>
              </a:rPr>
              <a:t>régressions linéaires</a:t>
            </a:r>
          </a:p>
        </p:txBody>
      </p:sp>
      <p:sp>
        <p:nvSpPr>
          <p:cNvPr id="5" name="Espace réservé du numéro de diapositive 3"/>
          <p:cNvSpPr txBox="1">
            <a:spLocks/>
          </p:cNvSpPr>
          <p:nvPr/>
        </p:nvSpPr>
        <p:spPr>
          <a:xfrm>
            <a:off x="7053113" y="2074"/>
            <a:ext cx="2057400" cy="365125"/>
          </a:xfrm>
          <a:prstGeom prst="rect">
            <a:avLst/>
          </a:prstGeom>
        </p:spPr>
        <p:txBody>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11F9F44-45EE-4CCD-BD21-4F0087ED59B9}" type="slidenum">
              <a:rPr lang="fr-FR" smtClean="0"/>
              <a:pPr algn="r"/>
              <a:t>16</a:t>
            </a:fld>
            <a:endParaRPr lang="fr-FR" dirty="0"/>
          </a:p>
        </p:txBody>
      </p:sp>
      <p:sp>
        <p:nvSpPr>
          <p:cNvPr id="10" name="ZoneTexte 9">
            <a:extLst>
              <a:ext uri="{FF2B5EF4-FFF2-40B4-BE49-F238E27FC236}">
                <a16:creationId xmlns:a16="http://schemas.microsoft.com/office/drawing/2014/main" id="{E37809E2-3441-F29A-9531-85F6ADBAC30D}"/>
              </a:ext>
            </a:extLst>
          </p:cNvPr>
          <p:cNvSpPr txBox="1"/>
          <p:nvPr/>
        </p:nvSpPr>
        <p:spPr>
          <a:xfrm>
            <a:off x="210170" y="2104238"/>
            <a:ext cx="8723660" cy="1260345"/>
          </a:xfrm>
          <a:prstGeom prst="rect">
            <a:avLst/>
          </a:prstGeom>
          <a:noFill/>
        </p:spPr>
        <p:txBody>
          <a:bodyPr wrap="square">
            <a:spAutoFit/>
          </a:bodyPr>
          <a:lstStyle/>
          <a:p>
            <a:pPr algn="ctr">
              <a:lnSpc>
                <a:spcPct val="107000"/>
              </a:lnSpc>
              <a:spcAft>
                <a:spcPts val="800"/>
              </a:spcAft>
            </a:pPr>
            <a:r>
              <a:rPr lang="fr-FR" sz="2400" dirty="0" err="1">
                <a:effectLst/>
                <a:ea typeface="Calibri" panose="020F0502020204030204" pitchFamily="34" charset="0"/>
                <a:cs typeface="Times New Roman" panose="02020603050405020304" pitchFamily="18" charset="0"/>
              </a:rPr>
              <a:t>Scores_durabilité</a:t>
            </a:r>
            <a:r>
              <a:rPr lang="fr-FR" sz="2400" baseline="-25000" dirty="0" err="1">
                <a:effectLst/>
                <a:ea typeface="Calibri" panose="020F0502020204030204" pitchFamily="34" charset="0"/>
                <a:cs typeface="Times New Roman" panose="02020603050405020304" pitchFamily="18" charset="0"/>
              </a:rPr>
              <a:t>i</a:t>
            </a:r>
            <a:r>
              <a:rPr lang="fr-FR" sz="2400" dirty="0">
                <a:effectLst/>
                <a:ea typeface="Calibri" panose="020F0502020204030204" pitchFamily="34" charset="0"/>
                <a:cs typeface="Times New Roman" panose="02020603050405020304" pitchFamily="18" charset="0"/>
              </a:rPr>
              <a:t> = α + β</a:t>
            </a:r>
            <a:r>
              <a:rPr lang="fr-FR" sz="2400" baseline="-25000" dirty="0">
                <a:effectLst/>
                <a:ea typeface="Calibri" panose="020F0502020204030204" pitchFamily="34" charset="0"/>
                <a:cs typeface="Times New Roman" panose="02020603050405020304" pitchFamily="18" charset="0"/>
              </a:rPr>
              <a:t>1</a:t>
            </a:r>
            <a:r>
              <a:rPr lang="fr-FR" sz="2400" dirty="0">
                <a:effectLst/>
                <a:ea typeface="Calibri" panose="020F0502020204030204" pitchFamily="34" charset="0"/>
                <a:cs typeface="Times New Roman" panose="02020603050405020304" pitchFamily="18" charset="0"/>
              </a:rPr>
              <a:t>Score_Num_Prod</a:t>
            </a:r>
            <a:r>
              <a:rPr lang="fr-FR" sz="2400" baseline="-25000" dirty="0">
                <a:effectLst/>
                <a:ea typeface="Calibri" panose="020F0502020204030204" pitchFamily="34" charset="0"/>
                <a:cs typeface="Times New Roman" panose="02020603050405020304" pitchFamily="18" charset="0"/>
              </a:rPr>
              <a:t>i</a:t>
            </a:r>
            <a:r>
              <a:rPr lang="fr-FR" sz="2400" dirty="0">
                <a:effectLst/>
                <a:ea typeface="Calibri" panose="020F0502020204030204" pitchFamily="34" charset="0"/>
                <a:cs typeface="Times New Roman" panose="02020603050405020304" pitchFamily="18" charset="0"/>
              </a:rPr>
              <a:t> + β</a:t>
            </a:r>
            <a:r>
              <a:rPr lang="fr-FR" sz="2400" baseline="-25000" dirty="0">
                <a:effectLst/>
                <a:ea typeface="Calibri" panose="020F0502020204030204" pitchFamily="34" charset="0"/>
                <a:cs typeface="Times New Roman" panose="02020603050405020304" pitchFamily="18" charset="0"/>
              </a:rPr>
              <a:t>2</a:t>
            </a:r>
            <a:r>
              <a:rPr lang="fr-FR" sz="2400" dirty="0">
                <a:effectLst/>
                <a:ea typeface="Calibri" panose="020F0502020204030204" pitchFamily="34" charset="0"/>
                <a:cs typeface="Times New Roman" panose="02020603050405020304" pitchFamily="18" charset="0"/>
              </a:rPr>
              <a:t>Score_Num_Com</a:t>
            </a:r>
            <a:r>
              <a:rPr lang="fr-FR" sz="2400" baseline="-25000" dirty="0">
                <a:effectLst/>
                <a:ea typeface="Calibri" panose="020F0502020204030204" pitchFamily="34" charset="0"/>
                <a:cs typeface="Times New Roman" panose="02020603050405020304" pitchFamily="18" charset="0"/>
              </a:rPr>
              <a:t>i</a:t>
            </a:r>
            <a:r>
              <a:rPr lang="fr-FR" sz="2400" dirty="0">
                <a:effectLst/>
                <a:ea typeface="Calibri" panose="020F0502020204030204" pitchFamily="34" charset="0"/>
                <a:cs typeface="Times New Roman" panose="02020603050405020304" pitchFamily="18" charset="0"/>
              </a:rPr>
              <a:t> + β3Perception</a:t>
            </a:r>
            <a:r>
              <a:rPr lang="fr-FR" sz="2400" baseline="-25000" dirty="0">
                <a:effectLst/>
                <a:ea typeface="Calibri" panose="020F0502020204030204" pitchFamily="34" charset="0"/>
                <a:cs typeface="Times New Roman" panose="02020603050405020304" pitchFamily="18" charset="0"/>
              </a:rPr>
              <a:t>i</a:t>
            </a:r>
            <a:r>
              <a:rPr lang="fr-FR" sz="2400" dirty="0">
                <a:effectLst/>
                <a:ea typeface="Calibri" panose="020F0502020204030204" pitchFamily="34" charset="0"/>
                <a:cs typeface="Times New Roman" panose="02020603050405020304" pitchFamily="18" charset="0"/>
              </a:rPr>
              <a:t> + β</a:t>
            </a:r>
            <a:r>
              <a:rPr lang="fr-FR" sz="2400" baseline="-25000" dirty="0">
                <a:effectLst/>
                <a:ea typeface="Calibri" panose="020F0502020204030204" pitchFamily="34" charset="0"/>
                <a:cs typeface="Times New Roman" panose="02020603050405020304" pitchFamily="18" charset="0"/>
              </a:rPr>
              <a:t>13</a:t>
            </a:r>
            <a:r>
              <a:rPr lang="fr-FR" sz="2400" dirty="0">
                <a:effectLst/>
                <a:ea typeface="Calibri" panose="020F0502020204030204" pitchFamily="34" charset="0"/>
                <a:cs typeface="Times New Roman" panose="02020603050405020304" pitchFamily="18" charset="0"/>
              </a:rPr>
              <a:t>Num_Prod_Perception</a:t>
            </a:r>
            <a:r>
              <a:rPr lang="fr-FR" sz="2400" baseline="-25000" dirty="0">
                <a:effectLst/>
                <a:ea typeface="Calibri" panose="020F0502020204030204" pitchFamily="34" charset="0"/>
                <a:cs typeface="Times New Roman" panose="02020603050405020304" pitchFamily="18" charset="0"/>
              </a:rPr>
              <a:t>i</a:t>
            </a:r>
            <a:r>
              <a:rPr lang="fr-FR" sz="2400" dirty="0">
                <a:effectLst/>
                <a:ea typeface="Calibri" panose="020F0502020204030204" pitchFamily="34" charset="0"/>
                <a:cs typeface="Times New Roman" panose="02020603050405020304" pitchFamily="18" charset="0"/>
              </a:rPr>
              <a:t> + β</a:t>
            </a:r>
            <a:r>
              <a:rPr lang="fr-FR" sz="2400" baseline="-25000" dirty="0">
                <a:effectLst/>
                <a:ea typeface="Calibri" panose="020F0502020204030204" pitchFamily="34" charset="0"/>
                <a:cs typeface="Times New Roman" panose="02020603050405020304" pitchFamily="18" charset="0"/>
              </a:rPr>
              <a:t>23</a:t>
            </a:r>
            <a:r>
              <a:rPr lang="fr-FR" sz="2400" dirty="0">
                <a:effectLst/>
                <a:ea typeface="Calibri" panose="020F0502020204030204" pitchFamily="34" charset="0"/>
                <a:cs typeface="Times New Roman" panose="02020603050405020304" pitchFamily="18" charset="0"/>
              </a:rPr>
              <a:t>Num_Com_Perception</a:t>
            </a:r>
            <a:r>
              <a:rPr lang="fr-FR" sz="2400" baseline="-25000" dirty="0">
                <a:effectLst/>
                <a:ea typeface="Calibri" panose="020F0502020204030204" pitchFamily="34" charset="0"/>
                <a:cs typeface="Times New Roman" panose="02020603050405020304" pitchFamily="18" charset="0"/>
              </a:rPr>
              <a:t>i</a:t>
            </a:r>
            <a:r>
              <a:rPr lang="fr-FR" sz="2400" dirty="0">
                <a:effectLst/>
                <a:ea typeface="Calibri" panose="020F0502020204030204" pitchFamily="34" charset="0"/>
                <a:cs typeface="Times New Roman" panose="02020603050405020304" pitchFamily="18" charset="0"/>
              </a:rPr>
              <a:t> + </a:t>
            </a:r>
            <a:r>
              <a:rPr lang="fr-FR" sz="2400" dirty="0" err="1">
                <a:effectLst/>
                <a:ea typeface="Calibri" panose="020F0502020204030204" pitchFamily="34" charset="0"/>
                <a:cs typeface="Times New Roman" panose="02020603050405020304" pitchFamily="18" charset="0"/>
              </a:rPr>
              <a:t>γContrôle</a:t>
            </a:r>
            <a:r>
              <a:rPr lang="fr-FR" sz="2400" baseline="-25000" dirty="0" err="1">
                <a:effectLst/>
                <a:ea typeface="Calibri" panose="020F0502020204030204" pitchFamily="34" charset="0"/>
                <a:cs typeface="Times New Roman" panose="02020603050405020304" pitchFamily="18" charset="0"/>
              </a:rPr>
              <a:t>i</a:t>
            </a:r>
            <a:r>
              <a:rPr lang="fr-FR" sz="2400" dirty="0">
                <a:effectLst/>
                <a:ea typeface="Calibri" panose="020F0502020204030204" pitchFamily="34" charset="0"/>
                <a:cs typeface="Times New Roman" panose="02020603050405020304" pitchFamily="18" charset="0"/>
              </a:rPr>
              <a:t> + </a:t>
            </a:r>
            <a:r>
              <a:rPr lang="fr-FR" sz="2400" dirty="0" err="1">
                <a:effectLst/>
                <a:ea typeface="Calibri" panose="020F0502020204030204" pitchFamily="34" charset="0"/>
                <a:cs typeface="Times New Roman" panose="02020603050405020304" pitchFamily="18" charset="0"/>
              </a:rPr>
              <a:t>ε</a:t>
            </a:r>
            <a:r>
              <a:rPr lang="fr-FR" sz="2400" baseline="-25000" dirty="0" err="1">
                <a:effectLst/>
                <a:ea typeface="Calibri" panose="020F0502020204030204" pitchFamily="34" charset="0"/>
                <a:cs typeface="Times New Roman" panose="02020603050405020304" pitchFamily="18" charset="0"/>
              </a:rPr>
              <a:t>i</a:t>
            </a:r>
            <a:endParaRPr lang="fr-FR" sz="2400" dirty="0">
              <a:effectLst/>
              <a:ea typeface="Calibri" panose="020F0502020204030204" pitchFamily="34" charset="0"/>
              <a:cs typeface="Times New Roman" panose="02020603050405020304" pitchFamily="18" charset="0"/>
            </a:endParaRPr>
          </a:p>
        </p:txBody>
      </p:sp>
      <p:sp>
        <p:nvSpPr>
          <p:cNvPr id="11" name="ZoneTexte 10">
            <a:extLst>
              <a:ext uri="{FF2B5EF4-FFF2-40B4-BE49-F238E27FC236}">
                <a16:creationId xmlns:a16="http://schemas.microsoft.com/office/drawing/2014/main" id="{EEC99F48-C423-623A-AD21-C2F1D191F57C}"/>
              </a:ext>
            </a:extLst>
          </p:cNvPr>
          <p:cNvSpPr txBox="1"/>
          <p:nvPr/>
        </p:nvSpPr>
        <p:spPr>
          <a:xfrm>
            <a:off x="216830" y="3916991"/>
            <a:ext cx="8028940" cy="1723549"/>
          </a:xfrm>
          <a:prstGeom prst="rect">
            <a:avLst/>
          </a:prstGeom>
          <a:noFill/>
        </p:spPr>
        <p:txBody>
          <a:bodyPr wrap="square" rtlCol="0">
            <a:spAutoFit/>
          </a:bodyPr>
          <a:lstStyle/>
          <a:p>
            <a:pPr marL="342900" indent="-342900" algn="just">
              <a:spcAft>
                <a:spcPts val="1200"/>
              </a:spcAft>
              <a:buClr>
                <a:srgbClr val="014694"/>
              </a:buClr>
              <a:buFont typeface="Wingdings" panose="05000000000000000000" pitchFamily="2" charset="2"/>
              <a:buChar char="q"/>
            </a:pPr>
            <a:r>
              <a:rPr lang="fr-FR" sz="2400" dirty="0">
                <a:solidFill>
                  <a:srgbClr val="014694"/>
                </a:solidFill>
              </a:rPr>
              <a:t>Variables de contrôle </a:t>
            </a:r>
            <a:r>
              <a:rPr lang="fr-FR" sz="2400" dirty="0"/>
              <a:t>: </a:t>
            </a:r>
          </a:p>
          <a:p>
            <a:pPr marL="800100" lvl="1" indent="-342900" algn="just">
              <a:buClr>
                <a:srgbClr val="014694"/>
              </a:buClr>
              <a:buFont typeface="Wingdings" panose="05000000000000000000" pitchFamily="2" charset="2"/>
              <a:buChar char="ü"/>
            </a:pPr>
            <a:r>
              <a:rPr lang="fr-FR" sz="2400" dirty="0"/>
              <a:t>Âge de l’exploitant, niveaux de formation, propriétaire ou non (</a:t>
            </a:r>
            <a:r>
              <a:rPr lang="fr-FR" sz="2400" dirty="0" err="1">
                <a:effectLst/>
                <a:ea typeface="Calibri" panose="020F0502020204030204" pitchFamily="34" charset="0"/>
              </a:rPr>
              <a:t>Mehra</a:t>
            </a:r>
            <a:r>
              <a:rPr lang="fr-FR" sz="2400" dirty="0">
                <a:effectLst/>
                <a:ea typeface="Calibri" panose="020F0502020204030204" pitchFamily="34" charset="0"/>
              </a:rPr>
              <a:t> &amp; Singh, 2022; Novelli, 2018)</a:t>
            </a:r>
          </a:p>
          <a:p>
            <a:pPr marL="800100" lvl="1" indent="-342900" algn="just">
              <a:buClr>
                <a:srgbClr val="014694"/>
              </a:buClr>
              <a:buFont typeface="Wingdings" panose="05000000000000000000" pitchFamily="2" charset="2"/>
              <a:buChar char="ü"/>
            </a:pPr>
            <a:r>
              <a:rPr lang="fr-FR" sz="2400" dirty="0"/>
              <a:t>Hors cadre familial ou non, poursuite de l’activité</a:t>
            </a:r>
          </a:p>
        </p:txBody>
      </p:sp>
    </p:spTree>
    <p:extLst>
      <p:ext uri="{BB962C8B-B14F-4D97-AF65-F5344CB8AC3E}">
        <p14:creationId xmlns:p14="http://schemas.microsoft.com/office/powerpoint/2010/main" val="24307903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179397"/>
            <a:ext cx="9144000" cy="994172"/>
          </a:xfrm>
        </p:spPr>
        <p:txBody>
          <a:bodyPr>
            <a:normAutofit/>
          </a:bodyPr>
          <a:lstStyle/>
          <a:p>
            <a:pPr algn="ctr"/>
            <a:r>
              <a:rPr lang="fr-FR" sz="2800" b="1" dirty="0">
                <a:solidFill>
                  <a:srgbClr val="C00000"/>
                </a:solidFill>
              </a:rPr>
              <a:t>3-</a:t>
            </a:r>
            <a:r>
              <a:rPr lang="fr-FR" sz="2800" b="1" dirty="0"/>
              <a:t> Résultats</a:t>
            </a:r>
          </a:p>
        </p:txBody>
      </p:sp>
      <p:sp>
        <p:nvSpPr>
          <p:cNvPr id="6" name="Espace réservé du numéro de diapositive 3"/>
          <p:cNvSpPr txBox="1">
            <a:spLocks/>
          </p:cNvSpPr>
          <p:nvPr/>
        </p:nvSpPr>
        <p:spPr>
          <a:xfrm>
            <a:off x="7053113" y="2074"/>
            <a:ext cx="2057400" cy="365125"/>
          </a:xfrm>
          <a:prstGeom prst="rect">
            <a:avLst/>
          </a:prstGeom>
        </p:spPr>
        <p:txBody>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11F9F44-45EE-4CCD-BD21-4F0087ED59B9}" type="slidenum">
              <a:rPr lang="fr-FR" smtClean="0"/>
              <a:pPr algn="r"/>
              <a:t>17</a:t>
            </a:fld>
            <a:endParaRPr lang="fr-FR" dirty="0"/>
          </a:p>
        </p:txBody>
      </p:sp>
    </p:spTree>
    <p:extLst>
      <p:ext uri="{BB962C8B-B14F-4D97-AF65-F5344CB8AC3E}">
        <p14:creationId xmlns:p14="http://schemas.microsoft.com/office/powerpoint/2010/main" val="21924586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3"/>
          <p:cNvSpPr txBox="1">
            <a:spLocks/>
          </p:cNvSpPr>
          <p:nvPr/>
        </p:nvSpPr>
        <p:spPr>
          <a:xfrm>
            <a:off x="7053113" y="2074"/>
            <a:ext cx="2057400" cy="365125"/>
          </a:xfrm>
          <a:prstGeom prst="rect">
            <a:avLst/>
          </a:prstGeom>
        </p:spPr>
        <p:txBody>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11F9F44-45EE-4CCD-BD21-4F0087ED59B9}" type="slidenum">
              <a:rPr lang="fr-FR" smtClean="0"/>
              <a:pPr algn="r"/>
              <a:t>18</a:t>
            </a:fld>
            <a:endParaRPr lang="fr-FR" dirty="0"/>
          </a:p>
        </p:txBody>
      </p:sp>
      <p:pic>
        <p:nvPicPr>
          <p:cNvPr id="6" name="Image 5">
            <a:extLst>
              <a:ext uri="{FF2B5EF4-FFF2-40B4-BE49-F238E27FC236}">
                <a16:creationId xmlns:a16="http://schemas.microsoft.com/office/drawing/2014/main" id="{32082334-23D4-5469-C5DA-9E862916F9CF}"/>
              </a:ext>
            </a:extLst>
          </p:cNvPr>
          <p:cNvPicPr>
            <a:picLocks noChangeAspect="1"/>
          </p:cNvPicPr>
          <p:nvPr/>
        </p:nvPicPr>
        <p:blipFill rotWithShape="1">
          <a:blip r:embed="rId2"/>
          <a:srcRect l="70945" t="22645" r="4019" b="4456"/>
          <a:stretch/>
        </p:blipFill>
        <p:spPr bwMode="auto">
          <a:xfrm>
            <a:off x="1447800" y="575059"/>
            <a:ext cx="6515100" cy="5691636"/>
          </a:xfrm>
          <a:prstGeom prst="rect">
            <a:avLst/>
          </a:prstGeom>
          <a:ln>
            <a:noFill/>
          </a:ln>
          <a:extLst>
            <a:ext uri="{53640926-AAD7-44D8-BBD7-CCE9431645EC}">
              <a14:shadowObscured xmlns:a14="http://schemas.microsoft.com/office/drawing/2010/main"/>
            </a:ext>
          </a:extLst>
        </p:spPr>
      </p:pic>
      <p:sp>
        <p:nvSpPr>
          <p:cNvPr id="7" name="Titre 1">
            <a:extLst>
              <a:ext uri="{FF2B5EF4-FFF2-40B4-BE49-F238E27FC236}">
                <a16:creationId xmlns:a16="http://schemas.microsoft.com/office/drawing/2014/main" id="{30AE754E-2976-DCD5-CDE5-FB3BDB89FEF3}"/>
              </a:ext>
            </a:extLst>
          </p:cNvPr>
          <p:cNvSpPr txBox="1">
            <a:spLocks/>
          </p:cNvSpPr>
          <p:nvPr/>
        </p:nvSpPr>
        <p:spPr>
          <a:xfrm>
            <a:off x="210170" y="53772"/>
            <a:ext cx="8723660" cy="52128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rgbClr val="014694"/>
                </a:solidFill>
                <a:latin typeface="+mj-lt"/>
                <a:ea typeface="+mj-ea"/>
                <a:cs typeface="+mj-cs"/>
              </a:defRPr>
            </a:lvl1pPr>
          </a:lstStyle>
          <a:p>
            <a:pPr algn="just"/>
            <a:r>
              <a:rPr lang="fr-FR" sz="2400" b="1" dirty="0">
                <a:solidFill>
                  <a:srgbClr val="C00000"/>
                </a:solidFill>
              </a:rPr>
              <a:t>3-</a:t>
            </a:r>
            <a:r>
              <a:rPr lang="fr-FR" sz="2400" b="1" dirty="0"/>
              <a:t> Résultats des modélisations</a:t>
            </a:r>
            <a:endParaRPr lang="fr-FR" sz="2600" b="1" dirty="0"/>
          </a:p>
        </p:txBody>
      </p:sp>
    </p:spTree>
    <p:extLst>
      <p:ext uri="{BB962C8B-B14F-4D97-AF65-F5344CB8AC3E}">
        <p14:creationId xmlns:p14="http://schemas.microsoft.com/office/powerpoint/2010/main" val="9536410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3"/>
          <p:cNvSpPr txBox="1">
            <a:spLocks/>
          </p:cNvSpPr>
          <p:nvPr/>
        </p:nvSpPr>
        <p:spPr>
          <a:xfrm>
            <a:off x="7053113" y="2074"/>
            <a:ext cx="2057400" cy="365125"/>
          </a:xfrm>
          <a:prstGeom prst="rect">
            <a:avLst/>
          </a:prstGeom>
        </p:spPr>
        <p:txBody>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11F9F44-45EE-4CCD-BD21-4F0087ED59B9}" type="slidenum">
              <a:rPr lang="fr-FR" smtClean="0"/>
              <a:pPr algn="r"/>
              <a:t>19</a:t>
            </a:fld>
            <a:endParaRPr lang="fr-FR" dirty="0"/>
          </a:p>
        </p:txBody>
      </p:sp>
      <p:pic>
        <p:nvPicPr>
          <p:cNvPr id="3" name="Image 2">
            <a:extLst>
              <a:ext uri="{FF2B5EF4-FFF2-40B4-BE49-F238E27FC236}">
                <a16:creationId xmlns:a16="http://schemas.microsoft.com/office/drawing/2014/main" id="{5F94036C-6EBD-0286-0D46-82E350F67590}"/>
              </a:ext>
            </a:extLst>
          </p:cNvPr>
          <p:cNvPicPr>
            <a:picLocks noChangeAspect="1"/>
          </p:cNvPicPr>
          <p:nvPr/>
        </p:nvPicPr>
        <p:blipFill rotWithShape="1">
          <a:blip r:embed="rId2">
            <a:extLst>
              <a:ext uri="{28A0092B-C50C-407E-A947-70E740481C1C}">
                <a14:useLocalDpi xmlns:a14="http://schemas.microsoft.com/office/drawing/2010/main" val="0"/>
              </a:ext>
            </a:extLst>
          </a:blip>
          <a:srcRect l="2478" t="2088" r="2575"/>
          <a:stretch/>
        </p:blipFill>
        <p:spPr bwMode="auto">
          <a:xfrm>
            <a:off x="349803" y="980181"/>
            <a:ext cx="8444393" cy="4897637"/>
          </a:xfrm>
          <a:prstGeom prst="rect">
            <a:avLst/>
          </a:prstGeom>
          <a:noFill/>
          <a:ln>
            <a:noFill/>
          </a:ln>
          <a:extLst>
            <a:ext uri="{53640926-AAD7-44D8-BBD7-CCE9431645EC}">
              <a14:shadowObscured xmlns:a14="http://schemas.microsoft.com/office/drawing/2010/main"/>
            </a:ext>
          </a:extLst>
        </p:spPr>
      </p:pic>
      <p:sp>
        <p:nvSpPr>
          <p:cNvPr id="9" name="Titre 1">
            <a:extLst>
              <a:ext uri="{FF2B5EF4-FFF2-40B4-BE49-F238E27FC236}">
                <a16:creationId xmlns:a16="http://schemas.microsoft.com/office/drawing/2014/main" id="{DF05ED03-C2D7-F86F-0CAE-2F6496AE66A2}"/>
              </a:ext>
            </a:extLst>
          </p:cNvPr>
          <p:cNvSpPr txBox="1">
            <a:spLocks/>
          </p:cNvSpPr>
          <p:nvPr/>
        </p:nvSpPr>
        <p:spPr>
          <a:xfrm>
            <a:off x="210169" y="152402"/>
            <a:ext cx="8723660" cy="52128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rgbClr val="014694"/>
                </a:solidFill>
                <a:latin typeface="+mj-lt"/>
                <a:ea typeface="+mj-ea"/>
                <a:cs typeface="+mj-cs"/>
              </a:defRPr>
            </a:lvl1pPr>
          </a:lstStyle>
          <a:p>
            <a:pPr algn="just"/>
            <a:r>
              <a:rPr lang="fr-FR" sz="2400" b="1" dirty="0">
                <a:solidFill>
                  <a:srgbClr val="C00000"/>
                </a:solidFill>
              </a:rPr>
              <a:t>3-</a:t>
            </a:r>
            <a:r>
              <a:rPr lang="fr-FR" sz="2400" b="1" dirty="0"/>
              <a:t> Résultats des modélisations</a:t>
            </a:r>
            <a:endParaRPr lang="fr-FR" sz="2600" b="1" dirty="0"/>
          </a:p>
        </p:txBody>
      </p:sp>
    </p:spTree>
    <p:extLst>
      <p:ext uri="{BB962C8B-B14F-4D97-AF65-F5344CB8AC3E}">
        <p14:creationId xmlns:p14="http://schemas.microsoft.com/office/powerpoint/2010/main" val="3381843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940" y="81628"/>
            <a:ext cx="9130059" cy="521287"/>
          </a:xfrm>
        </p:spPr>
        <p:txBody>
          <a:bodyPr>
            <a:normAutofit/>
          </a:bodyPr>
          <a:lstStyle/>
          <a:p>
            <a:pPr algn="ctr"/>
            <a:r>
              <a:rPr lang="fr-FR" sz="2600" b="1" dirty="0"/>
              <a:t>Plan</a:t>
            </a:r>
          </a:p>
        </p:txBody>
      </p:sp>
      <p:sp>
        <p:nvSpPr>
          <p:cNvPr id="6" name="ZoneTexte 5"/>
          <p:cNvSpPr txBox="1"/>
          <p:nvPr/>
        </p:nvSpPr>
        <p:spPr>
          <a:xfrm>
            <a:off x="1065598" y="1195015"/>
            <a:ext cx="7873465" cy="4093428"/>
          </a:xfrm>
          <a:prstGeom prst="rect">
            <a:avLst/>
          </a:prstGeom>
          <a:noFill/>
        </p:spPr>
        <p:txBody>
          <a:bodyPr wrap="square" rtlCol="0">
            <a:spAutoFit/>
          </a:bodyPr>
          <a:lstStyle/>
          <a:p>
            <a:pPr algn="just">
              <a:spcAft>
                <a:spcPts val="4200"/>
              </a:spcAft>
              <a:buClr>
                <a:srgbClr val="014694"/>
              </a:buClr>
            </a:pPr>
            <a:r>
              <a:rPr lang="fr-FR" sz="2400" dirty="0"/>
              <a:t>Introduction</a:t>
            </a:r>
          </a:p>
          <a:p>
            <a:pPr algn="just">
              <a:spcAft>
                <a:spcPts val="4200"/>
              </a:spcAft>
              <a:buClr>
                <a:srgbClr val="014694"/>
              </a:buClr>
            </a:pPr>
            <a:r>
              <a:rPr lang="fr-FR" sz="2400" dirty="0">
                <a:solidFill>
                  <a:schemeClr val="accent5">
                    <a:lumMod val="75000"/>
                  </a:schemeClr>
                </a:solidFill>
              </a:rPr>
              <a:t>1- </a:t>
            </a:r>
            <a:r>
              <a:rPr lang="fr-FR" sz="2400" dirty="0"/>
              <a:t>Revue de littérature : durabilité et numérique</a:t>
            </a:r>
          </a:p>
          <a:p>
            <a:pPr algn="just">
              <a:spcAft>
                <a:spcPts val="4200"/>
              </a:spcAft>
              <a:buClr>
                <a:srgbClr val="014694"/>
              </a:buClr>
            </a:pPr>
            <a:r>
              <a:rPr lang="fr-FR" sz="2400" dirty="0">
                <a:solidFill>
                  <a:schemeClr val="accent5">
                    <a:lumMod val="75000"/>
                  </a:schemeClr>
                </a:solidFill>
              </a:rPr>
              <a:t>2-</a:t>
            </a:r>
            <a:r>
              <a:rPr lang="fr-FR" sz="2400" dirty="0"/>
              <a:t> Méthodologie : enquête et analyse</a:t>
            </a:r>
          </a:p>
          <a:p>
            <a:pPr algn="just">
              <a:spcAft>
                <a:spcPts val="4200"/>
              </a:spcAft>
              <a:buClr>
                <a:srgbClr val="014694"/>
              </a:buClr>
            </a:pPr>
            <a:r>
              <a:rPr lang="fr-FR" sz="2400" dirty="0">
                <a:solidFill>
                  <a:schemeClr val="accent5">
                    <a:lumMod val="75000"/>
                  </a:schemeClr>
                </a:solidFill>
              </a:rPr>
              <a:t>3-</a:t>
            </a:r>
            <a:r>
              <a:rPr lang="fr-FR" sz="2400" dirty="0"/>
              <a:t> Résultats</a:t>
            </a:r>
          </a:p>
          <a:p>
            <a:pPr algn="just">
              <a:spcAft>
                <a:spcPts val="1200"/>
              </a:spcAft>
              <a:buClr>
                <a:srgbClr val="014694"/>
              </a:buClr>
            </a:pPr>
            <a:r>
              <a:rPr lang="fr-FR" sz="2400" dirty="0"/>
              <a:t>Conclusion</a:t>
            </a:r>
          </a:p>
        </p:txBody>
      </p:sp>
      <p:sp>
        <p:nvSpPr>
          <p:cNvPr id="5" name="Espace réservé du numéro de diapositive 3"/>
          <p:cNvSpPr txBox="1">
            <a:spLocks/>
          </p:cNvSpPr>
          <p:nvPr/>
        </p:nvSpPr>
        <p:spPr>
          <a:xfrm>
            <a:off x="7053113" y="2074"/>
            <a:ext cx="2057400" cy="365125"/>
          </a:xfrm>
          <a:prstGeom prst="rect">
            <a:avLst/>
          </a:prstGeom>
        </p:spPr>
        <p:txBody>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11F9F44-45EE-4CCD-BD21-4F0087ED59B9}" type="slidenum">
              <a:rPr lang="fr-FR" smtClean="0"/>
              <a:pPr algn="r"/>
              <a:t>2</a:t>
            </a:fld>
            <a:endParaRPr lang="fr-FR" dirty="0"/>
          </a:p>
        </p:txBody>
      </p:sp>
    </p:spTree>
    <p:extLst>
      <p:ext uri="{BB962C8B-B14F-4D97-AF65-F5344CB8AC3E}">
        <p14:creationId xmlns:p14="http://schemas.microsoft.com/office/powerpoint/2010/main" val="17580385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477276"/>
            <a:ext cx="9144000" cy="994172"/>
          </a:xfrm>
        </p:spPr>
        <p:txBody>
          <a:bodyPr>
            <a:normAutofit/>
          </a:bodyPr>
          <a:lstStyle/>
          <a:p>
            <a:pPr algn="ctr"/>
            <a:r>
              <a:rPr lang="fr-FR" sz="3200" b="1" dirty="0">
                <a:solidFill>
                  <a:schemeClr val="accent5">
                    <a:lumMod val="75000"/>
                  </a:schemeClr>
                </a:solidFill>
              </a:rPr>
              <a:t>Conclusion</a:t>
            </a:r>
          </a:p>
        </p:txBody>
      </p:sp>
      <p:sp>
        <p:nvSpPr>
          <p:cNvPr id="6" name="Espace réservé du numéro de diapositive 3"/>
          <p:cNvSpPr txBox="1">
            <a:spLocks/>
          </p:cNvSpPr>
          <p:nvPr/>
        </p:nvSpPr>
        <p:spPr>
          <a:xfrm>
            <a:off x="7053113" y="2074"/>
            <a:ext cx="2057400" cy="365125"/>
          </a:xfrm>
          <a:prstGeom prst="rect">
            <a:avLst/>
          </a:prstGeom>
        </p:spPr>
        <p:txBody>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11F9F44-45EE-4CCD-BD21-4F0087ED59B9}" type="slidenum">
              <a:rPr lang="fr-FR" smtClean="0"/>
              <a:pPr algn="r"/>
              <a:t>20</a:t>
            </a:fld>
            <a:endParaRPr lang="fr-FR" dirty="0"/>
          </a:p>
        </p:txBody>
      </p:sp>
    </p:spTree>
    <p:extLst>
      <p:ext uri="{BB962C8B-B14F-4D97-AF65-F5344CB8AC3E}">
        <p14:creationId xmlns:p14="http://schemas.microsoft.com/office/powerpoint/2010/main" val="19655873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940" y="81628"/>
            <a:ext cx="9130059" cy="521287"/>
          </a:xfrm>
        </p:spPr>
        <p:txBody>
          <a:bodyPr>
            <a:normAutofit/>
          </a:bodyPr>
          <a:lstStyle/>
          <a:p>
            <a:pPr algn="ctr"/>
            <a:r>
              <a:rPr lang="fr-FR" sz="2600" b="1" dirty="0"/>
              <a:t>Conclusion</a:t>
            </a:r>
          </a:p>
        </p:txBody>
      </p:sp>
      <p:sp>
        <p:nvSpPr>
          <p:cNvPr id="6" name="ZoneTexte 5"/>
          <p:cNvSpPr txBox="1"/>
          <p:nvPr/>
        </p:nvSpPr>
        <p:spPr>
          <a:xfrm>
            <a:off x="129524" y="184636"/>
            <a:ext cx="8651240" cy="6186309"/>
          </a:xfrm>
          <a:prstGeom prst="rect">
            <a:avLst/>
          </a:prstGeom>
          <a:noFill/>
        </p:spPr>
        <p:txBody>
          <a:bodyPr wrap="square" rtlCol="0">
            <a:spAutoFit/>
          </a:bodyPr>
          <a:lstStyle/>
          <a:p>
            <a:endParaRPr lang="fr-FR" sz="2000" dirty="0"/>
          </a:p>
          <a:p>
            <a:pPr marL="342900" indent="-342900" algn="just">
              <a:spcAft>
                <a:spcPts val="600"/>
              </a:spcAft>
              <a:buClr>
                <a:srgbClr val="014694"/>
              </a:buClr>
              <a:buFont typeface="Wingdings" panose="05000000000000000000" pitchFamily="2" charset="2"/>
              <a:buChar char="q"/>
            </a:pPr>
            <a:r>
              <a:rPr lang="fr-FR" sz="2400" dirty="0"/>
              <a:t>3 contributions principales :</a:t>
            </a:r>
          </a:p>
          <a:p>
            <a:pPr marL="800100" lvl="1" indent="-342900" algn="just">
              <a:buClr>
                <a:srgbClr val="014694"/>
              </a:buClr>
              <a:buFont typeface="Wingdings" panose="05000000000000000000" pitchFamily="2" charset="2"/>
              <a:buChar char="ü"/>
            </a:pPr>
            <a:r>
              <a:rPr lang="fr-FR" sz="2400" dirty="0"/>
              <a:t>L’innovation n’est </a:t>
            </a:r>
            <a:r>
              <a:rPr lang="fr-FR" sz="2400" dirty="0">
                <a:solidFill>
                  <a:srgbClr val="014694"/>
                </a:solidFill>
              </a:rPr>
              <a:t>pas nécessairement associée à des pratiques plus durables</a:t>
            </a:r>
          </a:p>
          <a:p>
            <a:pPr marL="800100" lvl="1" indent="-342900" algn="just">
              <a:buClr>
                <a:srgbClr val="014694"/>
              </a:buClr>
              <a:buFont typeface="Wingdings" panose="05000000000000000000" pitchFamily="2" charset="2"/>
              <a:buChar char="ü"/>
            </a:pPr>
            <a:r>
              <a:rPr lang="fr-FR" sz="2400" dirty="0"/>
              <a:t>Les relations entre durabilité et numérique divergent selon </a:t>
            </a:r>
            <a:r>
              <a:rPr lang="fr-FR" sz="2400" dirty="0">
                <a:solidFill>
                  <a:srgbClr val="014694"/>
                </a:solidFill>
              </a:rPr>
              <a:t>la nature et l’utilisation des outils</a:t>
            </a:r>
          </a:p>
          <a:p>
            <a:pPr marL="800100" lvl="1" indent="-342900" algn="just">
              <a:spcAft>
                <a:spcPts val="1200"/>
              </a:spcAft>
              <a:buClr>
                <a:srgbClr val="014694"/>
              </a:buClr>
              <a:buFont typeface="Wingdings" panose="05000000000000000000" pitchFamily="2" charset="2"/>
              <a:buChar char="ü"/>
            </a:pPr>
            <a:r>
              <a:rPr lang="fr-FR" sz="2400" dirty="0"/>
              <a:t>La </a:t>
            </a:r>
            <a:r>
              <a:rPr lang="fr-FR" sz="2400" dirty="0">
                <a:solidFill>
                  <a:srgbClr val="014694"/>
                </a:solidFill>
              </a:rPr>
              <a:t>perception</a:t>
            </a:r>
            <a:r>
              <a:rPr lang="fr-FR" sz="2400" dirty="0"/>
              <a:t> qu’a l’agriculteur du numérique </a:t>
            </a:r>
            <a:r>
              <a:rPr lang="fr-FR" sz="2400" dirty="0">
                <a:solidFill>
                  <a:srgbClr val="014694"/>
                </a:solidFill>
              </a:rPr>
              <a:t>compte</a:t>
            </a:r>
          </a:p>
          <a:p>
            <a:pPr marL="342900" indent="-342900" algn="just">
              <a:spcAft>
                <a:spcPts val="600"/>
              </a:spcAft>
              <a:buClr>
                <a:srgbClr val="014694"/>
              </a:buClr>
              <a:buFont typeface="Wingdings" panose="05000000000000000000" pitchFamily="2" charset="2"/>
              <a:buChar char="q"/>
            </a:pPr>
            <a:r>
              <a:rPr lang="fr-FR" sz="2400" dirty="0"/>
              <a:t>Limites de la méthode de calcul de la durabilité :</a:t>
            </a:r>
          </a:p>
          <a:p>
            <a:pPr marL="800100" lvl="1" indent="-342900" algn="just">
              <a:buClr>
                <a:srgbClr val="014694"/>
              </a:buClr>
              <a:buFont typeface="Arial" panose="020B0604020202020204" pitchFamily="34" charset="0"/>
              <a:buChar char="•"/>
            </a:pPr>
            <a:r>
              <a:rPr lang="fr-FR" sz="2400" dirty="0"/>
              <a:t>Tous les indicateurs </a:t>
            </a:r>
            <a:r>
              <a:rPr lang="fr-FR" sz="2400" dirty="0">
                <a:solidFill>
                  <a:srgbClr val="014694"/>
                </a:solidFill>
              </a:rPr>
              <a:t>n’ont pu être mesurés</a:t>
            </a:r>
          </a:p>
          <a:p>
            <a:pPr marL="800100" lvl="1" indent="-342900" algn="just">
              <a:buClr>
                <a:srgbClr val="014694"/>
              </a:buClr>
              <a:buFont typeface="Arial" panose="020B0604020202020204" pitchFamily="34" charset="0"/>
              <a:buChar char="•"/>
            </a:pPr>
            <a:r>
              <a:rPr lang="fr-FR" sz="2400" dirty="0"/>
              <a:t>Version 4 permet de mieux analyser l’ancrage territorial et les pratiques agroécologiques</a:t>
            </a:r>
          </a:p>
          <a:p>
            <a:pPr marL="800100" lvl="1" indent="-342900" algn="just">
              <a:spcAft>
                <a:spcPts val="1200"/>
              </a:spcAft>
              <a:buClr>
                <a:srgbClr val="014694"/>
              </a:buClr>
              <a:buFont typeface="Arial" panose="020B0604020202020204" pitchFamily="34" charset="0"/>
              <a:buChar char="•"/>
            </a:pPr>
            <a:r>
              <a:rPr lang="fr-FR" sz="2400" dirty="0">
                <a:solidFill>
                  <a:srgbClr val="014694"/>
                </a:solidFill>
              </a:rPr>
              <a:t>Biais de la méthode </a:t>
            </a:r>
            <a:r>
              <a:rPr lang="fr-FR" sz="2400" dirty="0"/>
              <a:t>pour certaines structures d’exploitations</a:t>
            </a:r>
          </a:p>
          <a:p>
            <a:pPr marL="342900" indent="-342900" algn="just">
              <a:spcAft>
                <a:spcPts val="1200"/>
              </a:spcAft>
              <a:buClr>
                <a:srgbClr val="014694"/>
              </a:buClr>
              <a:buFont typeface="Wingdings" panose="05000000000000000000" pitchFamily="2" charset="2"/>
              <a:buChar char="q"/>
            </a:pPr>
            <a:r>
              <a:rPr lang="fr-FR" sz="2400" dirty="0"/>
              <a:t>D’autres usages du numérique pourraient être considérés, notamment pour le </a:t>
            </a:r>
            <a:r>
              <a:rPr lang="fr-FR" sz="2400" dirty="0">
                <a:solidFill>
                  <a:srgbClr val="014694"/>
                </a:solidFill>
              </a:rPr>
              <a:t>partage de connaissances </a:t>
            </a:r>
            <a:r>
              <a:rPr lang="fr-FR" sz="2000" i="1" dirty="0">
                <a:solidFill>
                  <a:srgbClr val="00999A"/>
                </a:solidFill>
              </a:rPr>
              <a:t>(</a:t>
            </a:r>
            <a:r>
              <a:rPr lang="fr-FR" sz="2000" i="1" dirty="0" err="1">
                <a:solidFill>
                  <a:srgbClr val="00999A"/>
                </a:solidFill>
              </a:rPr>
              <a:t>Schnebelin</a:t>
            </a:r>
            <a:r>
              <a:rPr lang="fr-FR" sz="2000" i="1" dirty="0">
                <a:solidFill>
                  <a:srgbClr val="00999A"/>
                </a:solidFill>
              </a:rPr>
              <a:t>, 2022)</a:t>
            </a:r>
            <a:endParaRPr lang="fr-FR" sz="2000" dirty="0">
              <a:solidFill>
                <a:srgbClr val="014694"/>
              </a:solidFill>
            </a:endParaRPr>
          </a:p>
          <a:p>
            <a:pPr marL="342900" indent="-342900" algn="just">
              <a:buClr>
                <a:srgbClr val="014694"/>
              </a:buClr>
              <a:buFont typeface="Wingdings" panose="05000000000000000000" pitchFamily="2" charset="2"/>
              <a:buChar char="q"/>
            </a:pPr>
            <a:r>
              <a:rPr lang="fr-FR" sz="2400" dirty="0"/>
              <a:t>Observation de relations, mais pas de causalité</a:t>
            </a:r>
          </a:p>
        </p:txBody>
      </p:sp>
      <p:sp>
        <p:nvSpPr>
          <p:cNvPr id="5" name="Espace réservé du numéro de diapositive 3"/>
          <p:cNvSpPr txBox="1">
            <a:spLocks/>
          </p:cNvSpPr>
          <p:nvPr/>
        </p:nvSpPr>
        <p:spPr>
          <a:xfrm>
            <a:off x="7053113" y="2074"/>
            <a:ext cx="2057400" cy="365125"/>
          </a:xfrm>
          <a:prstGeom prst="rect">
            <a:avLst/>
          </a:prstGeom>
        </p:spPr>
        <p:txBody>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11F9F44-45EE-4CCD-BD21-4F0087ED59B9}" type="slidenum">
              <a:rPr lang="fr-FR" smtClean="0"/>
              <a:pPr algn="r"/>
              <a:t>21</a:t>
            </a:fld>
            <a:endParaRPr lang="fr-FR" dirty="0"/>
          </a:p>
        </p:txBody>
      </p:sp>
    </p:spTree>
    <p:extLst>
      <p:ext uri="{BB962C8B-B14F-4D97-AF65-F5344CB8AC3E}">
        <p14:creationId xmlns:p14="http://schemas.microsoft.com/office/powerpoint/2010/main" val="3275697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wipe(left)">
                                      <p:cBhvr>
                                        <p:cTn id="7" dur="5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wipe(left)">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wipe(left)">
                                      <p:cBhvr>
                                        <p:cTn id="17" dur="500"/>
                                        <p:tgtEl>
                                          <p:spTgt spid="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wipe(left)">
                                      <p:cBhvr>
                                        <p:cTn id="22" dur="500"/>
                                        <p:tgtEl>
                                          <p:spTgt spid="6">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wipe(left)">
                                      <p:cBhvr>
                                        <p:cTn id="27" dur="500"/>
                                        <p:tgtEl>
                                          <p:spTgt spid="6">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6">
                                            <p:txEl>
                                              <p:pRg st="6" end="6"/>
                                            </p:txEl>
                                          </p:spTgt>
                                        </p:tgtEl>
                                        <p:attrNameLst>
                                          <p:attrName>style.visibility</p:attrName>
                                        </p:attrNameLst>
                                      </p:cBhvr>
                                      <p:to>
                                        <p:strVal val="visible"/>
                                      </p:to>
                                    </p:set>
                                    <p:animEffect transition="in" filter="wipe(left)">
                                      <p:cBhvr>
                                        <p:cTn id="32" dur="500"/>
                                        <p:tgtEl>
                                          <p:spTgt spid="6">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6">
                                            <p:txEl>
                                              <p:pRg st="7" end="7"/>
                                            </p:txEl>
                                          </p:spTgt>
                                        </p:tgtEl>
                                        <p:attrNameLst>
                                          <p:attrName>style.visibility</p:attrName>
                                        </p:attrNameLst>
                                      </p:cBhvr>
                                      <p:to>
                                        <p:strVal val="visible"/>
                                      </p:to>
                                    </p:set>
                                    <p:animEffect transition="in" filter="wipe(left)">
                                      <p:cBhvr>
                                        <p:cTn id="37" dur="500"/>
                                        <p:tgtEl>
                                          <p:spTgt spid="6">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6">
                                            <p:txEl>
                                              <p:pRg st="8" end="8"/>
                                            </p:txEl>
                                          </p:spTgt>
                                        </p:tgtEl>
                                        <p:attrNameLst>
                                          <p:attrName>style.visibility</p:attrName>
                                        </p:attrNameLst>
                                      </p:cBhvr>
                                      <p:to>
                                        <p:strVal val="visible"/>
                                      </p:to>
                                    </p:set>
                                    <p:animEffect transition="in" filter="wipe(left)">
                                      <p:cBhvr>
                                        <p:cTn id="42" dur="500"/>
                                        <p:tgtEl>
                                          <p:spTgt spid="6">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6">
                                            <p:txEl>
                                              <p:pRg st="9" end="9"/>
                                            </p:txEl>
                                          </p:spTgt>
                                        </p:tgtEl>
                                        <p:attrNameLst>
                                          <p:attrName>style.visibility</p:attrName>
                                        </p:attrNameLst>
                                      </p:cBhvr>
                                      <p:to>
                                        <p:strVal val="visible"/>
                                      </p:to>
                                    </p:set>
                                    <p:animEffect transition="in" filter="wipe(left)">
                                      <p:cBhvr>
                                        <p:cTn id="47" dur="500"/>
                                        <p:tgtEl>
                                          <p:spTgt spid="6">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6">
                                            <p:txEl>
                                              <p:pRg st="10" end="10"/>
                                            </p:txEl>
                                          </p:spTgt>
                                        </p:tgtEl>
                                        <p:attrNameLst>
                                          <p:attrName>style.visibility</p:attrName>
                                        </p:attrNameLst>
                                      </p:cBhvr>
                                      <p:to>
                                        <p:strVal val="visible"/>
                                      </p:to>
                                    </p:set>
                                    <p:animEffect transition="in" filter="wipe(left)">
                                      <p:cBhvr>
                                        <p:cTn id="52" dur="500"/>
                                        <p:tgtEl>
                                          <p:spTgt spid="6">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477276"/>
            <a:ext cx="9144000" cy="994172"/>
          </a:xfrm>
        </p:spPr>
        <p:txBody>
          <a:bodyPr>
            <a:normAutofit/>
          </a:bodyPr>
          <a:lstStyle/>
          <a:p>
            <a:pPr algn="ctr"/>
            <a:r>
              <a:rPr lang="fr-FR" sz="3200" b="1" dirty="0">
                <a:solidFill>
                  <a:schemeClr val="accent5">
                    <a:lumMod val="75000"/>
                  </a:schemeClr>
                </a:solidFill>
              </a:rPr>
              <a:t>Merci de votre attention</a:t>
            </a:r>
          </a:p>
        </p:txBody>
      </p:sp>
      <p:sp>
        <p:nvSpPr>
          <p:cNvPr id="6" name="Espace réservé du numéro de diapositive 3"/>
          <p:cNvSpPr txBox="1">
            <a:spLocks/>
          </p:cNvSpPr>
          <p:nvPr/>
        </p:nvSpPr>
        <p:spPr>
          <a:xfrm>
            <a:off x="7053113" y="2074"/>
            <a:ext cx="2057400" cy="365125"/>
          </a:xfrm>
          <a:prstGeom prst="rect">
            <a:avLst/>
          </a:prstGeom>
        </p:spPr>
        <p:txBody>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11F9F44-45EE-4CCD-BD21-4F0087ED59B9}" type="slidenum">
              <a:rPr lang="fr-FR" smtClean="0"/>
              <a:pPr algn="r"/>
              <a:t>22</a:t>
            </a:fld>
            <a:endParaRPr lang="fr-FR" dirty="0"/>
          </a:p>
        </p:txBody>
      </p:sp>
      <p:sp>
        <p:nvSpPr>
          <p:cNvPr id="3" name="ZoneTexte 2">
            <a:extLst>
              <a:ext uri="{FF2B5EF4-FFF2-40B4-BE49-F238E27FC236}">
                <a16:creationId xmlns:a16="http://schemas.microsoft.com/office/drawing/2014/main" id="{A6185EA4-74A0-E782-7226-E5B14AF986A9}"/>
              </a:ext>
            </a:extLst>
          </p:cNvPr>
          <p:cNvSpPr txBox="1"/>
          <p:nvPr/>
        </p:nvSpPr>
        <p:spPr>
          <a:xfrm>
            <a:off x="742950" y="4953000"/>
            <a:ext cx="7810500" cy="646331"/>
          </a:xfrm>
          <a:prstGeom prst="rect">
            <a:avLst/>
          </a:prstGeom>
          <a:noFill/>
        </p:spPr>
        <p:txBody>
          <a:bodyPr wrap="square" rtlCol="0">
            <a:spAutoFit/>
          </a:bodyPr>
          <a:lstStyle/>
          <a:p>
            <a:r>
              <a:rPr lang="fr-FR" dirty="0"/>
              <a:t>Nous remercions également Michaël </a:t>
            </a:r>
            <a:r>
              <a:rPr lang="fr-FR" dirty="0" err="1"/>
              <a:t>Tropé</a:t>
            </a:r>
            <a:r>
              <a:rPr lang="fr-FR" dirty="0"/>
              <a:t>, Killian </a:t>
            </a:r>
            <a:r>
              <a:rPr lang="fr-FR" dirty="0" err="1"/>
              <a:t>Vallois</a:t>
            </a:r>
            <a:r>
              <a:rPr lang="fr-FR" dirty="0"/>
              <a:t>, Myriam ? Et Juliette </a:t>
            </a:r>
            <a:r>
              <a:rPr lang="fr-FR" dirty="0" err="1"/>
              <a:t>Veillerot</a:t>
            </a:r>
            <a:r>
              <a:rPr lang="fr-FR" dirty="0"/>
              <a:t> pour leur aide pour les enquêtes</a:t>
            </a:r>
          </a:p>
        </p:txBody>
      </p:sp>
    </p:spTree>
    <p:extLst>
      <p:ext uri="{BB962C8B-B14F-4D97-AF65-F5344CB8AC3E}">
        <p14:creationId xmlns:p14="http://schemas.microsoft.com/office/powerpoint/2010/main" val="2872809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940" y="81628"/>
            <a:ext cx="9130059" cy="521287"/>
          </a:xfrm>
        </p:spPr>
        <p:txBody>
          <a:bodyPr>
            <a:normAutofit/>
          </a:bodyPr>
          <a:lstStyle/>
          <a:p>
            <a:pPr algn="ctr"/>
            <a:r>
              <a:rPr lang="fr-FR" sz="2600" b="1" dirty="0"/>
              <a:t>Introduction</a:t>
            </a:r>
          </a:p>
        </p:txBody>
      </p:sp>
      <p:sp>
        <p:nvSpPr>
          <p:cNvPr id="6" name="ZoneTexte 5"/>
          <p:cNvSpPr txBox="1"/>
          <p:nvPr/>
        </p:nvSpPr>
        <p:spPr>
          <a:xfrm>
            <a:off x="253349" y="682469"/>
            <a:ext cx="8651240" cy="5232202"/>
          </a:xfrm>
          <a:prstGeom prst="rect">
            <a:avLst/>
          </a:prstGeom>
          <a:noFill/>
        </p:spPr>
        <p:txBody>
          <a:bodyPr wrap="square" rtlCol="0">
            <a:spAutoFit/>
          </a:bodyPr>
          <a:lstStyle/>
          <a:p>
            <a:endParaRPr lang="fr-FR" sz="2000" dirty="0"/>
          </a:p>
          <a:p>
            <a:pPr marL="342900" indent="-342900" algn="just">
              <a:spcAft>
                <a:spcPts val="1200"/>
              </a:spcAft>
              <a:buClr>
                <a:srgbClr val="014694"/>
              </a:buClr>
              <a:buFont typeface="Wingdings" panose="05000000000000000000" pitchFamily="2" charset="2"/>
              <a:buChar char="q"/>
            </a:pPr>
            <a:r>
              <a:rPr lang="fr-FR" sz="2400" dirty="0"/>
              <a:t> De 2020 à 2022 : bouleversements dans les trois dimensions de la durabilité pour les producteurs </a:t>
            </a:r>
          </a:p>
          <a:p>
            <a:pPr marL="800100" lvl="1" indent="-342900" algn="just">
              <a:buClr>
                <a:srgbClr val="014694"/>
              </a:buClr>
              <a:buFont typeface="Wingdings" panose="05000000000000000000" pitchFamily="2" charset="2"/>
              <a:buChar char="ü"/>
            </a:pPr>
            <a:r>
              <a:rPr lang="fr-FR" sz="2400" dirty="0"/>
              <a:t>Problématiques sociales : Crise sanitaire du Covid-19</a:t>
            </a:r>
          </a:p>
          <a:p>
            <a:pPr marL="800100" lvl="1" indent="-342900" algn="just">
              <a:buClr>
                <a:srgbClr val="014694"/>
              </a:buClr>
              <a:buFont typeface="Wingdings" panose="05000000000000000000" pitchFamily="2" charset="2"/>
              <a:buChar char="ü"/>
            </a:pPr>
            <a:r>
              <a:rPr lang="fr-FR" sz="2400" dirty="0"/>
              <a:t>Problématiques économiques : Guerre en Ukraine </a:t>
            </a:r>
          </a:p>
          <a:p>
            <a:pPr marL="800100" lvl="1" indent="-342900" algn="just">
              <a:spcAft>
                <a:spcPts val="1800"/>
              </a:spcAft>
              <a:buClr>
                <a:srgbClr val="014694"/>
              </a:buClr>
              <a:buFont typeface="Wingdings" panose="05000000000000000000" pitchFamily="2" charset="2"/>
              <a:buChar char="ü"/>
            </a:pPr>
            <a:r>
              <a:rPr lang="fr-FR" sz="2400" dirty="0"/>
              <a:t>Problématiques environnementales : été 2022 parmi les plus chauds et secs jamais enregistrés</a:t>
            </a:r>
          </a:p>
          <a:p>
            <a:pPr marL="342900" indent="-342900" algn="just">
              <a:spcAft>
                <a:spcPts val="1800"/>
              </a:spcAft>
              <a:buClr>
                <a:srgbClr val="014694"/>
              </a:buClr>
              <a:buFont typeface="Wingdings" panose="05000000000000000000" pitchFamily="2" charset="2"/>
              <a:buChar char="q"/>
            </a:pPr>
            <a:r>
              <a:rPr lang="fr-FR" sz="2400" dirty="0">
                <a:sym typeface="Wingdings" panose="05000000000000000000" pitchFamily="2" charset="2"/>
              </a:rPr>
              <a:t>La question de la durabilité va au-delà d’un concept, </a:t>
            </a:r>
            <a:r>
              <a:rPr lang="fr-FR" sz="2400" i="1" dirty="0">
                <a:sym typeface="Wingdings" panose="05000000000000000000" pitchFamily="2" charset="2"/>
              </a:rPr>
              <a:t>c’est </a:t>
            </a:r>
            <a:r>
              <a:rPr lang="fr-FR" sz="2400" i="1" dirty="0">
                <a:solidFill>
                  <a:schemeClr val="accent5">
                    <a:lumMod val="75000"/>
                  </a:schemeClr>
                </a:solidFill>
                <a:sym typeface="Wingdings" panose="05000000000000000000" pitchFamily="2" charset="2"/>
              </a:rPr>
              <a:t>une </a:t>
            </a:r>
            <a:r>
              <a:rPr lang="fr-FR" sz="2400" b="1" i="1" dirty="0">
                <a:solidFill>
                  <a:schemeClr val="accent5">
                    <a:lumMod val="75000"/>
                  </a:schemeClr>
                </a:solidFill>
                <a:sym typeface="Wingdings" panose="05000000000000000000" pitchFamily="2" charset="2"/>
              </a:rPr>
              <a:t>nécessité au quotidien</a:t>
            </a:r>
            <a:r>
              <a:rPr lang="fr-FR" sz="2400" dirty="0">
                <a:sym typeface="Wingdings" panose="05000000000000000000" pitchFamily="2" charset="2"/>
              </a:rPr>
              <a:t> pour les producteurs.</a:t>
            </a:r>
          </a:p>
          <a:p>
            <a:pPr marL="342900" indent="-342900" algn="just">
              <a:spcAft>
                <a:spcPts val="1200"/>
              </a:spcAft>
              <a:buClr>
                <a:srgbClr val="014694"/>
              </a:buClr>
              <a:buFont typeface="Wingdings" panose="05000000000000000000" pitchFamily="2" charset="2"/>
              <a:buChar char="q"/>
            </a:pPr>
            <a:r>
              <a:rPr lang="fr-FR" sz="2400" dirty="0"/>
              <a:t>Différentes stratégies et solutions proposées pour améliorer la durabilité des exploitations :</a:t>
            </a:r>
          </a:p>
          <a:p>
            <a:pPr marL="800100" lvl="1" indent="-342900" algn="just">
              <a:spcAft>
                <a:spcPts val="1800"/>
              </a:spcAft>
              <a:buClr>
                <a:srgbClr val="014694"/>
              </a:buClr>
              <a:buFont typeface="Wingdings" panose="05000000000000000000" pitchFamily="2" charset="2"/>
              <a:buChar char="ü"/>
            </a:pPr>
            <a:r>
              <a:rPr lang="fr-FR" sz="2400" dirty="0"/>
              <a:t>Parmi celles-ci : </a:t>
            </a:r>
            <a:r>
              <a:rPr lang="fr-FR" sz="2400" b="1" dirty="0">
                <a:solidFill>
                  <a:schemeClr val="accent5">
                    <a:lumMod val="75000"/>
                  </a:schemeClr>
                </a:solidFill>
              </a:rPr>
              <a:t>le numérique </a:t>
            </a:r>
            <a:r>
              <a:rPr lang="fr-FR" sz="2200" i="1" dirty="0">
                <a:solidFill>
                  <a:srgbClr val="00999A"/>
                </a:solidFill>
              </a:rPr>
              <a:t>(</a:t>
            </a:r>
            <a:r>
              <a:rPr lang="fr-FR" sz="2200" i="1" dirty="0" err="1">
                <a:solidFill>
                  <a:srgbClr val="00999A"/>
                </a:solidFill>
              </a:rPr>
              <a:t>Collado</a:t>
            </a:r>
            <a:r>
              <a:rPr lang="fr-FR" sz="2200" i="1" dirty="0">
                <a:solidFill>
                  <a:srgbClr val="00999A"/>
                </a:solidFill>
              </a:rPr>
              <a:t> et al., 2019; </a:t>
            </a:r>
            <a:r>
              <a:rPr lang="fr-FR" sz="2200" i="1" dirty="0" err="1">
                <a:solidFill>
                  <a:srgbClr val="00999A"/>
                </a:solidFill>
              </a:rPr>
              <a:t>Jarial</a:t>
            </a:r>
            <a:r>
              <a:rPr lang="fr-FR" sz="2200" i="1" dirty="0">
                <a:solidFill>
                  <a:srgbClr val="00999A"/>
                </a:solidFill>
              </a:rPr>
              <a:t>, 2022)</a:t>
            </a:r>
          </a:p>
        </p:txBody>
      </p:sp>
      <p:sp>
        <p:nvSpPr>
          <p:cNvPr id="5" name="Espace réservé du numéro de diapositive 3"/>
          <p:cNvSpPr txBox="1">
            <a:spLocks/>
          </p:cNvSpPr>
          <p:nvPr/>
        </p:nvSpPr>
        <p:spPr>
          <a:xfrm>
            <a:off x="7053113" y="2074"/>
            <a:ext cx="2057400" cy="365125"/>
          </a:xfrm>
          <a:prstGeom prst="rect">
            <a:avLst/>
          </a:prstGeom>
        </p:spPr>
        <p:txBody>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11F9F44-45EE-4CCD-BD21-4F0087ED59B9}" type="slidenum">
              <a:rPr lang="fr-FR" smtClean="0"/>
              <a:pPr algn="r"/>
              <a:t>3</a:t>
            </a:fld>
            <a:endParaRPr lang="fr-FR" dirty="0"/>
          </a:p>
        </p:txBody>
      </p:sp>
    </p:spTree>
    <p:extLst>
      <p:ext uri="{BB962C8B-B14F-4D97-AF65-F5344CB8AC3E}">
        <p14:creationId xmlns:p14="http://schemas.microsoft.com/office/powerpoint/2010/main" val="2942257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wipe(left)">
                                      <p:cBhvr>
                                        <p:cTn id="7" dur="5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wipe(left)">
                                      <p:cBhvr>
                                        <p:cTn id="12" dur="500"/>
                                        <p:tgtEl>
                                          <p:spTgt spid="6">
                                            <p:txEl>
                                              <p:pRg st="2" end="2"/>
                                            </p:txEl>
                                          </p:spTgt>
                                        </p:tgtEl>
                                      </p:cBhvr>
                                    </p:animEffect>
                                  </p:childTnLst>
                                </p:cTn>
                              </p:par>
                              <p:par>
                                <p:cTn id="13" presetID="22" presetClass="entr" presetSubtype="8" fill="hold" nodeType="with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animEffect transition="in" filter="wipe(left)">
                                      <p:cBhvr>
                                        <p:cTn id="15" dur="500"/>
                                        <p:tgtEl>
                                          <p:spTgt spid="6">
                                            <p:txEl>
                                              <p:pRg st="3" end="3"/>
                                            </p:txEl>
                                          </p:spTgt>
                                        </p:tgtEl>
                                      </p:cBhvr>
                                    </p:animEffect>
                                  </p:childTnLst>
                                </p:cTn>
                              </p:par>
                              <p:par>
                                <p:cTn id="16" presetID="22" presetClass="entr" presetSubtype="8" fill="hold" nodeType="withEffect">
                                  <p:stCondLst>
                                    <p:cond delay="0"/>
                                  </p:stCondLst>
                                  <p:childTnLst>
                                    <p:set>
                                      <p:cBhvr>
                                        <p:cTn id="17" dur="1" fill="hold">
                                          <p:stCondLst>
                                            <p:cond delay="0"/>
                                          </p:stCondLst>
                                        </p:cTn>
                                        <p:tgtEl>
                                          <p:spTgt spid="6">
                                            <p:txEl>
                                              <p:pRg st="4" end="4"/>
                                            </p:txEl>
                                          </p:spTgt>
                                        </p:tgtEl>
                                        <p:attrNameLst>
                                          <p:attrName>style.visibility</p:attrName>
                                        </p:attrNameLst>
                                      </p:cBhvr>
                                      <p:to>
                                        <p:strVal val="visible"/>
                                      </p:to>
                                    </p:set>
                                    <p:animEffect transition="in" filter="wipe(left)">
                                      <p:cBhvr>
                                        <p:cTn id="18" dur="500"/>
                                        <p:tgtEl>
                                          <p:spTgt spid="6">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6">
                                            <p:txEl>
                                              <p:pRg st="5" end="5"/>
                                            </p:txEl>
                                          </p:spTgt>
                                        </p:tgtEl>
                                        <p:attrNameLst>
                                          <p:attrName>style.visibility</p:attrName>
                                        </p:attrNameLst>
                                      </p:cBhvr>
                                      <p:to>
                                        <p:strVal val="visible"/>
                                      </p:to>
                                    </p:set>
                                    <p:animEffect transition="in" filter="wipe(left)">
                                      <p:cBhvr>
                                        <p:cTn id="23" dur="500"/>
                                        <p:tgtEl>
                                          <p:spTgt spid="6">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childTnLst>
                                    <p:set>
                                      <p:cBhvr>
                                        <p:cTn id="27" dur="1" fill="hold">
                                          <p:stCondLst>
                                            <p:cond delay="0"/>
                                          </p:stCondLst>
                                        </p:cTn>
                                        <p:tgtEl>
                                          <p:spTgt spid="6">
                                            <p:txEl>
                                              <p:pRg st="6" end="6"/>
                                            </p:txEl>
                                          </p:spTgt>
                                        </p:tgtEl>
                                        <p:attrNameLst>
                                          <p:attrName>style.visibility</p:attrName>
                                        </p:attrNameLst>
                                      </p:cBhvr>
                                      <p:to>
                                        <p:strVal val="visible"/>
                                      </p:to>
                                    </p:set>
                                    <p:animEffect transition="in" filter="wipe(left)">
                                      <p:cBhvr>
                                        <p:cTn id="28" dur="500"/>
                                        <p:tgtEl>
                                          <p:spTgt spid="6">
                                            <p:txEl>
                                              <p:pRg st="6" end="6"/>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6">
                                            <p:txEl>
                                              <p:pRg st="7" end="7"/>
                                            </p:txEl>
                                          </p:spTgt>
                                        </p:tgtEl>
                                        <p:attrNameLst>
                                          <p:attrName>style.visibility</p:attrName>
                                        </p:attrNameLst>
                                      </p:cBhvr>
                                      <p:to>
                                        <p:strVal val="visible"/>
                                      </p:to>
                                    </p:set>
                                    <p:animEffect transition="in" filter="wipe(left)">
                                      <p:cBhvr>
                                        <p:cTn id="33"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179397"/>
            <a:ext cx="9144000" cy="994172"/>
          </a:xfrm>
        </p:spPr>
        <p:txBody>
          <a:bodyPr>
            <a:normAutofit/>
          </a:bodyPr>
          <a:lstStyle/>
          <a:p>
            <a:pPr algn="ctr"/>
            <a:r>
              <a:rPr lang="fr-FR" sz="2800" b="1" dirty="0">
                <a:solidFill>
                  <a:srgbClr val="C00000"/>
                </a:solidFill>
              </a:rPr>
              <a:t>1-</a:t>
            </a:r>
            <a:r>
              <a:rPr lang="fr-FR" sz="2800" b="1" dirty="0"/>
              <a:t> Revue de littérature : durabilité et numérique</a:t>
            </a:r>
          </a:p>
        </p:txBody>
      </p:sp>
      <p:sp>
        <p:nvSpPr>
          <p:cNvPr id="6" name="Espace réservé du numéro de diapositive 3"/>
          <p:cNvSpPr txBox="1">
            <a:spLocks/>
          </p:cNvSpPr>
          <p:nvPr/>
        </p:nvSpPr>
        <p:spPr>
          <a:xfrm>
            <a:off x="7053113" y="2074"/>
            <a:ext cx="2057400" cy="365125"/>
          </a:xfrm>
          <a:prstGeom prst="rect">
            <a:avLst/>
          </a:prstGeom>
        </p:spPr>
        <p:txBody>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11F9F44-45EE-4CCD-BD21-4F0087ED59B9}" type="slidenum">
              <a:rPr lang="fr-FR" smtClean="0"/>
              <a:pPr algn="r"/>
              <a:t>4</a:t>
            </a:fld>
            <a:endParaRPr lang="fr-FR" dirty="0"/>
          </a:p>
        </p:txBody>
      </p:sp>
    </p:spTree>
    <p:extLst>
      <p:ext uri="{BB962C8B-B14F-4D97-AF65-F5344CB8AC3E}">
        <p14:creationId xmlns:p14="http://schemas.microsoft.com/office/powerpoint/2010/main" val="31540029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10035" y="44294"/>
            <a:ext cx="9130059" cy="521287"/>
          </a:xfrm>
        </p:spPr>
        <p:txBody>
          <a:bodyPr>
            <a:normAutofit/>
          </a:bodyPr>
          <a:lstStyle/>
          <a:p>
            <a:pPr algn="ctr"/>
            <a:r>
              <a:rPr lang="fr-FR" sz="2400" b="1" dirty="0">
                <a:solidFill>
                  <a:srgbClr val="C00000"/>
                </a:solidFill>
              </a:rPr>
              <a:t>1-</a:t>
            </a:r>
            <a:r>
              <a:rPr lang="fr-FR" sz="2400" b="1" dirty="0"/>
              <a:t> Revue de littérature : Durabilité des exploitations</a:t>
            </a:r>
            <a:endParaRPr lang="fr-FR" sz="2600" b="1" dirty="0"/>
          </a:p>
        </p:txBody>
      </p:sp>
      <p:sp>
        <p:nvSpPr>
          <p:cNvPr id="6" name="ZoneTexte 5"/>
          <p:cNvSpPr txBox="1"/>
          <p:nvPr/>
        </p:nvSpPr>
        <p:spPr>
          <a:xfrm>
            <a:off x="253349" y="682469"/>
            <a:ext cx="8651240" cy="5478423"/>
          </a:xfrm>
          <a:prstGeom prst="rect">
            <a:avLst/>
          </a:prstGeom>
          <a:noFill/>
        </p:spPr>
        <p:txBody>
          <a:bodyPr wrap="square" rtlCol="0">
            <a:spAutoFit/>
          </a:bodyPr>
          <a:lstStyle/>
          <a:p>
            <a:pPr marL="342900" indent="-342900" algn="just">
              <a:spcAft>
                <a:spcPts val="1200"/>
              </a:spcAft>
              <a:buClr>
                <a:srgbClr val="014694"/>
              </a:buClr>
              <a:buFont typeface="Wingdings" panose="05000000000000000000" pitchFamily="2" charset="2"/>
              <a:buChar char="q"/>
            </a:pPr>
            <a:r>
              <a:rPr lang="fr-FR" sz="2400" dirty="0"/>
              <a:t>Depuis le rapport de Brundtland (1987), consensus sur le fait que la durabilité repose sur trois piliers : </a:t>
            </a:r>
            <a:r>
              <a:rPr lang="fr-FR" sz="2400" b="1" dirty="0">
                <a:solidFill>
                  <a:srgbClr val="014694"/>
                </a:solidFill>
              </a:rPr>
              <a:t>environnemental, social et économique</a:t>
            </a:r>
            <a:r>
              <a:rPr lang="fr-FR" sz="2400" dirty="0"/>
              <a:t> </a:t>
            </a:r>
            <a:r>
              <a:rPr lang="fr-FR" sz="2200" i="1" dirty="0">
                <a:solidFill>
                  <a:srgbClr val="00999A"/>
                </a:solidFill>
              </a:rPr>
              <a:t>(Purvis et al., 2019)</a:t>
            </a:r>
          </a:p>
          <a:p>
            <a:pPr marL="342900" indent="-342900" algn="just">
              <a:spcAft>
                <a:spcPts val="1200"/>
              </a:spcAft>
              <a:buClr>
                <a:srgbClr val="014694"/>
              </a:buClr>
              <a:buFont typeface="Wingdings" panose="05000000000000000000" pitchFamily="2" charset="2"/>
              <a:buChar char="q"/>
            </a:pPr>
            <a:r>
              <a:rPr lang="fr-FR" sz="2400" dirty="0"/>
              <a:t>Qu’est-ce que l’agriculture durable ? D’après </a:t>
            </a:r>
            <a:r>
              <a:rPr lang="de-DE" sz="2400" i="1" dirty="0">
                <a:solidFill>
                  <a:srgbClr val="00999A"/>
                </a:solidFill>
                <a:ea typeface="Calibri" panose="020F0502020204030204" pitchFamily="34" charset="0"/>
              </a:rPr>
              <a:t>Hansen (1996)</a:t>
            </a:r>
            <a:r>
              <a:rPr lang="fr-FR" sz="2400" dirty="0">
                <a:ea typeface="Calibri" panose="020F0502020204030204" pitchFamily="34" charset="0"/>
              </a:rPr>
              <a:t>, </a:t>
            </a:r>
            <a:r>
              <a:rPr lang="de-DE" sz="2400" dirty="0">
                <a:ea typeface="Calibri" panose="020F0502020204030204" pitchFamily="34" charset="0"/>
              </a:rPr>
              <a:t>deux </a:t>
            </a:r>
            <a:r>
              <a:rPr lang="fr-FR" sz="2400" dirty="0">
                <a:ea typeface="Calibri" panose="020F0502020204030204" pitchFamily="34" charset="0"/>
              </a:rPr>
              <a:t>interprétations possibles :</a:t>
            </a:r>
          </a:p>
          <a:p>
            <a:pPr marL="800100" lvl="1" indent="-342900" algn="just">
              <a:buClr>
                <a:srgbClr val="014694"/>
              </a:buClr>
              <a:buFont typeface="Wingdings" panose="05000000000000000000" pitchFamily="2" charset="2"/>
              <a:buChar char="ü"/>
            </a:pPr>
            <a:r>
              <a:rPr lang="fr-FR" sz="2200" dirty="0">
                <a:ea typeface="Calibri" panose="020F0502020204030204" pitchFamily="34" charset="0"/>
              </a:rPr>
              <a:t>Approche focalisée sur les mécanismes d‘adaptation face aux risques et aux changements</a:t>
            </a:r>
          </a:p>
          <a:p>
            <a:pPr marL="800100" lvl="1" indent="-342900" algn="just">
              <a:spcAft>
                <a:spcPts val="600"/>
              </a:spcAft>
              <a:buClr>
                <a:srgbClr val="014694"/>
              </a:buClr>
              <a:buFont typeface="Wingdings" panose="05000000000000000000" pitchFamily="2" charset="2"/>
              <a:buChar char="ü"/>
            </a:pPr>
            <a:r>
              <a:rPr lang="fr-FR" sz="2200" dirty="0">
                <a:ea typeface="Calibri" panose="020F0502020204030204" pitchFamily="34" charset="0"/>
              </a:rPr>
              <a:t>Volonté de maintenir des pratiques et une idéologie alternative au modèle dominant</a:t>
            </a:r>
          </a:p>
          <a:p>
            <a:pPr marL="0" lvl="1" algn="just">
              <a:spcAft>
                <a:spcPts val="1800"/>
              </a:spcAft>
              <a:buClr>
                <a:srgbClr val="014694"/>
              </a:buClr>
            </a:pPr>
            <a:r>
              <a:rPr lang="fr-FR" sz="2200" dirty="0">
                <a:solidFill>
                  <a:srgbClr val="014694"/>
                </a:solidFill>
                <a:sym typeface="Wingdings" panose="05000000000000000000" pitchFamily="2" charset="2"/>
              </a:rPr>
              <a:t></a:t>
            </a:r>
            <a:r>
              <a:rPr lang="fr-FR" sz="2200" dirty="0">
                <a:sym typeface="Wingdings" panose="05000000000000000000" pitchFamily="2" charset="2"/>
              </a:rPr>
              <a:t> </a:t>
            </a:r>
            <a:r>
              <a:rPr lang="fr-FR" sz="2400" b="1" dirty="0">
                <a:solidFill>
                  <a:srgbClr val="014694"/>
                </a:solidFill>
                <a:sym typeface="Wingdings" panose="05000000000000000000" pitchFamily="2" charset="2"/>
              </a:rPr>
              <a:t>D</a:t>
            </a:r>
            <a:r>
              <a:rPr lang="fr-FR" sz="2400" b="1" dirty="0">
                <a:solidFill>
                  <a:srgbClr val="014694"/>
                </a:solidFill>
              </a:rPr>
              <a:t>ivergences</a:t>
            </a:r>
            <a:r>
              <a:rPr lang="fr-FR" sz="2400" dirty="0"/>
              <a:t> dans les définitions </a:t>
            </a:r>
            <a:r>
              <a:rPr lang="de-DE" sz="2400" dirty="0"/>
              <a:t>et </a:t>
            </a:r>
            <a:r>
              <a:rPr lang="fr-FR" sz="2400" dirty="0"/>
              <a:t>les mesures </a:t>
            </a:r>
            <a:r>
              <a:rPr lang="fr-FR" sz="2200" i="1" dirty="0">
                <a:solidFill>
                  <a:srgbClr val="00999A"/>
                </a:solidFill>
              </a:rPr>
              <a:t>(Ali &amp; </a:t>
            </a:r>
            <a:r>
              <a:rPr lang="fr-FR" sz="2200" i="1" dirty="0" err="1">
                <a:solidFill>
                  <a:srgbClr val="00999A"/>
                </a:solidFill>
              </a:rPr>
              <a:t>Perna</a:t>
            </a:r>
            <a:r>
              <a:rPr lang="fr-FR" sz="2200" i="1" dirty="0">
                <a:solidFill>
                  <a:srgbClr val="00999A"/>
                </a:solidFill>
              </a:rPr>
              <a:t>, 2021)</a:t>
            </a:r>
          </a:p>
          <a:p>
            <a:pPr marL="342900" indent="-342900" algn="just">
              <a:spcAft>
                <a:spcPts val="1200"/>
              </a:spcAft>
              <a:buClr>
                <a:srgbClr val="014694"/>
              </a:buClr>
              <a:buFont typeface="Wingdings" panose="05000000000000000000" pitchFamily="2" charset="2"/>
              <a:buChar char="q"/>
            </a:pPr>
            <a:r>
              <a:rPr lang="fr-FR" sz="2400" dirty="0"/>
              <a:t>De l’agriculture à l’exploitation durable</a:t>
            </a:r>
          </a:p>
          <a:p>
            <a:pPr marL="800100" lvl="1" indent="-342900" algn="just">
              <a:spcAft>
                <a:spcPts val="1200"/>
              </a:spcAft>
              <a:buClr>
                <a:srgbClr val="014694"/>
              </a:buClr>
              <a:buFont typeface="Wingdings" panose="05000000000000000000" pitchFamily="2" charset="2"/>
              <a:buChar char="ü"/>
            </a:pPr>
            <a:r>
              <a:rPr lang="fr-FR" sz="2200" dirty="0"/>
              <a:t>Une exploitation durable est </a:t>
            </a:r>
            <a:r>
              <a:rPr lang="fr-FR" sz="2200" b="1" dirty="0">
                <a:solidFill>
                  <a:srgbClr val="014694"/>
                </a:solidFill>
              </a:rPr>
              <a:t>viable, vivable, transmissible </a:t>
            </a:r>
            <a:r>
              <a:rPr lang="fr-FR" sz="2200" dirty="0"/>
              <a:t>et contribue à la </a:t>
            </a:r>
            <a:r>
              <a:rPr lang="fr-FR" sz="2200" b="1" dirty="0">
                <a:solidFill>
                  <a:srgbClr val="014694"/>
                </a:solidFill>
              </a:rPr>
              <a:t>durabilité de son territoire </a:t>
            </a:r>
            <a:r>
              <a:rPr lang="fr-FR" sz="2200" i="1" dirty="0">
                <a:solidFill>
                  <a:srgbClr val="00999A"/>
                </a:solidFill>
              </a:rPr>
              <a:t>(</a:t>
            </a:r>
            <a:r>
              <a:rPr lang="fr-FR" sz="2200" i="1" dirty="0" err="1">
                <a:solidFill>
                  <a:srgbClr val="00999A"/>
                </a:solidFill>
              </a:rPr>
              <a:t>Zahm</a:t>
            </a:r>
            <a:r>
              <a:rPr lang="fr-FR" sz="2200" i="1" dirty="0">
                <a:solidFill>
                  <a:srgbClr val="00999A"/>
                </a:solidFill>
              </a:rPr>
              <a:t> et al., 2013)</a:t>
            </a:r>
          </a:p>
        </p:txBody>
      </p:sp>
      <p:sp>
        <p:nvSpPr>
          <p:cNvPr id="5" name="Espace réservé du numéro de diapositive 3"/>
          <p:cNvSpPr txBox="1">
            <a:spLocks/>
          </p:cNvSpPr>
          <p:nvPr/>
        </p:nvSpPr>
        <p:spPr>
          <a:xfrm>
            <a:off x="7053113" y="2074"/>
            <a:ext cx="2057400" cy="365125"/>
          </a:xfrm>
          <a:prstGeom prst="rect">
            <a:avLst/>
          </a:prstGeom>
        </p:spPr>
        <p:txBody>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11F9F44-45EE-4CCD-BD21-4F0087ED59B9}" type="slidenum">
              <a:rPr lang="fr-FR" smtClean="0"/>
              <a:pPr algn="r"/>
              <a:t>5</a:t>
            </a:fld>
            <a:endParaRPr lang="fr-FR" dirty="0"/>
          </a:p>
        </p:txBody>
      </p:sp>
    </p:spTree>
    <p:extLst>
      <p:ext uri="{BB962C8B-B14F-4D97-AF65-F5344CB8AC3E}">
        <p14:creationId xmlns:p14="http://schemas.microsoft.com/office/powerpoint/2010/main" val="2334026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wipe(left)">
                                      <p:cBhvr>
                                        <p:cTn id="7" dur="500"/>
                                        <p:tgtEl>
                                          <p:spTgt spid="6">
                                            <p:txEl>
                                              <p:pRg st="1" end="1"/>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6">
                                            <p:txEl>
                                              <p:pRg st="2" end="2"/>
                                            </p:txEl>
                                          </p:spTgt>
                                        </p:tgtEl>
                                        <p:attrNameLst>
                                          <p:attrName>style.visibility</p:attrName>
                                        </p:attrNameLst>
                                      </p:cBhvr>
                                      <p:to>
                                        <p:strVal val="visible"/>
                                      </p:to>
                                    </p:set>
                                    <p:animEffect transition="in" filter="wipe(left)">
                                      <p:cBhvr>
                                        <p:cTn id="10" dur="500"/>
                                        <p:tgtEl>
                                          <p:spTgt spid="6">
                                            <p:txEl>
                                              <p:pRg st="2" end="2"/>
                                            </p:txEl>
                                          </p:spTgt>
                                        </p:tgtEl>
                                      </p:cBhvr>
                                    </p:animEffect>
                                  </p:childTnLst>
                                </p:cTn>
                              </p:par>
                              <p:par>
                                <p:cTn id="11" presetID="22" presetClass="entr" presetSubtype="8" fill="hold"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animEffect transition="in" filter="wipe(left)">
                                      <p:cBhvr>
                                        <p:cTn id="13" dur="500"/>
                                        <p:tgtEl>
                                          <p:spTgt spid="6">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6">
                                            <p:txEl>
                                              <p:pRg st="5" end="5"/>
                                            </p:txEl>
                                          </p:spTgt>
                                        </p:tgtEl>
                                        <p:attrNameLst>
                                          <p:attrName>style.visibility</p:attrName>
                                        </p:attrNameLst>
                                      </p:cBhvr>
                                      <p:to>
                                        <p:strVal val="visible"/>
                                      </p:to>
                                    </p:set>
                                    <p:animEffect transition="in" filter="wipe(left)">
                                      <p:cBhvr>
                                        <p:cTn id="22" dur="500"/>
                                        <p:tgtEl>
                                          <p:spTgt spid="6">
                                            <p:txEl>
                                              <p:pRg st="5" end="5"/>
                                            </p:txEl>
                                          </p:spTgt>
                                        </p:tgtEl>
                                      </p:cBhvr>
                                    </p:animEffect>
                                  </p:childTnLst>
                                </p:cTn>
                              </p:par>
                              <p:par>
                                <p:cTn id="23" presetID="22" presetClass="entr" presetSubtype="8" fill="hold" nodeType="withEffect">
                                  <p:stCondLst>
                                    <p:cond delay="0"/>
                                  </p:stCondLst>
                                  <p:childTnLst>
                                    <p:set>
                                      <p:cBhvr>
                                        <p:cTn id="24" dur="1" fill="hold">
                                          <p:stCondLst>
                                            <p:cond delay="0"/>
                                          </p:stCondLst>
                                        </p:cTn>
                                        <p:tgtEl>
                                          <p:spTgt spid="6">
                                            <p:txEl>
                                              <p:pRg st="6" end="6"/>
                                            </p:txEl>
                                          </p:spTgt>
                                        </p:tgtEl>
                                        <p:attrNameLst>
                                          <p:attrName>style.visibility</p:attrName>
                                        </p:attrNameLst>
                                      </p:cBhvr>
                                      <p:to>
                                        <p:strVal val="visible"/>
                                      </p:to>
                                    </p:set>
                                    <p:animEffect transition="in" filter="wipe(left)">
                                      <p:cBhvr>
                                        <p:cTn id="25"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10060" y="106555"/>
            <a:ext cx="9130059" cy="521287"/>
          </a:xfrm>
        </p:spPr>
        <p:txBody>
          <a:bodyPr>
            <a:normAutofit/>
          </a:bodyPr>
          <a:lstStyle/>
          <a:p>
            <a:pPr algn="ctr"/>
            <a:r>
              <a:rPr lang="fr-FR" sz="2400" b="1" dirty="0">
                <a:solidFill>
                  <a:srgbClr val="C00000"/>
                </a:solidFill>
              </a:rPr>
              <a:t>1-</a:t>
            </a:r>
            <a:r>
              <a:rPr lang="fr-FR" sz="2400" b="1" dirty="0"/>
              <a:t> Revue de littérature : Durabilité et numérique</a:t>
            </a:r>
            <a:endParaRPr lang="fr-FR" sz="2600" b="1" dirty="0"/>
          </a:p>
        </p:txBody>
      </p:sp>
      <p:sp>
        <p:nvSpPr>
          <p:cNvPr id="6" name="ZoneTexte 5"/>
          <p:cNvSpPr txBox="1"/>
          <p:nvPr/>
        </p:nvSpPr>
        <p:spPr>
          <a:xfrm>
            <a:off x="90142" y="529876"/>
            <a:ext cx="8768108" cy="5924699"/>
          </a:xfrm>
          <a:prstGeom prst="rect">
            <a:avLst/>
          </a:prstGeom>
          <a:noFill/>
        </p:spPr>
        <p:txBody>
          <a:bodyPr wrap="square" rtlCol="0">
            <a:spAutoFit/>
          </a:bodyPr>
          <a:lstStyle/>
          <a:p>
            <a:pPr marL="342900" indent="-342900" algn="just">
              <a:buClr>
                <a:srgbClr val="014694"/>
              </a:buClr>
              <a:buFont typeface="Wingdings" panose="05000000000000000000" pitchFamily="2" charset="2"/>
              <a:buChar char="q"/>
            </a:pPr>
            <a:r>
              <a:rPr lang="fr-FR" sz="2200" dirty="0"/>
              <a:t>Le </a:t>
            </a:r>
            <a:r>
              <a:rPr lang="fr-FR" sz="2200" dirty="0">
                <a:solidFill>
                  <a:srgbClr val="014694"/>
                </a:solidFill>
              </a:rPr>
              <a:t>numérique = solution </a:t>
            </a:r>
            <a:r>
              <a:rPr lang="fr-FR" sz="2200" dirty="0"/>
              <a:t>pour améliorer la durabilité des exploitations agricoles ? </a:t>
            </a:r>
            <a:r>
              <a:rPr lang="fr-FR" sz="2000" i="1" dirty="0">
                <a:solidFill>
                  <a:srgbClr val="00999A"/>
                </a:solidFill>
              </a:rPr>
              <a:t>(Bellon-Maurel et al., 2022; </a:t>
            </a:r>
            <a:r>
              <a:rPr lang="fr-FR" sz="2000" i="1" dirty="0" err="1">
                <a:solidFill>
                  <a:srgbClr val="00999A"/>
                </a:solidFill>
              </a:rPr>
              <a:t>Collado</a:t>
            </a:r>
            <a:r>
              <a:rPr lang="fr-FR" sz="2000" i="1" dirty="0">
                <a:solidFill>
                  <a:srgbClr val="00999A"/>
                </a:solidFill>
              </a:rPr>
              <a:t> et al., 2019)</a:t>
            </a:r>
          </a:p>
          <a:p>
            <a:pPr lvl="1" algn="just">
              <a:buClr>
                <a:srgbClr val="014694"/>
              </a:buClr>
            </a:pPr>
            <a:r>
              <a:rPr lang="fr-FR" sz="2200" dirty="0">
                <a:solidFill>
                  <a:srgbClr val="014694"/>
                </a:solidFill>
                <a:sym typeface="Wingdings" panose="05000000000000000000" pitchFamily="2" charset="2"/>
              </a:rPr>
              <a:t> </a:t>
            </a:r>
            <a:r>
              <a:rPr lang="fr-FR" sz="2200" dirty="0"/>
              <a:t>Innovation a un effet positif sur la durabilité </a:t>
            </a:r>
            <a:r>
              <a:rPr lang="fr-FR" sz="2000" i="1" dirty="0">
                <a:solidFill>
                  <a:srgbClr val="00999A"/>
                </a:solidFill>
              </a:rPr>
              <a:t>(</a:t>
            </a:r>
            <a:r>
              <a:rPr lang="fr-FR" sz="2000" i="1" dirty="0" err="1">
                <a:solidFill>
                  <a:srgbClr val="00999A"/>
                </a:solidFill>
              </a:rPr>
              <a:t>Temri</a:t>
            </a:r>
            <a:r>
              <a:rPr lang="fr-FR" sz="2000" i="1" dirty="0">
                <a:solidFill>
                  <a:srgbClr val="00999A"/>
                </a:solidFill>
              </a:rPr>
              <a:t> et al., 2015)</a:t>
            </a:r>
          </a:p>
          <a:p>
            <a:pPr lvl="1" algn="just">
              <a:spcAft>
                <a:spcPts val="1000"/>
              </a:spcAft>
              <a:buClr>
                <a:srgbClr val="014694"/>
              </a:buClr>
            </a:pPr>
            <a:r>
              <a:rPr lang="fr-FR" sz="2200" dirty="0">
                <a:solidFill>
                  <a:srgbClr val="014694"/>
                </a:solidFill>
                <a:sym typeface="Wingdings" panose="05000000000000000000" pitchFamily="2" charset="2"/>
              </a:rPr>
              <a:t></a:t>
            </a:r>
            <a:r>
              <a:rPr lang="fr-FR" sz="2200" dirty="0">
                <a:sym typeface="Wingdings" panose="05000000000000000000" pitchFamily="2" charset="2"/>
              </a:rPr>
              <a:t> Fortement </a:t>
            </a:r>
            <a:r>
              <a:rPr lang="fr-FR" sz="2200" dirty="0">
                <a:solidFill>
                  <a:srgbClr val="014694"/>
                </a:solidFill>
                <a:sym typeface="Wingdings" panose="05000000000000000000" pitchFamily="2" charset="2"/>
              </a:rPr>
              <a:t>controversé</a:t>
            </a:r>
            <a:r>
              <a:rPr lang="fr-FR" sz="2200" dirty="0">
                <a:sym typeface="Wingdings" panose="05000000000000000000" pitchFamily="2" charset="2"/>
              </a:rPr>
              <a:t> </a:t>
            </a:r>
            <a:r>
              <a:rPr lang="fr-FR" sz="2000" i="1" dirty="0">
                <a:solidFill>
                  <a:srgbClr val="00999A"/>
                </a:solidFill>
              </a:rPr>
              <a:t>(</a:t>
            </a:r>
            <a:r>
              <a:rPr lang="fr-FR" sz="2000" i="1" dirty="0" err="1">
                <a:solidFill>
                  <a:srgbClr val="00999A"/>
                </a:solidFill>
              </a:rPr>
              <a:t>Clapp</a:t>
            </a:r>
            <a:r>
              <a:rPr lang="fr-FR" sz="2000" i="1" dirty="0">
                <a:solidFill>
                  <a:srgbClr val="00999A"/>
                </a:solidFill>
              </a:rPr>
              <a:t> &amp; </a:t>
            </a:r>
            <a:r>
              <a:rPr lang="fr-FR" sz="2000" i="1" dirty="0" err="1">
                <a:solidFill>
                  <a:srgbClr val="00999A"/>
                </a:solidFill>
              </a:rPr>
              <a:t>Ruder</a:t>
            </a:r>
            <a:r>
              <a:rPr lang="fr-FR" sz="2000" i="1" dirty="0">
                <a:solidFill>
                  <a:srgbClr val="00999A"/>
                </a:solidFill>
              </a:rPr>
              <a:t>, 2020; </a:t>
            </a:r>
            <a:r>
              <a:rPr lang="fr-FR" sz="2000" i="1" dirty="0" err="1">
                <a:solidFill>
                  <a:srgbClr val="00999A"/>
                </a:solidFill>
              </a:rPr>
              <a:t>Schnebelin</a:t>
            </a:r>
            <a:r>
              <a:rPr lang="fr-FR" sz="2000" i="1" dirty="0">
                <a:solidFill>
                  <a:srgbClr val="00999A"/>
                </a:solidFill>
              </a:rPr>
              <a:t>, 2022)</a:t>
            </a:r>
            <a:endParaRPr lang="fr-FR" sz="2000" i="1" dirty="0">
              <a:solidFill>
                <a:srgbClr val="00999A"/>
              </a:solidFill>
              <a:sym typeface="Wingdings" panose="05000000000000000000" pitchFamily="2" charset="2"/>
            </a:endParaRPr>
          </a:p>
          <a:p>
            <a:pPr marL="342900" indent="-342900" algn="just">
              <a:buClr>
                <a:srgbClr val="014694"/>
              </a:buClr>
              <a:buFont typeface="Wingdings" panose="05000000000000000000" pitchFamily="2" charset="2"/>
              <a:buChar char="q"/>
            </a:pPr>
            <a:r>
              <a:rPr lang="fr-FR" sz="2200" dirty="0">
                <a:sym typeface="Wingdings" panose="05000000000000000000" pitchFamily="2" charset="2"/>
              </a:rPr>
              <a:t>Durabilité environnementale</a:t>
            </a:r>
          </a:p>
          <a:p>
            <a:pPr marL="800100" lvl="1" indent="-342900" algn="just">
              <a:buClr>
                <a:srgbClr val="014694"/>
              </a:buClr>
              <a:buFont typeface="Wingdings" panose="05000000000000000000" pitchFamily="2" charset="2"/>
              <a:buChar char="ü"/>
            </a:pPr>
            <a:r>
              <a:rPr lang="fr-FR" sz="2000" dirty="0">
                <a:sym typeface="Wingdings" panose="05000000000000000000" pitchFamily="2" charset="2"/>
              </a:rPr>
              <a:t>Agriculture de précision, smart </a:t>
            </a:r>
            <a:r>
              <a:rPr lang="fr-FR" sz="2000" dirty="0" err="1">
                <a:sym typeface="Wingdings" panose="05000000000000000000" pitchFamily="2" charset="2"/>
              </a:rPr>
              <a:t>farming</a:t>
            </a:r>
            <a:r>
              <a:rPr lang="fr-FR" sz="2000" dirty="0">
                <a:sym typeface="Wingdings" panose="05000000000000000000" pitchFamily="2" charset="2"/>
              </a:rPr>
              <a:t>, … pour </a:t>
            </a:r>
            <a:r>
              <a:rPr lang="fr-FR" sz="2000" dirty="0">
                <a:solidFill>
                  <a:srgbClr val="014694"/>
                </a:solidFill>
                <a:sym typeface="Wingdings" panose="05000000000000000000" pitchFamily="2" charset="2"/>
              </a:rPr>
              <a:t>optimiser les ressources </a:t>
            </a:r>
            <a:r>
              <a:rPr lang="fr-FR" sz="2000" dirty="0">
                <a:sym typeface="Wingdings" panose="05000000000000000000" pitchFamily="2" charset="2"/>
              </a:rPr>
              <a:t>et réduire l’impact sur l’environnement </a:t>
            </a:r>
            <a:r>
              <a:rPr lang="fr-FR" i="1" dirty="0">
                <a:solidFill>
                  <a:srgbClr val="00999A"/>
                </a:solidFill>
              </a:rPr>
              <a:t>(</a:t>
            </a:r>
            <a:r>
              <a:rPr lang="fr-FR" i="1" dirty="0" err="1">
                <a:solidFill>
                  <a:srgbClr val="00999A"/>
                </a:solidFill>
              </a:rPr>
              <a:t>Lindblom</a:t>
            </a:r>
            <a:r>
              <a:rPr lang="fr-FR" i="1" dirty="0">
                <a:solidFill>
                  <a:srgbClr val="00999A"/>
                </a:solidFill>
              </a:rPr>
              <a:t> et al., 2017) </a:t>
            </a:r>
            <a:endParaRPr lang="fr-FR" sz="2000" i="1" dirty="0">
              <a:solidFill>
                <a:srgbClr val="00999A"/>
              </a:solidFill>
            </a:endParaRPr>
          </a:p>
          <a:p>
            <a:pPr marL="800100" lvl="1" indent="-342900" algn="just">
              <a:spcAft>
                <a:spcPts val="1000"/>
              </a:spcAft>
              <a:buClr>
                <a:srgbClr val="014694"/>
              </a:buClr>
              <a:buFont typeface="Wingdings" panose="05000000000000000000" pitchFamily="2" charset="2"/>
              <a:buChar char="ü"/>
            </a:pPr>
            <a:r>
              <a:rPr lang="fr-FR" sz="2000" dirty="0">
                <a:sym typeface="Wingdings" panose="05000000000000000000" pitchFamily="2" charset="2"/>
              </a:rPr>
              <a:t>Absence de </a:t>
            </a:r>
            <a:r>
              <a:rPr lang="fr-FR" sz="2000" dirty="0">
                <a:solidFill>
                  <a:srgbClr val="014694"/>
                </a:solidFill>
                <a:sym typeface="Wingdings" panose="05000000000000000000" pitchFamily="2" charset="2"/>
              </a:rPr>
              <a:t>preuve</a:t>
            </a:r>
            <a:r>
              <a:rPr lang="fr-FR" sz="2000" dirty="0">
                <a:sym typeface="Wingdings" panose="05000000000000000000" pitchFamily="2" charset="2"/>
              </a:rPr>
              <a:t>, soutien au </a:t>
            </a:r>
            <a:r>
              <a:rPr lang="fr-FR" sz="2000" dirty="0">
                <a:solidFill>
                  <a:srgbClr val="014694"/>
                </a:solidFill>
                <a:sym typeface="Wingdings" panose="05000000000000000000" pitchFamily="2" charset="2"/>
              </a:rPr>
              <a:t>modèle industriel </a:t>
            </a:r>
            <a:r>
              <a:rPr lang="fr-FR" i="1" dirty="0">
                <a:solidFill>
                  <a:srgbClr val="00999A"/>
                </a:solidFill>
              </a:rPr>
              <a:t>(</a:t>
            </a:r>
            <a:r>
              <a:rPr lang="fr-FR" i="1" dirty="0" err="1">
                <a:solidFill>
                  <a:srgbClr val="00999A"/>
                </a:solidFill>
              </a:rPr>
              <a:t>Schnebelin</a:t>
            </a:r>
            <a:r>
              <a:rPr lang="fr-FR" i="1" dirty="0">
                <a:solidFill>
                  <a:srgbClr val="00999A"/>
                </a:solidFill>
              </a:rPr>
              <a:t>, 2022)</a:t>
            </a:r>
            <a:endParaRPr lang="fr-FR" i="1" dirty="0">
              <a:solidFill>
                <a:srgbClr val="00999A"/>
              </a:solidFill>
              <a:sym typeface="Wingdings" panose="05000000000000000000" pitchFamily="2" charset="2"/>
            </a:endParaRPr>
          </a:p>
          <a:p>
            <a:pPr marL="342900" indent="-342900" algn="just">
              <a:buClr>
                <a:srgbClr val="014694"/>
              </a:buClr>
              <a:buFont typeface="Wingdings" panose="05000000000000000000" pitchFamily="2" charset="2"/>
              <a:buChar char="q"/>
            </a:pPr>
            <a:r>
              <a:rPr lang="fr-FR" sz="2200" dirty="0">
                <a:sym typeface="Wingdings" panose="05000000000000000000" pitchFamily="2" charset="2"/>
              </a:rPr>
              <a:t>Durabilité sociale</a:t>
            </a:r>
          </a:p>
          <a:p>
            <a:pPr marL="800100" lvl="1" indent="-342900" algn="just">
              <a:buClr>
                <a:srgbClr val="014694"/>
              </a:buClr>
              <a:buFont typeface="Wingdings" panose="05000000000000000000" pitchFamily="2" charset="2"/>
              <a:buChar char="ü"/>
            </a:pPr>
            <a:r>
              <a:rPr lang="fr-FR" sz="2000" dirty="0">
                <a:sym typeface="Wingdings" panose="05000000000000000000" pitchFamily="2" charset="2"/>
              </a:rPr>
              <a:t>Échanges d’</a:t>
            </a:r>
            <a:r>
              <a:rPr lang="fr-FR" sz="2000" dirty="0">
                <a:solidFill>
                  <a:srgbClr val="014694"/>
                </a:solidFill>
                <a:sym typeface="Wingdings" panose="05000000000000000000" pitchFamily="2" charset="2"/>
              </a:rPr>
              <a:t>informations</a:t>
            </a:r>
            <a:r>
              <a:rPr lang="fr-FR" sz="2000" dirty="0">
                <a:sym typeface="Wingdings" panose="05000000000000000000" pitchFamily="2" charset="2"/>
              </a:rPr>
              <a:t> </a:t>
            </a:r>
            <a:r>
              <a:rPr lang="fr-FR" i="1" dirty="0">
                <a:solidFill>
                  <a:srgbClr val="00999A"/>
                </a:solidFill>
                <a:sym typeface="Wingdings" panose="05000000000000000000" pitchFamily="2" charset="2"/>
              </a:rPr>
              <a:t>(</a:t>
            </a:r>
            <a:r>
              <a:rPr lang="fr-FR" i="1" dirty="0" err="1">
                <a:solidFill>
                  <a:srgbClr val="00999A"/>
                </a:solidFill>
              </a:rPr>
              <a:t>Bigliardi</a:t>
            </a:r>
            <a:r>
              <a:rPr lang="fr-FR" i="1" dirty="0">
                <a:solidFill>
                  <a:srgbClr val="00999A"/>
                </a:solidFill>
              </a:rPr>
              <a:t> &amp; </a:t>
            </a:r>
            <a:r>
              <a:rPr lang="fr-FR" i="1" dirty="0" err="1">
                <a:solidFill>
                  <a:srgbClr val="00999A"/>
                </a:solidFill>
              </a:rPr>
              <a:t>Filippelli</a:t>
            </a:r>
            <a:r>
              <a:rPr lang="fr-FR" i="1" dirty="0">
                <a:solidFill>
                  <a:srgbClr val="00999A"/>
                </a:solidFill>
              </a:rPr>
              <a:t>, 2022)</a:t>
            </a:r>
            <a:r>
              <a:rPr lang="fr-FR" sz="2000" dirty="0">
                <a:sym typeface="Wingdings" panose="05000000000000000000" pitchFamily="2" charset="2"/>
              </a:rPr>
              <a:t>, amélioration des </a:t>
            </a:r>
            <a:r>
              <a:rPr lang="fr-FR" sz="2000" dirty="0">
                <a:solidFill>
                  <a:srgbClr val="014694"/>
                </a:solidFill>
                <a:sym typeface="Wingdings" panose="05000000000000000000" pitchFamily="2" charset="2"/>
              </a:rPr>
              <a:t>conditions de travail </a:t>
            </a:r>
            <a:r>
              <a:rPr lang="fr-FR" sz="2000" dirty="0">
                <a:sym typeface="Wingdings" panose="05000000000000000000" pitchFamily="2" charset="2"/>
              </a:rPr>
              <a:t>(ex des robots de traite ou pour le maraîchage)</a:t>
            </a:r>
          </a:p>
          <a:p>
            <a:pPr marL="800100" lvl="1" indent="-342900" algn="just">
              <a:spcAft>
                <a:spcPts val="1000"/>
              </a:spcAft>
              <a:buClr>
                <a:srgbClr val="014694"/>
              </a:buClr>
              <a:buFont typeface="Wingdings" panose="05000000000000000000" pitchFamily="2" charset="2"/>
              <a:buChar char="ü"/>
            </a:pPr>
            <a:r>
              <a:rPr lang="fr-FR" sz="2000" dirty="0">
                <a:sym typeface="Wingdings" panose="05000000000000000000" pitchFamily="2" charset="2"/>
              </a:rPr>
              <a:t>Diminution des </a:t>
            </a:r>
            <a:r>
              <a:rPr lang="fr-FR" sz="2000" dirty="0">
                <a:solidFill>
                  <a:srgbClr val="014694"/>
                </a:solidFill>
                <a:sym typeface="Wingdings" panose="05000000000000000000" pitchFamily="2" charset="2"/>
              </a:rPr>
              <a:t>emplois</a:t>
            </a:r>
            <a:r>
              <a:rPr lang="fr-FR" sz="2000" dirty="0">
                <a:sym typeface="Wingdings" panose="05000000000000000000" pitchFamily="2" charset="2"/>
              </a:rPr>
              <a:t> </a:t>
            </a:r>
            <a:r>
              <a:rPr lang="fr-FR" i="1" dirty="0">
                <a:solidFill>
                  <a:srgbClr val="00999A"/>
                </a:solidFill>
              </a:rPr>
              <a:t>(Martin et al., 2022)</a:t>
            </a:r>
            <a:r>
              <a:rPr lang="fr-FR" sz="2000" dirty="0">
                <a:sym typeface="Wingdings" panose="05000000000000000000" pitchFamily="2" charset="2"/>
              </a:rPr>
              <a:t>, </a:t>
            </a:r>
            <a:r>
              <a:rPr lang="fr-FR" sz="2000" dirty="0">
                <a:solidFill>
                  <a:srgbClr val="014694"/>
                </a:solidFill>
                <a:sym typeface="Wingdings" panose="05000000000000000000" pitchFamily="2" charset="2"/>
              </a:rPr>
              <a:t>marginalisation</a:t>
            </a:r>
            <a:r>
              <a:rPr lang="fr-FR" sz="2000" dirty="0">
                <a:sym typeface="Wingdings" panose="05000000000000000000" pitchFamily="2" charset="2"/>
              </a:rPr>
              <a:t> </a:t>
            </a:r>
            <a:r>
              <a:rPr lang="fr-FR" i="1" dirty="0">
                <a:solidFill>
                  <a:srgbClr val="00999A"/>
                </a:solidFill>
              </a:rPr>
              <a:t>(Hennessy et al., 2016)</a:t>
            </a:r>
            <a:r>
              <a:rPr lang="fr-FR" sz="2000" dirty="0">
                <a:sym typeface="Wingdings" panose="05000000000000000000" pitchFamily="2" charset="2"/>
              </a:rPr>
              <a:t>, perte de </a:t>
            </a:r>
            <a:r>
              <a:rPr lang="fr-FR" sz="2000" dirty="0">
                <a:solidFill>
                  <a:srgbClr val="014694"/>
                </a:solidFill>
                <a:sym typeface="Wingdings" panose="05000000000000000000" pitchFamily="2" charset="2"/>
              </a:rPr>
              <a:t>contrôle</a:t>
            </a:r>
            <a:r>
              <a:rPr lang="fr-FR" sz="2000" dirty="0">
                <a:sym typeface="Wingdings" panose="05000000000000000000" pitchFamily="2" charset="2"/>
              </a:rPr>
              <a:t> par les agriculteurs </a:t>
            </a:r>
            <a:r>
              <a:rPr lang="fr-FR" i="1" dirty="0">
                <a:solidFill>
                  <a:srgbClr val="00999A"/>
                </a:solidFill>
                <a:sym typeface="Wingdings" panose="05000000000000000000" pitchFamily="2" charset="2"/>
              </a:rPr>
              <a:t>(</a:t>
            </a:r>
            <a:r>
              <a:rPr lang="fr-FR" i="1" dirty="0" err="1">
                <a:solidFill>
                  <a:srgbClr val="00999A"/>
                </a:solidFill>
                <a:sym typeface="Wingdings" panose="05000000000000000000" pitchFamily="2" charset="2"/>
              </a:rPr>
              <a:t>Commandré</a:t>
            </a:r>
            <a:r>
              <a:rPr lang="fr-FR" i="1" dirty="0">
                <a:solidFill>
                  <a:srgbClr val="00999A"/>
                </a:solidFill>
                <a:sym typeface="Wingdings" panose="05000000000000000000" pitchFamily="2" charset="2"/>
              </a:rPr>
              <a:t> et al., 2021)</a:t>
            </a:r>
          </a:p>
          <a:p>
            <a:pPr marL="342900" indent="-342900" algn="just">
              <a:buClr>
                <a:srgbClr val="014694"/>
              </a:buClr>
              <a:buFont typeface="Wingdings" panose="05000000000000000000" pitchFamily="2" charset="2"/>
              <a:buChar char="q"/>
            </a:pPr>
            <a:r>
              <a:rPr lang="fr-FR" sz="2200" dirty="0">
                <a:sym typeface="Wingdings" panose="05000000000000000000" pitchFamily="2" charset="2"/>
              </a:rPr>
              <a:t>Durabilité économique</a:t>
            </a:r>
          </a:p>
          <a:p>
            <a:pPr marL="800100" lvl="1" indent="-342900" algn="just">
              <a:buClr>
                <a:srgbClr val="014694"/>
              </a:buClr>
              <a:buFont typeface="Wingdings" panose="05000000000000000000" pitchFamily="2" charset="2"/>
              <a:buChar char="ü"/>
            </a:pPr>
            <a:r>
              <a:rPr lang="fr-FR" sz="2000" dirty="0">
                <a:sym typeface="Wingdings" panose="05000000000000000000" pitchFamily="2" charset="2"/>
              </a:rPr>
              <a:t>Efficience, réduction des </a:t>
            </a:r>
            <a:r>
              <a:rPr lang="fr-FR" sz="2000" dirty="0">
                <a:solidFill>
                  <a:srgbClr val="014694"/>
                </a:solidFill>
                <a:sym typeface="Wingdings" panose="05000000000000000000" pitchFamily="2" charset="2"/>
              </a:rPr>
              <a:t>coûts</a:t>
            </a:r>
            <a:r>
              <a:rPr lang="fr-FR" sz="1800" dirty="0">
                <a:effectLst/>
                <a:latin typeface="Times New Roman" panose="02020603050405020304" pitchFamily="18" charset="0"/>
                <a:ea typeface="Calibri" panose="020F0502020204030204" pitchFamily="34" charset="0"/>
              </a:rPr>
              <a:t> </a:t>
            </a:r>
            <a:r>
              <a:rPr lang="fr-FR" i="1" dirty="0">
                <a:solidFill>
                  <a:srgbClr val="00999A"/>
                </a:solidFill>
              </a:rPr>
              <a:t>(Finger et al., 2019)</a:t>
            </a:r>
            <a:endParaRPr lang="fr-FR" i="1" dirty="0">
              <a:solidFill>
                <a:srgbClr val="00999A"/>
              </a:solidFill>
              <a:sym typeface="Wingdings" panose="05000000000000000000" pitchFamily="2" charset="2"/>
            </a:endParaRPr>
          </a:p>
          <a:p>
            <a:pPr marL="800100" lvl="1" indent="-342900" algn="just">
              <a:spcAft>
                <a:spcPts val="1200"/>
              </a:spcAft>
              <a:buClr>
                <a:srgbClr val="014694"/>
              </a:buClr>
              <a:buFont typeface="Wingdings" panose="05000000000000000000" pitchFamily="2" charset="2"/>
              <a:buChar char="ü"/>
            </a:pPr>
            <a:r>
              <a:rPr lang="fr-FR" sz="2000" dirty="0">
                <a:solidFill>
                  <a:srgbClr val="014694"/>
                </a:solidFill>
                <a:sym typeface="Wingdings" panose="05000000000000000000" pitchFamily="2" charset="2"/>
              </a:rPr>
              <a:t>Investissements</a:t>
            </a:r>
            <a:r>
              <a:rPr lang="fr-FR" sz="2000" dirty="0">
                <a:sym typeface="Wingdings" panose="05000000000000000000" pitchFamily="2" charset="2"/>
              </a:rPr>
              <a:t> lourds </a:t>
            </a:r>
            <a:r>
              <a:rPr lang="fr-FR" i="1" dirty="0">
                <a:solidFill>
                  <a:srgbClr val="00999A"/>
                </a:solidFill>
              </a:rPr>
              <a:t>(</a:t>
            </a:r>
            <a:r>
              <a:rPr lang="fr-FR" i="1" dirty="0" err="1">
                <a:solidFill>
                  <a:srgbClr val="00999A"/>
                </a:solidFill>
              </a:rPr>
              <a:t>Schnebelin</a:t>
            </a:r>
            <a:r>
              <a:rPr lang="fr-FR" i="1" dirty="0">
                <a:solidFill>
                  <a:srgbClr val="00999A"/>
                </a:solidFill>
              </a:rPr>
              <a:t> et al., 2021)</a:t>
            </a:r>
            <a:r>
              <a:rPr lang="fr-FR" sz="2000" dirty="0">
                <a:sym typeface="Wingdings" panose="05000000000000000000" pitchFamily="2" charset="2"/>
              </a:rPr>
              <a:t>,</a:t>
            </a:r>
            <a:r>
              <a:rPr lang="fr-FR" i="1" dirty="0">
                <a:solidFill>
                  <a:srgbClr val="00999A"/>
                </a:solidFill>
                <a:sym typeface="Wingdings" panose="05000000000000000000" pitchFamily="2" charset="2"/>
              </a:rPr>
              <a:t> </a:t>
            </a:r>
            <a:r>
              <a:rPr lang="fr-FR" sz="2000" dirty="0">
                <a:sym typeface="Wingdings" panose="05000000000000000000" pitchFamily="2" charset="2"/>
              </a:rPr>
              <a:t>augmentation du </a:t>
            </a:r>
            <a:r>
              <a:rPr lang="fr-FR" sz="2000" dirty="0">
                <a:solidFill>
                  <a:srgbClr val="014694"/>
                </a:solidFill>
                <a:sym typeface="Wingdings" panose="05000000000000000000" pitchFamily="2" charset="2"/>
              </a:rPr>
              <a:t>capital</a:t>
            </a:r>
            <a:r>
              <a:rPr lang="fr-FR" sz="2000" dirty="0">
                <a:sym typeface="Wingdings" panose="05000000000000000000" pitchFamily="2" charset="2"/>
              </a:rPr>
              <a:t> des exploitations </a:t>
            </a:r>
            <a:r>
              <a:rPr lang="fr-FR" i="1" dirty="0">
                <a:solidFill>
                  <a:srgbClr val="00999A"/>
                </a:solidFill>
              </a:rPr>
              <a:t>(</a:t>
            </a:r>
            <a:r>
              <a:rPr lang="fr-FR" i="1" dirty="0" err="1">
                <a:solidFill>
                  <a:srgbClr val="00999A"/>
                </a:solidFill>
              </a:rPr>
              <a:t>Jeanneaux</a:t>
            </a:r>
            <a:r>
              <a:rPr lang="fr-FR" i="1" dirty="0">
                <a:solidFill>
                  <a:srgbClr val="00999A"/>
                </a:solidFill>
              </a:rPr>
              <a:t> et al., 2020)</a:t>
            </a:r>
            <a:endParaRPr lang="fr-FR" i="1" dirty="0">
              <a:solidFill>
                <a:srgbClr val="00999A"/>
              </a:solidFill>
              <a:sym typeface="Wingdings" panose="05000000000000000000" pitchFamily="2" charset="2"/>
            </a:endParaRPr>
          </a:p>
        </p:txBody>
      </p:sp>
      <p:sp>
        <p:nvSpPr>
          <p:cNvPr id="5" name="Espace réservé du numéro de diapositive 3"/>
          <p:cNvSpPr txBox="1">
            <a:spLocks/>
          </p:cNvSpPr>
          <p:nvPr/>
        </p:nvSpPr>
        <p:spPr>
          <a:xfrm>
            <a:off x="7053113" y="2074"/>
            <a:ext cx="2057400" cy="365125"/>
          </a:xfrm>
          <a:prstGeom prst="rect">
            <a:avLst/>
          </a:prstGeom>
        </p:spPr>
        <p:txBody>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11F9F44-45EE-4CCD-BD21-4F0087ED59B9}" type="slidenum">
              <a:rPr lang="fr-FR" smtClean="0"/>
              <a:pPr algn="r"/>
              <a:t>6</a:t>
            </a:fld>
            <a:endParaRPr lang="fr-FR" dirty="0"/>
          </a:p>
        </p:txBody>
      </p:sp>
    </p:spTree>
    <p:extLst>
      <p:ext uri="{BB962C8B-B14F-4D97-AF65-F5344CB8AC3E}">
        <p14:creationId xmlns:p14="http://schemas.microsoft.com/office/powerpoint/2010/main" val="3580599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wipe(left)">
                                      <p:cBhvr>
                                        <p:cTn id="7" dur="5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wipe(left)">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wipe(left)">
                                      <p:cBhvr>
                                        <p:cTn id="17" dur="500"/>
                                        <p:tgtEl>
                                          <p:spTgt spid="6">
                                            <p:txEl>
                                              <p:pRg st="3" end="3"/>
                                            </p:txEl>
                                          </p:spTgt>
                                        </p:tgtEl>
                                      </p:cBhvr>
                                    </p:animEffect>
                                  </p:childTnLst>
                                </p:cTn>
                              </p:par>
                              <p:par>
                                <p:cTn id="18" presetID="22" presetClass="entr" presetSubtype="8" fill="hold" nodeType="withEffect">
                                  <p:stCondLst>
                                    <p:cond delay="0"/>
                                  </p:stCondLst>
                                  <p:childTnLst>
                                    <p:set>
                                      <p:cBhvr>
                                        <p:cTn id="19" dur="1" fill="hold">
                                          <p:stCondLst>
                                            <p:cond delay="0"/>
                                          </p:stCondLst>
                                        </p:cTn>
                                        <p:tgtEl>
                                          <p:spTgt spid="6">
                                            <p:txEl>
                                              <p:pRg st="4" end="4"/>
                                            </p:txEl>
                                          </p:spTgt>
                                        </p:tgtEl>
                                        <p:attrNameLst>
                                          <p:attrName>style.visibility</p:attrName>
                                        </p:attrNameLst>
                                      </p:cBhvr>
                                      <p:to>
                                        <p:strVal val="visible"/>
                                      </p:to>
                                    </p:set>
                                    <p:animEffect transition="in" filter="wipe(left)">
                                      <p:cBhvr>
                                        <p:cTn id="20" dur="500"/>
                                        <p:tgtEl>
                                          <p:spTgt spid="6">
                                            <p:txEl>
                                              <p:pRg st="4" end="4"/>
                                            </p:txEl>
                                          </p:spTgt>
                                        </p:tgtEl>
                                      </p:cBhvr>
                                    </p:animEffect>
                                  </p:childTnLst>
                                </p:cTn>
                              </p:par>
                              <p:par>
                                <p:cTn id="21" presetID="22" presetClass="entr" presetSubtype="8" fill="hold" nodeType="withEffect">
                                  <p:stCondLst>
                                    <p:cond delay="0"/>
                                  </p:stCondLst>
                                  <p:childTnLst>
                                    <p:set>
                                      <p:cBhvr>
                                        <p:cTn id="22" dur="1" fill="hold">
                                          <p:stCondLst>
                                            <p:cond delay="0"/>
                                          </p:stCondLst>
                                        </p:cTn>
                                        <p:tgtEl>
                                          <p:spTgt spid="6">
                                            <p:txEl>
                                              <p:pRg st="5" end="5"/>
                                            </p:txEl>
                                          </p:spTgt>
                                        </p:tgtEl>
                                        <p:attrNameLst>
                                          <p:attrName>style.visibility</p:attrName>
                                        </p:attrNameLst>
                                      </p:cBhvr>
                                      <p:to>
                                        <p:strVal val="visible"/>
                                      </p:to>
                                    </p:set>
                                    <p:animEffect transition="in" filter="wipe(left)">
                                      <p:cBhvr>
                                        <p:cTn id="23" dur="500"/>
                                        <p:tgtEl>
                                          <p:spTgt spid="6">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childTnLst>
                                    <p:set>
                                      <p:cBhvr>
                                        <p:cTn id="27" dur="1" fill="hold">
                                          <p:stCondLst>
                                            <p:cond delay="0"/>
                                          </p:stCondLst>
                                        </p:cTn>
                                        <p:tgtEl>
                                          <p:spTgt spid="6">
                                            <p:txEl>
                                              <p:pRg st="6" end="6"/>
                                            </p:txEl>
                                          </p:spTgt>
                                        </p:tgtEl>
                                        <p:attrNameLst>
                                          <p:attrName>style.visibility</p:attrName>
                                        </p:attrNameLst>
                                      </p:cBhvr>
                                      <p:to>
                                        <p:strVal val="visible"/>
                                      </p:to>
                                    </p:set>
                                    <p:animEffect transition="in" filter="wipe(left)">
                                      <p:cBhvr>
                                        <p:cTn id="28" dur="500"/>
                                        <p:tgtEl>
                                          <p:spTgt spid="6">
                                            <p:txEl>
                                              <p:pRg st="6" end="6"/>
                                            </p:txEl>
                                          </p:spTgt>
                                        </p:tgtEl>
                                      </p:cBhvr>
                                    </p:animEffect>
                                  </p:childTnLst>
                                </p:cTn>
                              </p:par>
                              <p:par>
                                <p:cTn id="29" presetID="22" presetClass="entr" presetSubtype="8" fill="hold" nodeType="withEffect">
                                  <p:stCondLst>
                                    <p:cond delay="0"/>
                                  </p:stCondLst>
                                  <p:childTnLst>
                                    <p:set>
                                      <p:cBhvr>
                                        <p:cTn id="30" dur="1" fill="hold">
                                          <p:stCondLst>
                                            <p:cond delay="0"/>
                                          </p:stCondLst>
                                        </p:cTn>
                                        <p:tgtEl>
                                          <p:spTgt spid="6">
                                            <p:txEl>
                                              <p:pRg st="7" end="7"/>
                                            </p:txEl>
                                          </p:spTgt>
                                        </p:tgtEl>
                                        <p:attrNameLst>
                                          <p:attrName>style.visibility</p:attrName>
                                        </p:attrNameLst>
                                      </p:cBhvr>
                                      <p:to>
                                        <p:strVal val="visible"/>
                                      </p:to>
                                    </p:set>
                                    <p:animEffect transition="in" filter="wipe(left)">
                                      <p:cBhvr>
                                        <p:cTn id="31" dur="500"/>
                                        <p:tgtEl>
                                          <p:spTgt spid="6">
                                            <p:txEl>
                                              <p:pRg st="7" end="7"/>
                                            </p:txEl>
                                          </p:spTgt>
                                        </p:tgtEl>
                                      </p:cBhvr>
                                    </p:animEffect>
                                  </p:childTnLst>
                                </p:cTn>
                              </p:par>
                              <p:par>
                                <p:cTn id="32" presetID="22" presetClass="entr" presetSubtype="8" fill="hold" nodeType="withEffect">
                                  <p:stCondLst>
                                    <p:cond delay="0"/>
                                  </p:stCondLst>
                                  <p:childTnLst>
                                    <p:set>
                                      <p:cBhvr>
                                        <p:cTn id="33" dur="1" fill="hold">
                                          <p:stCondLst>
                                            <p:cond delay="0"/>
                                          </p:stCondLst>
                                        </p:cTn>
                                        <p:tgtEl>
                                          <p:spTgt spid="6">
                                            <p:txEl>
                                              <p:pRg st="8" end="8"/>
                                            </p:txEl>
                                          </p:spTgt>
                                        </p:tgtEl>
                                        <p:attrNameLst>
                                          <p:attrName>style.visibility</p:attrName>
                                        </p:attrNameLst>
                                      </p:cBhvr>
                                      <p:to>
                                        <p:strVal val="visible"/>
                                      </p:to>
                                    </p:set>
                                    <p:animEffect transition="in" filter="wipe(left)">
                                      <p:cBhvr>
                                        <p:cTn id="34" dur="500"/>
                                        <p:tgtEl>
                                          <p:spTgt spid="6">
                                            <p:txEl>
                                              <p:pRg st="8" end="8"/>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6">
                                            <p:txEl>
                                              <p:pRg st="9" end="9"/>
                                            </p:txEl>
                                          </p:spTgt>
                                        </p:tgtEl>
                                        <p:attrNameLst>
                                          <p:attrName>style.visibility</p:attrName>
                                        </p:attrNameLst>
                                      </p:cBhvr>
                                      <p:to>
                                        <p:strVal val="visible"/>
                                      </p:to>
                                    </p:set>
                                    <p:animEffect transition="in" filter="wipe(left)">
                                      <p:cBhvr>
                                        <p:cTn id="39" dur="500"/>
                                        <p:tgtEl>
                                          <p:spTgt spid="6">
                                            <p:txEl>
                                              <p:pRg st="9" end="9"/>
                                            </p:txEl>
                                          </p:spTgt>
                                        </p:tgtEl>
                                      </p:cBhvr>
                                    </p:animEffect>
                                  </p:childTnLst>
                                </p:cTn>
                              </p:par>
                              <p:par>
                                <p:cTn id="40" presetID="22" presetClass="entr" presetSubtype="8" fill="hold" nodeType="withEffect">
                                  <p:stCondLst>
                                    <p:cond delay="0"/>
                                  </p:stCondLst>
                                  <p:childTnLst>
                                    <p:set>
                                      <p:cBhvr>
                                        <p:cTn id="41" dur="1" fill="hold">
                                          <p:stCondLst>
                                            <p:cond delay="0"/>
                                          </p:stCondLst>
                                        </p:cTn>
                                        <p:tgtEl>
                                          <p:spTgt spid="6">
                                            <p:txEl>
                                              <p:pRg st="10" end="10"/>
                                            </p:txEl>
                                          </p:spTgt>
                                        </p:tgtEl>
                                        <p:attrNameLst>
                                          <p:attrName>style.visibility</p:attrName>
                                        </p:attrNameLst>
                                      </p:cBhvr>
                                      <p:to>
                                        <p:strVal val="visible"/>
                                      </p:to>
                                    </p:set>
                                    <p:animEffect transition="in" filter="wipe(left)">
                                      <p:cBhvr>
                                        <p:cTn id="42" dur="500"/>
                                        <p:tgtEl>
                                          <p:spTgt spid="6">
                                            <p:txEl>
                                              <p:pRg st="10" end="10"/>
                                            </p:txEl>
                                          </p:spTgt>
                                        </p:tgtEl>
                                      </p:cBhvr>
                                    </p:animEffect>
                                  </p:childTnLst>
                                </p:cTn>
                              </p:par>
                              <p:par>
                                <p:cTn id="43" presetID="22" presetClass="entr" presetSubtype="8" fill="hold" nodeType="withEffect">
                                  <p:stCondLst>
                                    <p:cond delay="0"/>
                                  </p:stCondLst>
                                  <p:childTnLst>
                                    <p:set>
                                      <p:cBhvr>
                                        <p:cTn id="44" dur="1" fill="hold">
                                          <p:stCondLst>
                                            <p:cond delay="0"/>
                                          </p:stCondLst>
                                        </p:cTn>
                                        <p:tgtEl>
                                          <p:spTgt spid="6">
                                            <p:txEl>
                                              <p:pRg st="11" end="11"/>
                                            </p:txEl>
                                          </p:spTgt>
                                        </p:tgtEl>
                                        <p:attrNameLst>
                                          <p:attrName>style.visibility</p:attrName>
                                        </p:attrNameLst>
                                      </p:cBhvr>
                                      <p:to>
                                        <p:strVal val="visible"/>
                                      </p:to>
                                    </p:set>
                                    <p:animEffect transition="in" filter="wipe(left)">
                                      <p:cBhvr>
                                        <p:cTn id="45" dur="500"/>
                                        <p:tgtEl>
                                          <p:spTgt spid="6">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3349" y="98287"/>
            <a:ext cx="7186960" cy="521287"/>
          </a:xfrm>
        </p:spPr>
        <p:txBody>
          <a:bodyPr>
            <a:normAutofit/>
          </a:bodyPr>
          <a:lstStyle/>
          <a:p>
            <a:pPr algn="just"/>
            <a:r>
              <a:rPr lang="fr-FR" sz="2400" b="1" dirty="0">
                <a:solidFill>
                  <a:srgbClr val="C00000"/>
                </a:solidFill>
              </a:rPr>
              <a:t>1-</a:t>
            </a:r>
            <a:r>
              <a:rPr lang="fr-FR" sz="2400" b="1" dirty="0"/>
              <a:t> Revue de littérature : Proposition de cadre d’analyse</a:t>
            </a:r>
            <a:endParaRPr lang="fr-FR" sz="2600" b="1" dirty="0"/>
          </a:p>
        </p:txBody>
      </p:sp>
      <p:sp>
        <p:nvSpPr>
          <p:cNvPr id="6" name="ZoneTexte 5"/>
          <p:cNvSpPr txBox="1"/>
          <p:nvPr/>
        </p:nvSpPr>
        <p:spPr>
          <a:xfrm>
            <a:off x="132373" y="620378"/>
            <a:ext cx="8651240" cy="1969770"/>
          </a:xfrm>
          <a:prstGeom prst="rect">
            <a:avLst/>
          </a:prstGeom>
          <a:noFill/>
        </p:spPr>
        <p:txBody>
          <a:bodyPr wrap="square" rtlCol="0">
            <a:spAutoFit/>
          </a:bodyPr>
          <a:lstStyle/>
          <a:p>
            <a:pPr marL="342900" indent="-342900" algn="just">
              <a:spcAft>
                <a:spcPts val="1200"/>
              </a:spcAft>
              <a:buClr>
                <a:srgbClr val="014694"/>
              </a:buClr>
              <a:buFont typeface="Wingdings" panose="05000000000000000000" pitchFamily="2" charset="2"/>
              <a:buChar char="q"/>
            </a:pPr>
            <a:r>
              <a:rPr lang="fr-FR" sz="2200" dirty="0"/>
              <a:t>Une diversité d’outils, 2 types d’innovation</a:t>
            </a:r>
          </a:p>
          <a:p>
            <a:pPr marL="800100" lvl="1" indent="-342900" algn="just">
              <a:buClr>
                <a:srgbClr val="014694"/>
              </a:buClr>
              <a:buFont typeface="Wingdings" panose="05000000000000000000" pitchFamily="2" charset="2"/>
              <a:buChar char="ü"/>
            </a:pPr>
            <a:r>
              <a:rPr lang="fr-FR" sz="2200" dirty="0"/>
              <a:t>Outils numériques pour la production </a:t>
            </a:r>
            <a:r>
              <a:rPr lang="fr-FR" sz="2000" i="1" dirty="0">
                <a:solidFill>
                  <a:srgbClr val="00999A"/>
                </a:solidFill>
              </a:rPr>
              <a:t>(</a:t>
            </a:r>
            <a:r>
              <a:rPr lang="fr-FR" sz="2000" i="1" dirty="0" err="1">
                <a:solidFill>
                  <a:srgbClr val="00999A"/>
                </a:solidFill>
              </a:rPr>
              <a:t>Schnebelin</a:t>
            </a:r>
            <a:r>
              <a:rPr lang="fr-FR" sz="2000" i="1" dirty="0">
                <a:solidFill>
                  <a:srgbClr val="00999A"/>
                </a:solidFill>
              </a:rPr>
              <a:t>, 2022)</a:t>
            </a:r>
            <a:r>
              <a:rPr lang="fr-FR" sz="2000" i="1" dirty="0">
                <a:solidFill>
                  <a:srgbClr val="00999A"/>
                </a:solidFill>
                <a:sym typeface="Wingdings" panose="05000000000000000000" pitchFamily="2" charset="2"/>
              </a:rPr>
              <a:t> </a:t>
            </a:r>
            <a:r>
              <a:rPr lang="fr-FR" sz="2200" dirty="0">
                <a:sym typeface="Wingdings" panose="05000000000000000000" pitchFamily="2" charset="2"/>
              </a:rPr>
              <a:t>: </a:t>
            </a:r>
            <a:r>
              <a:rPr lang="fr-FR" sz="2200" b="1" dirty="0">
                <a:solidFill>
                  <a:srgbClr val="014694"/>
                </a:solidFill>
                <a:sym typeface="Wingdings" panose="05000000000000000000" pitchFamily="2" charset="2"/>
              </a:rPr>
              <a:t>i</a:t>
            </a:r>
            <a:r>
              <a:rPr lang="fr-FR" sz="2200" b="1" dirty="0">
                <a:solidFill>
                  <a:srgbClr val="014694"/>
                </a:solidFill>
              </a:rPr>
              <a:t>nnovations techniques </a:t>
            </a:r>
          </a:p>
          <a:p>
            <a:pPr marL="800100" lvl="1" indent="-342900" algn="just">
              <a:spcAft>
                <a:spcPts val="1200"/>
              </a:spcAft>
              <a:buClr>
                <a:srgbClr val="014694"/>
              </a:buClr>
              <a:buFont typeface="Wingdings" panose="05000000000000000000" pitchFamily="2" charset="2"/>
              <a:buChar char="ü"/>
            </a:pPr>
            <a:r>
              <a:rPr lang="fr-FR" sz="2200" dirty="0"/>
              <a:t>Outils numériques pour la commercialisation </a:t>
            </a:r>
            <a:r>
              <a:rPr lang="fr-FR" sz="2000" i="1" dirty="0">
                <a:solidFill>
                  <a:srgbClr val="00999A"/>
                </a:solidFill>
              </a:rPr>
              <a:t>(Mollard, 2016) </a:t>
            </a:r>
            <a:r>
              <a:rPr lang="fr-FR" sz="2200" dirty="0">
                <a:sym typeface="Wingdings" panose="05000000000000000000" pitchFamily="2" charset="2"/>
              </a:rPr>
              <a:t>: </a:t>
            </a:r>
            <a:r>
              <a:rPr lang="fr-FR" sz="2200" b="1" dirty="0">
                <a:solidFill>
                  <a:srgbClr val="014694"/>
                </a:solidFill>
                <a:sym typeface="Wingdings" panose="05000000000000000000" pitchFamily="2" charset="2"/>
              </a:rPr>
              <a:t>i</a:t>
            </a:r>
            <a:r>
              <a:rPr lang="fr-FR" sz="2200" b="1" dirty="0">
                <a:solidFill>
                  <a:srgbClr val="014694"/>
                </a:solidFill>
              </a:rPr>
              <a:t>nnovations organisationnelles</a:t>
            </a:r>
          </a:p>
        </p:txBody>
      </p:sp>
      <p:sp>
        <p:nvSpPr>
          <p:cNvPr id="5" name="Espace réservé du numéro de diapositive 3"/>
          <p:cNvSpPr txBox="1">
            <a:spLocks/>
          </p:cNvSpPr>
          <p:nvPr/>
        </p:nvSpPr>
        <p:spPr>
          <a:xfrm>
            <a:off x="7053113" y="2074"/>
            <a:ext cx="2057400" cy="365125"/>
          </a:xfrm>
          <a:prstGeom prst="rect">
            <a:avLst/>
          </a:prstGeom>
        </p:spPr>
        <p:txBody>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11F9F44-45EE-4CCD-BD21-4F0087ED59B9}" type="slidenum">
              <a:rPr lang="fr-FR" smtClean="0"/>
              <a:pPr algn="r"/>
              <a:t>7</a:t>
            </a:fld>
            <a:endParaRPr lang="fr-FR" dirty="0"/>
          </a:p>
        </p:txBody>
      </p:sp>
      <p:sp>
        <p:nvSpPr>
          <p:cNvPr id="4" name="ZoneTexte 3">
            <a:extLst>
              <a:ext uri="{FF2B5EF4-FFF2-40B4-BE49-F238E27FC236}">
                <a16:creationId xmlns:a16="http://schemas.microsoft.com/office/drawing/2014/main" id="{94EFBF0B-809D-7396-684F-15BAE18AB93D}"/>
              </a:ext>
            </a:extLst>
          </p:cNvPr>
          <p:cNvSpPr txBox="1"/>
          <p:nvPr/>
        </p:nvSpPr>
        <p:spPr>
          <a:xfrm>
            <a:off x="132373" y="3519132"/>
            <a:ext cx="8651240" cy="1600438"/>
          </a:xfrm>
          <a:prstGeom prst="rect">
            <a:avLst/>
          </a:prstGeom>
          <a:noFill/>
        </p:spPr>
        <p:txBody>
          <a:bodyPr wrap="square" rtlCol="0">
            <a:spAutoFit/>
          </a:bodyPr>
          <a:lstStyle/>
          <a:p>
            <a:pPr marL="342900" indent="-342900" algn="just">
              <a:spcAft>
                <a:spcPts val="1200"/>
              </a:spcAft>
              <a:buClr>
                <a:srgbClr val="014694"/>
              </a:buClr>
              <a:buFont typeface="Wingdings" panose="05000000000000000000" pitchFamily="2" charset="2"/>
              <a:buChar char="q"/>
            </a:pPr>
            <a:r>
              <a:rPr lang="fr-FR" sz="2200" dirty="0"/>
              <a:t>Perceptions du numérique</a:t>
            </a:r>
          </a:p>
          <a:p>
            <a:pPr marL="800100" lvl="1" indent="-342900" algn="just">
              <a:buClr>
                <a:srgbClr val="014694"/>
              </a:buClr>
              <a:buFont typeface="Wingdings" panose="05000000000000000000" pitchFamily="2" charset="2"/>
              <a:buChar char="ü"/>
            </a:pPr>
            <a:r>
              <a:rPr lang="fr-FR" sz="2200" dirty="0"/>
              <a:t>Les innovations numériques sont souvent développées par des organisations externes </a:t>
            </a:r>
            <a:r>
              <a:rPr lang="fr-FR" sz="2000" i="1" dirty="0">
                <a:solidFill>
                  <a:srgbClr val="00999A"/>
                </a:solidFill>
              </a:rPr>
              <a:t>(</a:t>
            </a:r>
            <a:r>
              <a:rPr lang="fr-FR" sz="2000" i="1" dirty="0" err="1">
                <a:solidFill>
                  <a:srgbClr val="00999A"/>
                </a:solidFill>
              </a:rPr>
              <a:t>Birner</a:t>
            </a:r>
            <a:r>
              <a:rPr lang="fr-FR" sz="2000" i="1" dirty="0">
                <a:solidFill>
                  <a:srgbClr val="00999A"/>
                </a:solidFill>
              </a:rPr>
              <a:t> et al., 2021) </a:t>
            </a:r>
          </a:p>
          <a:p>
            <a:pPr marL="800100" lvl="1" indent="-342900" algn="just">
              <a:buClr>
                <a:srgbClr val="014694"/>
              </a:buClr>
              <a:buFont typeface="Wingdings" panose="05000000000000000000" pitchFamily="2" charset="2"/>
              <a:buChar char="ü"/>
            </a:pPr>
            <a:r>
              <a:rPr lang="fr-FR" sz="2200" dirty="0"/>
              <a:t>Les agriculteurs ont des avis divergents sur le numérique (</a:t>
            </a:r>
            <a:r>
              <a:rPr lang="fr-FR" sz="2200" b="1" dirty="0">
                <a:solidFill>
                  <a:srgbClr val="C00000"/>
                </a:solidFill>
              </a:rPr>
              <a:t>réf)</a:t>
            </a:r>
          </a:p>
        </p:txBody>
      </p:sp>
      <p:sp>
        <p:nvSpPr>
          <p:cNvPr id="11" name="ZoneTexte 10">
            <a:extLst>
              <a:ext uri="{FF2B5EF4-FFF2-40B4-BE49-F238E27FC236}">
                <a16:creationId xmlns:a16="http://schemas.microsoft.com/office/drawing/2014/main" id="{1C3FEA38-78F9-1230-515C-1B45854E2511}"/>
              </a:ext>
            </a:extLst>
          </p:cNvPr>
          <p:cNvSpPr txBox="1"/>
          <p:nvPr/>
        </p:nvSpPr>
        <p:spPr>
          <a:xfrm>
            <a:off x="132373" y="2598003"/>
            <a:ext cx="8409289" cy="769441"/>
          </a:xfrm>
          <a:prstGeom prst="rect">
            <a:avLst/>
          </a:prstGeom>
          <a:noFill/>
        </p:spPr>
        <p:txBody>
          <a:bodyPr wrap="square">
            <a:spAutoFit/>
          </a:bodyPr>
          <a:lstStyle/>
          <a:p>
            <a:pPr algn="just">
              <a:spcAft>
                <a:spcPts val="1200"/>
              </a:spcAft>
              <a:buClr>
                <a:srgbClr val="014694"/>
              </a:buClr>
              <a:defRPr/>
            </a:pPr>
            <a:r>
              <a:rPr kumimoji="0" lang="fr-FR" sz="2200" b="0" i="0" u="none" strike="noStrike" kern="1200" cap="none" spc="0" normalizeH="0" baseline="0" noProof="0" dirty="0">
                <a:ln>
                  <a:noFill/>
                </a:ln>
                <a:solidFill>
                  <a:prstClr val="black"/>
                </a:solidFill>
                <a:effectLst/>
                <a:uLnTx/>
                <a:uFillTx/>
                <a:latin typeface="Calibri" panose="020F0502020204030204"/>
                <a:ea typeface="+mn-ea"/>
                <a:cs typeface="+mn-cs"/>
                <a:sym typeface="Wingdings" panose="05000000000000000000" pitchFamily="2" charset="2"/>
              </a:rPr>
              <a:t> Hypothèse : selon la nature de l’innovation  pas les mêmes relations avec la durabilité</a:t>
            </a:r>
            <a:endParaRPr kumimoji="0" lang="fr-FR" sz="2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 name="ZoneTexte 11">
            <a:extLst>
              <a:ext uri="{FF2B5EF4-FFF2-40B4-BE49-F238E27FC236}">
                <a16:creationId xmlns:a16="http://schemas.microsoft.com/office/drawing/2014/main" id="{4FE6B871-1858-9A5C-3F00-A8F63A3C0B61}"/>
              </a:ext>
            </a:extLst>
          </p:cNvPr>
          <p:cNvSpPr txBox="1"/>
          <p:nvPr/>
        </p:nvSpPr>
        <p:spPr>
          <a:xfrm>
            <a:off x="132373" y="5191956"/>
            <a:ext cx="8409289" cy="1261884"/>
          </a:xfrm>
          <a:prstGeom prst="rect">
            <a:avLst/>
          </a:prstGeom>
          <a:noFill/>
        </p:spPr>
        <p:txBody>
          <a:bodyPr wrap="square">
            <a:spAutoFit/>
          </a:bodyPr>
          <a:lstStyle/>
          <a:p>
            <a:pPr algn="just">
              <a:spcAft>
                <a:spcPts val="1200"/>
              </a:spcAft>
              <a:buClr>
                <a:srgbClr val="014694"/>
              </a:buClr>
              <a:defRPr/>
            </a:pPr>
            <a:r>
              <a:rPr kumimoji="0" lang="fr-FR" sz="2200" b="0" i="0" u="none" strike="noStrike" kern="1200" cap="none" spc="0" normalizeH="0" baseline="0" noProof="0" dirty="0">
                <a:ln>
                  <a:noFill/>
                </a:ln>
                <a:solidFill>
                  <a:prstClr val="black"/>
                </a:solidFill>
                <a:effectLst/>
                <a:uLnTx/>
                <a:uFillTx/>
                <a:latin typeface="Calibri" panose="020F0502020204030204"/>
                <a:ea typeface="+mn-ea"/>
                <a:cs typeface="+mn-cs"/>
                <a:sym typeface="Wingdings" panose="05000000000000000000" pitchFamily="2" charset="2"/>
              </a:rPr>
              <a:t> Hypothèse : Une perception positive ou négative du numérique modifie la relation entre durabilité et utilisation du numérique</a:t>
            </a:r>
            <a:endParaRPr lang="fr-FR" sz="2200" dirty="0"/>
          </a:p>
          <a:p>
            <a:pPr algn="just">
              <a:spcAft>
                <a:spcPts val="1200"/>
              </a:spcAft>
              <a:buClr>
                <a:srgbClr val="014694"/>
              </a:buClr>
              <a:defRPr/>
            </a:pPr>
            <a:endParaRPr kumimoji="0" lang="fr-FR" sz="2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37574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wipe(left)">
                                      <p:cBhvr>
                                        <p:cTn id="7" dur="500"/>
                                        <p:tgtEl>
                                          <p:spTgt spid="6">
                                            <p:txEl>
                                              <p:pRg st="1" end="1"/>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6">
                                            <p:txEl>
                                              <p:pRg st="2" end="2"/>
                                            </p:txEl>
                                          </p:spTgt>
                                        </p:tgtEl>
                                        <p:attrNameLst>
                                          <p:attrName>style.visibility</p:attrName>
                                        </p:attrNameLst>
                                      </p:cBhvr>
                                      <p:to>
                                        <p:strVal val="visible"/>
                                      </p:to>
                                    </p:set>
                                    <p:animEffect transition="in" filter="wipe(left)">
                                      <p:cBhvr>
                                        <p:cTn id="10" dur="500"/>
                                        <p:tgtEl>
                                          <p:spTgt spid="6">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animEffect transition="in" filter="wipe(left)">
                                      <p:cBhvr>
                                        <p:cTn id="23" dur="500"/>
                                        <p:tgtEl>
                                          <p:spTgt spid="4">
                                            <p:txEl>
                                              <p:pRg st="1" end="1"/>
                                            </p:txEl>
                                          </p:spTgt>
                                        </p:tgtEl>
                                      </p:cBhvr>
                                    </p:animEffect>
                                  </p:childTnLst>
                                </p:cTn>
                              </p:par>
                              <p:par>
                                <p:cTn id="24" presetID="22" presetClass="entr" presetSubtype="8" fill="hold" nodeType="withEffect">
                                  <p:stCondLst>
                                    <p:cond delay="0"/>
                                  </p:stCondLst>
                                  <p:childTnLst>
                                    <p:set>
                                      <p:cBhvr>
                                        <p:cTn id="25" dur="1" fill="hold">
                                          <p:stCondLst>
                                            <p:cond delay="0"/>
                                          </p:stCondLst>
                                        </p:cTn>
                                        <p:tgtEl>
                                          <p:spTgt spid="4">
                                            <p:txEl>
                                              <p:pRg st="2" end="2"/>
                                            </p:txEl>
                                          </p:spTgt>
                                        </p:tgtEl>
                                        <p:attrNameLst>
                                          <p:attrName>style.visibility</p:attrName>
                                        </p:attrNameLst>
                                      </p:cBhvr>
                                      <p:to>
                                        <p:strVal val="visible"/>
                                      </p:to>
                                    </p:set>
                                    <p:animEffect transition="in" filter="wipe(left)">
                                      <p:cBhvr>
                                        <p:cTn id="26" dur="500"/>
                                        <p:tgtEl>
                                          <p:spTgt spid="4">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17960" y="295353"/>
            <a:ext cx="9130059" cy="521287"/>
          </a:xfrm>
        </p:spPr>
        <p:txBody>
          <a:bodyPr>
            <a:normAutofit/>
          </a:bodyPr>
          <a:lstStyle/>
          <a:p>
            <a:pPr algn="ctr"/>
            <a:r>
              <a:rPr lang="fr-FR" sz="2400" b="1" dirty="0">
                <a:solidFill>
                  <a:srgbClr val="C00000"/>
                </a:solidFill>
              </a:rPr>
              <a:t>1-</a:t>
            </a:r>
            <a:r>
              <a:rPr lang="fr-FR" sz="2400" b="1" dirty="0"/>
              <a:t> Revue de littérature : Problématique de recherche</a:t>
            </a:r>
            <a:endParaRPr lang="fr-FR" sz="2600" b="1" dirty="0"/>
          </a:p>
        </p:txBody>
      </p:sp>
      <p:sp>
        <p:nvSpPr>
          <p:cNvPr id="6" name="ZoneTexte 5"/>
          <p:cNvSpPr txBox="1"/>
          <p:nvPr/>
        </p:nvSpPr>
        <p:spPr>
          <a:xfrm>
            <a:off x="246380" y="1787369"/>
            <a:ext cx="8651240" cy="2616101"/>
          </a:xfrm>
          <a:prstGeom prst="rect">
            <a:avLst/>
          </a:prstGeom>
          <a:noFill/>
        </p:spPr>
        <p:txBody>
          <a:bodyPr wrap="square" rtlCol="0">
            <a:spAutoFit/>
          </a:bodyPr>
          <a:lstStyle/>
          <a:p>
            <a:pPr algn="just">
              <a:spcAft>
                <a:spcPts val="1200"/>
              </a:spcAft>
              <a:buClr>
                <a:srgbClr val="014694"/>
              </a:buClr>
            </a:pPr>
            <a:r>
              <a:rPr lang="fr-FR" sz="2400" b="1" dirty="0">
                <a:solidFill>
                  <a:srgbClr val="014694"/>
                </a:solidFill>
              </a:rPr>
              <a:t>Q1</a:t>
            </a:r>
            <a:r>
              <a:rPr lang="fr-FR" sz="2400" dirty="0"/>
              <a:t>. Dans quelle mesure les innovations numériques </a:t>
            </a:r>
            <a:r>
              <a:rPr lang="fr-FR" sz="2400" dirty="0">
                <a:solidFill>
                  <a:srgbClr val="014694"/>
                </a:solidFill>
              </a:rPr>
              <a:t>techniques et organisationnelles</a:t>
            </a:r>
            <a:r>
              <a:rPr lang="fr-FR" sz="2400" dirty="0"/>
              <a:t> se traduisent par des degrés plus ou moins élevés de </a:t>
            </a:r>
            <a:r>
              <a:rPr lang="fr-FR" sz="2400" dirty="0">
                <a:solidFill>
                  <a:srgbClr val="014694"/>
                </a:solidFill>
              </a:rPr>
              <a:t>durabilités environnementale, sociale et économique </a:t>
            </a:r>
            <a:r>
              <a:rPr lang="fr-FR" sz="2400" dirty="0"/>
              <a:t>? </a:t>
            </a:r>
          </a:p>
          <a:p>
            <a:pPr algn="just">
              <a:spcAft>
                <a:spcPts val="1200"/>
              </a:spcAft>
              <a:buClr>
                <a:srgbClr val="014694"/>
              </a:buClr>
            </a:pPr>
            <a:endParaRPr lang="fr-FR" sz="2400" dirty="0"/>
          </a:p>
          <a:p>
            <a:pPr algn="just">
              <a:spcAft>
                <a:spcPts val="1200"/>
              </a:spcAft>
              <a:buClr>
                <a:srgbClr val="014694"/>
              </a:buClr>
            </a:pPr>
            <a:r>
              <a:rPr lang="fr-FR" sz="2400" b="1" dirty="0">
                <a:solidFill>
                  <a:srgbClr val="014694"/>
                </a:solidFill>
              </a:rPr>
              <a:t>Q2</a:t>
            </a:r>
            <a:r>
              <a:rPr lang="fr-FR" sz="2400" dirty="0"/>
              <a:t>. La </a:t>
            </a:r>
            <a:r>
              <a:rPr lang="fr-FR" sz="2400" dirty="0">
                <a:solidFill>
                  <a:srgbClr val="014694"/>
                </a:solidFill>
              </a:rPr>
              <a:t>perception</a:t>
            </a:r>
            <a:r>
              <a:rPr lang="fr-FR" sz="2400" dirty="0"/>
              <a:t> des agriculteurs de ces innovations </a:t>
            </a:r>
            <a:r>
              <a:rPr lang="fr-FR" sz="2400" dirty="0">
                <a:solidFill>
                  <a:srgbClr val="014694"/>
                </a:solidFill>
              </a:rPr>
              <a:t>modifie-t-elle la relation</a:t>
            </a:r>
            <a:r>
              <a:rPr lang="fr-FR" sz="2400" dirty="0"/>
              <a:t> entre usages du numérique et degré de durabilité ?</a:t>
            </a:r>
          </a:p>
        </p:txBody>
      </p:sp>
      <p:sp>
        <p:nvSpPr>
          <p:cNvPr id="5" name="Espace réservé du numéro de diapositive 3"/>
          <p:cNvSpPr txBox="1">
            <a:spLocks/>
          </p:cNvSpPr>
          <p:nvPr/>
        </p:nvSpPr>
        <p:spPr>
          <a:xfrm>
            <a:off x="7053113" y="2074"/>
            <a:ext cx="2057400" cy="365125"/>
          </a:xfrm>
          <a:prstGeom prst="rect">
            <a:avLst/>
          </a:prstGeom>
        </p:spPr>
        <p:txBody>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11F9F44-45EE-4CCD-BD21-4F0087ED59B9}" type="slidenum">
              <a:rPr lang="fr-FR" smtClean="0"/>
              <a:pPr algn="r"/>
              <a:t>8</a:t>
            </a:fld>
            <a:endParaRPr lang="fr-FR" dirty="0"/>
          </a:p>
        </p:txBody>
      </p:sp>
    </p:spTree>
    <p:extLst>
      <p:ext uri="{BB962C8B-B14F-4D97-AF65-F5344CB8AC3E}">
        <p14:creationId xmlns:p14="http://schemas.microsoft.com/office/powerpoint/2010/main" val="39679419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179397"/>
            <a:ext cx="9144000" cy="994172"/>
          </a:xfrm>
        </p:spPr>
        <p:txBody>
          <a:bodyPr>
            <a:normAutofit/>
          </a:bodyPr>
          <a:lstStyle/>
          <a:p>
            <a:pPr algn="ctr"/>
            <a:r>
              <a:rPr lang="fr-FR" sz="2800" b="1" dirty="0">
                <a:solidFill>
                  <a:srgbClr val="C00000"/>
                </a:solidFill>
              </a:rPr>
              <a:t>2-</a:t>
            </a:r>
            <a:r>
              <a:rPr lang="fr-FR" sz="2800" b="1" dirty="0"/>
              <a:t> Méthodologie : enquête et analyse</a:t>
            </a:r>
          </a:p>
        </p:txBody>
      </p:sp>
      <p:sp>
        <p:nvSpPr>
          <p:cNvPr id="6" name="Espace réservé du numéro de diapositive 3"/>
          <p:cNvSpPr txBox="1">
            <a:spLocks/>
          </p:cNvSpPr>
          <p:nvPr/>
        </p:nvSpPr>
        <p:spPr>
          <a:xfrm>
            <a:off x="7053113" y="2074"/>
            <a:ext cx="2057400" cy="365125"/>
          </a:xfrm>
          <a:prstGeom prst="rect">
            <a:avLst/>
          </a:prstGeom>
        </p:spPr>
        <p:txBody>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11F9F44-45EE-4CCD-BD21-4F0087ED59B9}" type="slidenum">
              <a:rPr lang="fr-FR" smtClean="0"/>
              <a:pPr algn="r"/>
              <a:t>9</a:t>
            </a:fld>
            <a:endParaRPr lang="fr-FR" dirty="0"/>
          </a:p>
        </p:txBody>
      </p:sp>
    </p:spTree>
    <p:extLst>
      <p:ext uri="{BB962C8B-B14F-4D97-AF65-F5344CB8AC3E}">
        <p14:creationId xmlns:p14="http://schemas.microsoft.com/office/powerpoint/2010/main" val="4043410816"/>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1756</Words>
  <Application>Microsoft Office PowerPoint</Application>
  <PresentationFormat>Affichage à l'écran (4:3)</PresentationFormat>
  <Paragraphs>194</Paragraphs>
  <Slides>22</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22</vt:i4>
      </vt:variant>
    </vt:vector>
  </HeadingPairs>
  <TitlesOfParts>
    <vt:vector size="28" baseType="lpstr">
      <vt:lpstr>Arial</vt:lpstr>
      <vt:lpstr>Calibri</vt:lpstr>
      <vt:lpstr>Calibri Light</vt:lpstr>
      <vt:lpstr>Times New Roman</vt:lpstr>
      <vt:lpstr>Wingdings</vt:lpstr>
      <vt:lpstr>Thème Office</vt:lpstr>
      <vt:lpstr> Usages et perceptions du numérique, quels liens avec la durabilité des exploitations maraîchères ?</vt:lpstr>
      <vt:lpstr>Plan</vt:lpstr>
      <vt:lpstr>Introduction</vt:lpstr>
      <vt:lpstr>1- Revue de littérature : durabilité et numérique</vt:lpstr>
      <vt:lpstr>1- Revue de littérature : Durabilité des exploitations</vt:lpstr>
      <vt:lpstr>1- Revue de littérature : Durabilité et numérique</vt:lpstr>
      <vt:lpstr>1- Revue de littérature : Proposition de cadre d’analyse</vt:lpstr>
      <vt:lpstr>1- Revue de littérature : Problématique de recherche</vt:lpstr>
      <vt:lpstr>2- Méthodologie : enquête et analyse</vt:lpstr>
      <vt:lpstr>2- Méthodologie : Enquête</vt:lpstr>
      <vt:lpstr>2- Méthodologie : Calcul des scores de durabilité – Méthode IDEA 3</vt:lpstr>
      <vt:lpstr>2- Méthodologie : Calcul des scores de durabilité – Méthode IDEA 3</vt:lpstr>
      <vt:lpstr>2- Méthodologie : Calcul des scores de durabilité – Méthode IDEA 3</vt:lpstr>
      <vt:lpstr>2- Méthodologie : Calcul des scores de durabilité – Méthode IDEA 3</vt:lpstr>
      <vt:lpstr>2- Méthodologie : Outils numériques et perception</vt:lpstr>
      <vt:lpstr>2- Méthodologie : Méthode d’analyse</vt:lpstr>
      <vt:lpstr>3- Résultats</vt:lpstr>
      <vt:lpstr>Présentation PowerPoint</vt:lpstr>
      <vt:lpstr>Présentation PowerPoint</vt:lpstr>
      <vt:lpstr>Conclusion</vt:lpstr>
      <vt:lpstr>Conclusion</vt:lpstr>
      <vt:lpstr>Merci de votre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Benoit Florence</dc:creator>
  <cp:lastModifiedBy>Romane Guillot</cp:lastModifiedBy>
  <cp:revision>421</cp:revision>
  <dcterms:created xsi:type="dcterms:W3CDTF">2020-09-24T09:59:57Z</dcterms:created>
  <dcterms:modified xsi:type="dcterms:W3CDTF">2022-12-16T13:10:15Z</dcterms:modified>
</cp:coreProperties>
</file>