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6.xml.rels" ContentType="application/vnd.openxmlformats-package.relationships+xml"/>
  <Override PartName="/ppt/notesSlides/notesSlide6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Click to move the slide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fr-FR" sz="2000" spc="-1" strike="noStrike">
                <a:latin typeface="Arial"/>
              </a:rPr>
              <a:t>Click to edit the notes format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fr-FR" sz="1400" spc="-1" strike="noStrike">
                <a:latin typeface="Times New Roman"/>
              </a:rPr>
              <a:t>&lt;header&gt;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fr-FR" sz="1400" spc="-1" strike="noStrike">
                <a:latin typeface="Times New Roman"/>
              </a:rPr>
              <a:t>&lt;date/time&gt;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fr-FR" sz="1400" spc="-1" strike="noStrike">
                <a:latin typeface="Times New Roman"/>
              </a:rPr>
              <a:t>&lt;footer&gt;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2288662A-6460-46FE-BE9E-F0B4CD893981}" type="slidenum">
              <a:rPr b="0" lang="fr-FR" sz="1400" spc="-1" strike="noStrike">
                <a:latin typeface="Times New Roman"/>
              </a:rPr>
              <a:t>&lt;number&gt;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4960" cy="3084840"/>
          </a:xfrm>
          <a:prstGeom prst="rect">
            <a:avLst/>
          </a:prstGeom>
        </p:spPr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12DFEED3-FAE7-4D32-BB98-8641DE3071EC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fr-FR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6356520"/>
            <a:ext cx="12190680" cy="500040"/>
          </a:xfrm>
          <a:prstGeom prst="rect">
            <a:avLst/>
          </a:prstGeom>
          <a:solidFill>
            <a:srgbClr val="00999a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2243160" y="6473880"/>
            <a:ext cx="912348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ffffff"/>
                </a:solidFill>
                <a:latin typeface="Calibri"/>
                <a:ea typeface="DejaVu Sans"/>
              </a:rPr>
              <a:t>19</a:t>
            </a:r>
            <a:r>
              <a:rPr b="0" lang="fr-FR" sz="1200" spc="-1" strike="noStrike" baseline="30000">
                <a:solidFill>
                  <a:srgbClr val="ffffff"/>
                </a:solidFill>
                <a:latin typeface="Calibri"/>
                <a:ea typeface="DejaVu Sans"/>
              </a:rPr>
              <a:t>èmes</a:t>
            </a:r>
            <a:r>
              <a:rPr b="0" lang="fr-FR" sz="1200" spc="-1" strike="noStrike">
                <a:solidFill>
                  <a:srgbClr val="ffffff"/>
                </a:solidFill>
                <a:latin typeface="Calibri"/>
                <a:ea typeface="DejaVu Sans"/>
              </a:rPr>
              <a:t> JRSS - Caen - 16 et 17 décembre 2025</a:t>
            </a:r>
            <a:endParaRPr b="0" lang="fr-F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200" spc="-1" strike="noStrike">
              <a:latin typeface="Arial"/>
            </a:endParaRPr>
          </a:p>
        </p:txBody>
      </p:sp>
      <p:pic>
        <p:nvPicPr>
          <p:cNvPr id="2" name="Image 8" descr=""/>
          <p:cNvPicPr/>
          <p:nvPr/>
        </p:nvPicPr>
        <p:blipFill>
          <a:blip r:embed="rId2"/>
          <a:stretch/>
        </p:blipFill>
        <p:spPr>
          <a:xfrm>
            <a:off x="124560" y="6459480"/>
            <a:ext cx="2117880" cy="272520"/>
          </a:xfrm>
          <a:prstGeom prst="rect">
            <a:avLst/>
          </a:prstGeom>
          <a:ln>
            <a:noFill/>
          </a:ln>
        </p:spPr>
      </p:pic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Click to edit the title text format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Click to edit the outline text format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Outline Level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Third Outline Level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Fourth Outline Level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Fifth Outline Level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Sixth Outline Level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Seventh Outline Level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356520"/>
            <a:ext cx="12190680" cy="500040"/>
          </a:xfrm>
          <a:prstGeom prst="rect">
            <a:avLst/>
          </a:prstGeom>
          <a:solidFill>
            <a:srgbClr val="00999a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Image 8" descr=""/>
          <p:cNvPicPr/>
          <p:nvPr/>
        </p:nvPicPr>
        <p:blipFill>
          <a:blip r:embed="rId2"/>
          <a:stretch/>
        </p:blipFill>
        <p:spPr>
          <a:xfrm>
            <a:off x="124560" y="6459480"/>
            <a:ext cx="2117880" cy="27252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2243160" y="6473880"/>
            <a:ext cx="912348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ffffff"/>
                </a:solidFill>
                <a:latin typeface="Calibri"/>
                <a:ea typeface="DejaVu Sans"/>
              </a:rPr>
              <a:t>18</a:t>
            </a:r>
            <a:r>
              <a:rPr b="0" lang="fr-FR" sz="1200" spc="-1" strike="noStrike" baseline="30000">
                <a:solidFill>
                  <a:srgbClr val="ffffff"/>
                </a:solidFill>
                <a:latin typeface="Calibri"/>
                <a:ea typeface="DejaVu Sans"/>
              </a:rPr>
              <a:t>èmes</a:t>
            </a:r>
            <a:r>
              <a:rPr b="0" lang="fr-FR" sz="1200" spc="-1" strike="noStrike">
                <a:solidFill>
                  <a:srgbClr val="ffffff"/>
                </a:solidFill>
                <a:latin typeface="Calibri"/>
                <a:ea typeface="DejaVu Sans"/>
              </a:rPr>
              <a:t> JRSS - Reims - 5 et 6 décembre 2024</a:t>
            </a:r>
            <a:endParaRPr b="0" lang="fr-F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200" spc="-1" strike="noStrike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Click to edit the title text format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Click to edit the outline text format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Outline Level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Third Outline Level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Fourth Outline Level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Fifth Outline Level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Sixth Outline Level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Seventh Outline Level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216360" y="4235400"/>
            <a:ext cx="11630160" cy="46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fr-FR" sz="2000" spc="-1" strike="noStrike">
                <a:solidFill>
                  <a:srgbClr val="203864"/>
                </a:solidFill>
                <a:latin typeface="Arial"/>
                <a:ea typeface="DejaVu Sans"/>
              </a:rPr>
              <a:t>Prénom Nom</a:t>
            </a:r>
            <a:r>
              <a:rPr b="0" lang="fr-FR" sz="2000" spc="-1" strike="noStrike" baseline="30000">
                <a:solidFill>
                  <a:srgbClr val="203864"/>
                </a:solidFill>
                <a:latin typeface="Arial"/>
                <a:ea typeface="DejaVu Sans"/>
              </a:rPr>
              <a:t>1 </a:t>
            </a:r>
            <a:r>
              <a:rPr b="0" lang="fr-FR" sz="2000" spc="-1" strike="noStrike">
                <a:solidFill>
                  <a:srgbClr val="203864"/>
                </a:solidFill>
                <a:latin typeface="Arial"/>
                <a:ea typeface="DejaVu Sans"/>
              </a:rPr>
              <a:t>et Prénom Nom</a:t>
            </a:r>
            <a:r>
              <a:rPr b="0" lang="fr-FR" sz="2000" spc="-1" strike="noStrike" baseline="30000">
                <a:solidFill>
                  <a:srgbClr val="203864"/>
                </a:solidFill>
                <a:latin typeface="Arial"/>
                <a:ea typeface="DejaVu Sans"/>
              </a:rPr>
              <a:t>2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216360" y="4998240"/>
            <a:ext cx="11541600" cy="80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1640" algn="ctr">
              <a:lnSpc>
                <a:spcPct val="90000"/>
              </a:lnSpc>
              <a:spcBef>
                <a:spcPts val="1001"/>
              </a:spcBef>
              <a:buClr>
                <a:srgbClr val="203864"/>
              </a:buClr>
              <a:buFont typeface="Arial"/>
              <a:buAutoNum type="arabicParenR"/>
            </a:pPr>
            <a:r>
              <a:rPr b="0" lang="fr-FR" sz="1600" spc="-1" strike="noStrike">
                <a:solidFill>
                  <a:srgbClr val="203864"/>
                </a:solidFill>
                <a:latin typeface="Arial"/>
                <a:ea typeface="DejaVu Sans"/>
              </a:rPr>
              <a:t>INRAE, UMR XX, 75000 Paris</a:t>
            </a:r>
            <a:endParaRPr b="0" lang="fr-FR" sz="1600" spc="-1" strike="noStrike">
              <a:latin typeface="Arial"/>
            </a:endParaRPr>
          </a:p>
          <a:p>
            <a:pPr marL="343080" indent="-341640" algn="ctr">
              <a:lnSpc>
                <a:spcPct val="90000"/>
              </a:lnSpc>
              <a:spcBef>
                <a:spcPts val="1001"/>
              </a:spcBef>
              <a:buClr>
                <a:srgbClr val="203864"/>
              </a:buClr>
              <a:buFont typeface="Arial"/>
              <a:buAutoNum type="arabicParenR"/>
            </a:pPr>
            <a:r>
              <a:rPr b="0" lang="fr-FR" sz="1600" spc="-1" strike="noStrike">
                <a:solidFill>
                  <a:srgbClr val="203864"/>
                </a:solidFill>
                <a:latin typeface="Arial"/>
                <a:ea typeface="DejaVu Sans"/>
              </a:rPr>
              <a:t>CIRAD, UMT XX, 34000 Montpellier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458640" y="2418120"/>
            <a:ext cx="11276280" cy="15519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600" spc="-1" strike="noStrike">
                <a:solidFill>
                  <a:srgbClr val="000000"/>
                </a:solidFill>
                <a:latin typeface="Arial"/>
                <a:ea typeface="DejaVu Sans"/>
              </a:rPr>
              <a:t>La place de l’Union Européenne dans le commerce mondial </a:t>
            </a:r>
            <a:br/>
            <a:r>
              <a:rPr b="1" lang="fr-FR" sz="2600" spc="-1" strike="noStrike">
                <a:solidFill>
                  <a:srgbClr val="000000"/>
                </a:solidFill>
                <a:latin typeface="Arial"/>
                <a:ea typeface="DejaVu Sans"/>
              </a:rPr>
              <a:t>de produits agricoles et agroalimentaires</a:t>
            </a:r>
            <a:endParaRPr b="0" lang="fr-FR" sz="2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2600" spc="-1" strike="noStrike"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649080" y="4345560"/>
            <a:ext cx="2338560" cy="69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spcAft>
                <a:spcPts val="1199"/>
              </a:spcAft>
            </a:pPr>
            <a:r>
              <a:rPr b="1" lang="fr-FR" sz="2000" spc="-1" strike="noStrike">
                <a:solidFill>
                  <a:srgbClr val="2f5597"/>
                </a:solidFill>
                <a:latin typeface="Arial"/>
                <a:ea typeface="DejaVu Sans"/>
              </a:rPr>
              <a:t>Vos logos (éventuellement)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92" name="CustomShape 5"/>
          <p:cNvSpPr/>
          <p:nvPr/>
        </p:nvSpPr>
        <p:spPr>
          <a:xfrm>
            <a:off x="9227520" y="4272840"/>
            <a:ext cx="2338560" cy="69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spcAft>
                <a:spcPts val="1199"/>
              </a:spcAft>
            </a:pPr>
            <a:r>
              <a:rPr b="1" lang="fr-FR" sz="2000" spc="-1" strike="noStrike">
                <a:solidFill>
                  <a:srgbClr val="2f5597"/>
                </a:solidFill>
                <a:latin typeface="Arial"/>
                <a:ea typeface="DejaVu Sans"/>
              </a:rPr>
              <a:t>Vos logos (éventuellement)</a:t>
            </a:r>
            <a:endParaRPr b="0" lang="fr-FR" sz="2000" spc="-1" strike="noStrike">
              <a:latin typeface="Arial"/>
            </a:endParaRPr>
          </a:p>
        </p:txBody>
      </p:sp>
      <p:pic>
        <p:nvPicPr>
          <p:cNvPr id="93" name="" descr=""/>
          <p:cNvPicPr/>
          <p:nvPr/>
        </p:nvPicPr>
        <p:blipFill>
          <a:blip r:embed="rId1"/>
          <a:stretch/>
        </p:blipFill>
        <p:spPr>
          <a:xfrm>
            <a:off x="3096000" y="95040"/>
            <a:ext cx="6085080" cy="220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-9720" y="81720"/>
            <a:ext cx="12220200" cy="51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1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Plan</a:t>
            </a:r>
            <a:endParaRPr b="0" lang="fr-FR" sz="28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1189800" y="1169640"/>
            <a:ext cx="10381320" cy="435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spcAft>
                <a:spcPts val="4799"/>
              </a:spcAft>
            </a:pPr>
            <a:r>
              <a:rPr b="1" lang="fr-FR" sz="2400" spc="-1" strike="noStrike">
                <a:solidFill>
                  <a:srgbClr val="2f5597"/>
                </a:solidFill>
                <a:latin typeface="Arial"/>
                <a:ea typeface="DejaVu Sans"/>
              </a:rPr>
              <a:t>Introduction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4799"/>
              </a:spcAft>
            </a:pPr>
            <a:r>
              <a:rPr b="1" lang="fr-FR" sz="2400" spc="-1" strike="noStrike">
                <a:solidFill>
                  <a:srgbClr val="2f5597"/>
                </a:solidFill>
                <a:latin typeface="Arial"/>
                <a:ea typeface="DejaVu Sans"/>
              </a:rPr>
              <a:t>1-</a:t>
            </a:r>
            <a:r>
              <a:rPr b="0" lang="fr-FR" sz="2400" spc="-1" strike="noStrike">
                <a:solidFill>
                  <a:srgbClr val="2f5597"/>
                </a:solidFill>
                <a:latin typeface="Arial"/>
                <a:ea typeface="DejaVu Sans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Quelques éléments de méthode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4799"/>
              </a:spcAft>
            </a:pPr>
            <a:r>
              <a:rPr b="1" lang="fr-FR" sz="2400" spc="-1" strike="noStrike">
                <a:solidFill>
                  <a:srgbClr val="2f5597"/>
                </a:solidFill>
                <a:latin typeface="Arial"/>
                <a:ea typeface="DejaVu Sans"/>
              </a:rPr>
              <a:t>2-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 Le commerce mondial de produits agricoles et agroalimentaires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4799"/>
              </a:spcAft>
            </a:pPr>
            <a:r>
              <a:rPr b="1" lang="fr-FR" sz="2400" spc="-1" strike="noStrike">
                <a:solidFill>
                  <a:srgbClr val="2f5597"/>
                </a:solidFill>
                <a:latin typeface="Arial"/>
                <a:ea typeface="DejaVu Sans"/>
              </a:rPr>
              <a:t>3-</a:t>
            </a:r>
            <a:r>
              <a:rPr b="0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 Les échanges de l’UE-27 en produits agricoles et agroalimentaires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199"/>
              </a:spcAft>
            </a:pPr>
            <a:r>
              <a:rPr b="1" lang="fr-FR" sz="2400" spc="-1" strike="noStrike">
                <a:solidFill>
                  <a:srgbClr val="2f5597"/>
                </a:solidFill>
                <a:latin typeface="Arial"/>
                <a:ea typeface="DejaVu Sans"/>
              </a:rPr>
              <a:t>Conclusion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10134720" y="0"/>
            <a:ext cx="205596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BF44D625-CF13-455B-8E4E-DBFCD630455D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</a:t>
            </a:fld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-19800" y="2179440"/>
            <a:ext cx="12200400" cy="99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1" lang="fr-FR" sz="2600" spc="-1" strike="noStrike">
                <a:solidFill>
                  <a:srgbClr val="c00000"/>
                </a:solidFill>
                <a:latin typeface="Arial"/>
                <a:ea typeface="DejaVu Sans"/>
              </a:rPr>
              <a:t>1-</a:t>
            </a:r>
            <a:r>
              <a:rPr b="1" lang="fr-FR" sz="2600" spc="-1" strike="noStrike">
                <a:solidFill>
                  <a:srgbClr val="000000"/>
                </a:solidFill>
                <a:latin typeface="Arial"/>
                <a:ea typeface="DejaVu Sans"/>
              </a:rPr>
              <a:t> Quelques éléments de méthode</a:t>
            </a:r>
            <a:endParaRPr b="0" lang="fr-FR" sz="2600" spc="-1" strike="noStrike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0134720" y="0"/>
            <a:ext cx="205596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7CEC3801-D7E9-46BC-9DD4-0F92C318EAF3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3</a:t>
            </a:fld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600120" y="773640"/>
            <a:ext cx="11383920" cy="1248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1640" algn="just">
              <a:lnSpc>
                <a:spcPct val="100000"/>
              </a:lnSpc>
              <a:spcAft>
                <a:spcPts val="1800"/>
              </a:spcAft>
              <a:buClr>
                <a:srgbClr val="014694"/>
              </a:buClr>
              <a:buFont typeface="Wingdings" charset="2"/>
              <a:buChar char=""/>
            </a:pPr>
            <a:r>
              <a:rPr b="1" lang="fr-FR" sz="2000" spc="-1" strike="noStrike">
                <a:solidFill>
                  <a:srgbClr val="2f5597"/>
                </a:solidFill>
                <a:latin typeface="Arial"/>
                <a:ea typeface="DejaVu Sans"/>
              </a:rPr>
              <a:t>La valorisation de deux bases de données</a:t>
            </a:r>
            <a:endParaRPr b="0" lang="fr-FR" sz="20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601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BACI sur la période 2000 - 2021</a:t>
            </a:r>
            <a:endParaRPr b="0" lang="fr-FR" sz="18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2401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Comext sur la période 2000 - 2022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600120" y="4744800"/>
            <a:ext cx="11383920" cy="132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1640" algn="just">
              <a:lnSpc>
                <a:spcPct val="100000"/>
              </a:lnSpc>
              <a:spcAft>
                <a:spcPts val="1800"/>
              </a:spcAft>
              <a:buClr>
                <a:srgbClr val="014694"/>
              </a:buClr>
              <a:buFont typeface="Wingdings" charset="2"/>
              <a:buChar char=""/>
            </a:pPr>
            <a:r>
              <a:rPr b="1" lang="fr-FR" sz="2000" spc="-1" strike="noStrike">
                <a:solidFill>
                  <a:srgbClr val="2f5597"/>
                </a:solidFill>
                <a:latin typeface="Arial"/>
                <a:ea typeface="DejaVu Sans"/>
              </a:rPr>
              <a:t>Un spectre géographique constant sur la période</a:t>
            </a:r>
            <a:endParaRPr b="0" lang="fr-FR" sz="20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1199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UE-27, Royaume-Uni exclu depuis 2000</a:t>
            </a:r>
            <a:endParaRPr b="0" lang="fr-FR" sz="18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1199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Commerce mondial, hors commerce intra-UE-27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600120" y="3938760"/>
            <a:ext cx="11383920" cy="39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1640" algn="just">
              <a:lnSpc>
                <a:spcPct val="100000"/>
              </a:lnSpc>
              <a:spcAft>
                <a:spcPts val="1800"/>
              </a:spcAft>
              <a:buClr>
                <a:srgbClr val="014694"/>
              </a:buClr>
              <a:buFont typeface="Wingdings" charset="2"/>
              <a:buChar char=""/>
            </a:pPr>
            <a:r>
              <a:rPr b="1" lang="fr-FR" sz="2000" spc="-1" strike="noStrike">
                <a:solidFill>
                  <a:srgbClr val="2f5597"/>
                </a:solidFill>
                <a:latin typeface="Arial"/>
                <a:ea typeface="DejaVu Sans"/>
              </a:rPr>
              <a:t>Un raisonnement en euros courants ou en %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02" name="CustomShape 4"/>
          <p:cNvSpPr/>
          <p:nvPr/>
        </p:nvSpPr>
        <p:spPr>
          <a:xfrm>
            <a:off x="600120" y="2333160"/>
            <a:ext cx="11383920" cy="1248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1640" algn="just">
              <a:lnSpc>
                <a:spcPct val="100000"/>
              </a:lnSpc>
              <a:spcAft>
                <a:spcPts val="1800"/>
              </a:spcAft>
              <a:buClr>
                <a:srgbClr val="014694"/>
              </a:buClr>
              <a:buFont typeface="Wingdings" charset="2"/>
              <a:buChar char=""/>
            </a:pPr>
            <a:r>
              <a:rPr b="1" lang="fr-FR" sz="2000" spc="-1" strike="noStrike">
                <a:solidFill>
                  <a:srgbClr val="2f5597"/>
                </a:solidFill>
                <a:latin typeface="Arial"/>
                <a:ea typeface="DejaVu Sans"/>
              </a:rPr>
              <a:t>Un travail en amont sur les nomenclatures</a:t>
            </a:r>
            <a:endParaRPr b="0" lang="fr-FR" sz="20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601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Définition de différents groupes de produits et sous-produits</a:t>
            </a:r>
            <a:endParaRPr b="0" lang="fr-FR" sz="18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601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Nomenclature constante sur la période traitée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03" name="CustomShape 5"/>
          <p:cNvSpPr/>
          <p:nvPr/>
        </p:nvSpPr>
        <p:spPr>
          <a:xfrm>
            <a:off x="10134720" y="0"/>
            <a:ext cx="205596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A045CCFE-794A-4CF6-8CAD-E99D220550E7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3</a:t>
            </a:fld>
            <a:endParaRPr b="0" lang="fr-FR" sz="1800" spc="-1" strike="noStrike">
              <a:latin typeface="Arial"/>
            </a:endParaRPr>
          </a:p>
        </p:txBody>
      </p:sp>
      <p:sp>
        <p:nvSpPr>
          <p:cNvPr id="104" name="CustomShape 6"/>
          <p:cNvSpPr/>
          <p:nvPr/>
        </p:nvSpPr>
        <p:spPr>
          <a:xfrm>
            <a:off x="-9720" y="81720"/>
            <a:ext cx="12220200" cy="51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1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Outils et méthode</a:t>
            </a:r>
            <a:endParaRPr b="0" lang="fr-F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-29520" y="2179440"/>
            <a:ext cx="12190680" cy="99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1" lang="fr-FR" sz="2600" spc="-1" strike="noStrike">
                <a:solidFill>
                  <a:srgbClr val="c00000"/>
                </a:solidFill>
                <a:latin typeface="Arial"/>
                <a:ea typeface="DejaVu Sans"/>
              </a:rPr>
              <a:t>2-</a:t>
            </a:r>
            <a:r>
              <a:rPr b="1" lang="fr-FR" sz="2600" spc="-1" strike="noStrike">
                <a:solidFill>
                  <a:srgbClr val="000000"/>
                </a:solidFill>
                <a:latin typeface="Arial"/>
                <a:ea typeface="DejaVu Sans"/>
              </a:rPr>
              <a:t> Le commerce mondial de produits agricoles et agroalimentaires</a:t>
            </a:r>
            <a:endParaRPr b="0" lang="fr-FR" sz="2600" spc="-1" strike="noStrike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0134720" y="0"/>
            <a:ext cx="205596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DBBF0DB4-CE97-419F-8EB7-02FF6F4E976C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5</a:t>
            </a:fld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-9720" y="81720"/>
            <a:ext cx="12200400" cy="64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7000"/>
          </a:bodyPr>
          <a:p>
            <a:pPr algn="ctr">
              <a:lnSpc>
                <a:spcPct val="90000"/>
              </a:lnSpc>
            </a:pPr>
            <a:r>
              <a:rPr b="1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Le commerce mondial* de produits agricoles et agroalimentaires</a:t>
            </a:r>
            <a:br/>
            <a:r>
              <a:rPr b="0" lang="fr-FR" sz="2000" spc="-1" strike="noStrike">
                <a:solidFill>
                  <a:srgbClr val="000000"/>
                </a:solidFill>
                <a:latin typeface="Arial"/>
                <a:ea typeface="DejaVu Sans"/>
              </a:rPr>
              <a:t>(Milliards d’euros courants entre 2000 et 2021 et variation du montant par rapport à n-1)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373680" y="798120"/>
            <a:ext cx="11463120" cy="5274000"/>
          </a:xfrm>
          <a:prstGeom prst="rect">
            <a:avLst/>
          </a:prstGeom>
          <a:noFill/>
          <a:ln w="1908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9242280" y="6057360"/>
            <a:ext cx="2709000" cy="25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rial"/>
                <a:ea typeface="DejaVu Sans"/>
              </a:rPr>
              <a:t>BACI / Traitement INRAE, SMART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110" name="CustomShape 4"/>
          <p:cNvSpPr/>
          <p:nvPr/>
        </p:nvSpPr>
        <p:spPr>
          <a:xfrm>
            <a:off x="267480" y="6063120"/>
            <a:ext cx="2926800" cy="25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rial"/>
                <a:ea typeface="DejaVu Sans"/>
              </a:rPr>
              <a:t>(*) Hors commerce intra-UE-27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111" name="CustomShape 5"/>
          <p:cNvSpPr/>
          <p:nvPr/>
        </p:nvSpPr>
        <p:spPr>
          <a:xfrm>
            <a:off x="10134720" y="0"/>
            <a:ext cx="205596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885E19DF-9D89-45CB-A25A-B9037F33646E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fr-FR" sz="1800" spc="-1" strike="noStrike">
              <a:latin typeface="Arial"/>
            </a:endParaRPr>
          </a:p>
        </p:txBody>
      </p:sp>
      <p:pic>
        <p:nvPicPr>
          <p:cNvPr id="112" name="Image 5" descr=""/>
          <p:cNvPicPr/>
          <p:nvPr/>
        </p:nvPicPr>
        <p:blipFill>
          <a:blip r:embed="rId1"/>
          <a:stretch/>
        </p:blipFill>
        <p:spPr>
          <a:xfrm>
            <a:off x="460440" y="825840"/>
            <a:ext cx="11307600" cy="5170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-29520" y="2179440"/>
            <a:ext cx="12190680" cy="99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1" lang="fr-FR" sz="2600" spc="-1" strike="noStrike">
                <a:solidFill>
                  <a:srgbClr val="000000"/>
                </a:solidFill>
                <a:latin typeface="Arial"/>
                <a:ea typeface="DejaVu Sans"/>
              </a:rPr>
              <a:t>Conclusion</a:t>
            </a:r>
            <a:endParaRPr b="0" lang="fr-FR" sz="2600" spc="-1" strike="noStrike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10134720" y="0"/>
            <a:ext cx="205596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900AB307-8983-4423-8FA9-537695E1DF0C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7</a:t>
            </a:fld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0" y="81720"/>
            <a:ext cx="12190680" cy="51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1" lang="fr-FR" sz="2400" spc="-1" strike="noStrike">
                <a:solidFill>
                  <a:srgbClr val="000000"/>
                </a:solidFill>
                <a:latin typeface="Arial"/>
                <a:ea typeface="DejaVu Sans"/>
              </a:rPr>
              <a:t>Conclusion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393120" y="683640"/>
            <a:ext cx="11236680" cy="556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1640" algn="just">
              <a:lnSpc>
                <a:spcPct val="100000"/>
              </a:lnSpc>
              <a:spcAft>
                <a:spcPts val="1199"/>
              </a:spcAft>
              <a:buClr>
                <a:srgbClr val="014694"/>
              </a:buClr>
              <a:buFont typeface="Wingdings" charset="2"/>
              <a:buChar char=""/>
            </a:pPr>
            <a:r>
              <a:rPr b="1" lang="fr-FR" sz="2000" spc="-1" strike="noStrike">
                <a:solidFill>
                  <a:srgbClr val="2f5597"/>
                </a:solidFill>
                <a:latin typeface="Arial"/>
                <a:ea typeface="DejaVu Sans"/>
              </a:rPr>
              <a:t>Les échanges mondiaux de produits agricoles et AA ont fortement augmenté, </a:t>
            </a:r>
            <a:br/>
            <a:r>
              <a:rPr b="1" lang="fr-FR" sz="2000" spc="-1" strike="noStrike">
                <a:solidFill>
                  <a:srgbClr val="2f5597"/>
                </a:solidFill>
                <a:latin typeface="Arial"/>
                <a:ea typeface="DejaVu Sans"/>
              </a:rPr>
              <a:t>grâce surtout aux achats chinois (pays devenu lourdement déficitaire).</a:t>
            </a:r>
            <a:endParaRPr b="0" lang="fr-FR" sz="20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499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Une incertitude sur l’avenir de la Chine (population en baisse, volonté de développement, etc.)</a:t>
            </a:r>
            <a:endParaRPr b="0" lang="fr-FR" sz="18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499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Un poids encore faible de l’Afrique dans les échanges (essor démographique).</a:t>
            </a:r>
            <a:endParaRPr b="0" lang="fr-FR" sz="18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499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Une présence toujours très discrète de l’Inde (est-ce tenable à long terme ?)</a:t>
            </a:r>
            <a:endParaRPr b="0" lang="fr-FR" sz="18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2401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Les questions environnementales freineront-elles l’Amérique du Sud ?</a:t>
            </a:r>
            <a:endParaRPr b="0" lang="fr-FR" sz="1800" spc="-1" strike="noStrike">
              <a:latin typeface="Arial"/>
            </a:endParaRPr>
          </a:p>
          <a:p>
            <a:pPr marL="343080" indent="-341640" algn="just">
              <a:lnSpc>
                <a:spcPct val="100000"/>
              </a:lnSpc>
              <a:spcAft>
                <a:spcPts val="1199"/>
              </a:spcAft>
              <a:buClr>
                <a:srgbClr val="014694"/>
              </a:buClr>
              <a:buFont typeface="Wingdings" charset="2"/>
              <a:buChar char=""/>
            </a:pPr>
            <a:r>
              <a:rPr b="1" lang="fr-FR" sz="2000" spc="-1" strike="noStrike">
                <a:solidFill>
                  <a:srgbClr val="2f5597"/>
                </a:solidFill>
                <a:latin typeface="Arial"/>
                <a:ea typeface="DejaVu Sans"/>
              </a:rPr>
              <a:t>L’UE-27 est un acteur important du commerce :</a:t>
            </a:r>
            <a:endParaRPr b="0" lang="fr-FR" sz="20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499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Une forte amélioration du solde commercial (grâce surtout : USA, Chine, UK).</a:t>
            </a:r>
            <a:endParaRPr b="0" lang="fr-FR" sz="18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2401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Une contribution essentielle des productions animales au solde positif.</a:t>
            </a:r>
            <a:endParaRPr b="0" lang="fr-FR" sz="1800" spc="-1" strike="noStrike">
              <a:latin typeface="Arial"/>
            </a:endParaRPr>
          </a:p>
          <a:p>
            <a:pPr marL="343080" indent="-341640" algn="just">
              <a:lnSpc>
                <a:spcPct val="100000"/>
              </a:lnSpc>
              <a:spcAft>
                <a:spcPts val="1199"/>
              </a:spcAft>
              <a:buClr>
                <a:srgbClr val="014694"/>
              </a:buClr>
              <a:buFont typeface="Wingdings" charset="2"/>
              <a:buChar char=""/>
            </a:pPr>
            <a:r>
              <a:rPr b="1" lang="fr-FR" sz="2000" spc="-1" strike="noStrike">
                <a:solidFill>
                  <a:srgbClr val="2f5597"/>
                </a:solidFill>
                <a:latin typeface="Arial"/>
                <a:ea typeface="DejaVu Sans"/>
              </a:rPr>
              <a:t>De nombreux points en débat pour l’avenir ?</a:t>
            </a:r>
            <a:endParaRPr b="0" lang="fr-FR" sz="20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499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L’OCDE et la FAO prévoient un ralentissement du taux de croissance des échanges.</a:t>
            </a:r>
            <a:endParaRPr b="0" lang="fr-FR" sz="18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499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 multilatéralisme est détrôné par le bilatéralisme (où va l’OMC ?).</a:t>
            </a:r>
            <a:endParaRPr b="0" lang="fr-FR" sz="18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499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 Green Deal freinera-t-il la production agricole de l’UE ?</a:t>
            </a:r>
            <a:endParaRPr b="0" lang="fr-FR" sz="1800" spc="-1" strike="noStrike">
              <a:latin typeface="Arial"/>
            </a:endParaRPr>
          </a:p>
          <a:p>
            <a:pPr lvl="1" marL="800280" indent="-341640" algn="just">
              <a:lnSpc>
                <a:spcPct val="100000"/>
              </a:lnSpc>
              <a:spcAft>
                <a:spcPts val="1199"/>
              </a:spcAft>
              <a:buClr>
                <a:srgbClr val="014694"/>
              </a:buClr>
              <a:buFont typeface="Wingdings" charset="2"/>
              <a:buChar char="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L’UE s’interroge sur l’opportunité d’appliquer des « clauses miroirs ».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10134720" y="0"/>
            <a:ext cx="205596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7CF50B8B-5AB6-44C6-AC35-20C903A2246E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8</a:t>
            </a:fld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" dur="indefinite" restart="never" nodeType="tmRoot">
          <p:childTnLst>
            <p:seq>
              <p:cTn id="19" dur="indefinite" nodeType="mainSeq">
                <p:childTnLst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4" dur="500"/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7" dur="500"/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0" dur="500"/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5" dur="500"/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8" dur="500"/>
                                        <p:tgtEl>
                                          <p:spTgt spid="1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1" dur="500"/>
                                        <p:tgtEl>
                                          <p:spTgt spid="1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4" dur="500"/>
                                        <p:tgtEl>
                                          <p:spTgt spid="1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7" dur="500"/>
                                        <p:tgtEl>
                                          <p:spTgt spid="1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3015</TotalTime>
  <Application>LibreOffice/6.4.7.2$Linux_X86_64 LibreOffice_project/40$Build-2</Application>
  <Words>371</Words>
  <Paragraphs>52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2020-09-24T09:59:57Z</dcterms:created>
  <dc:creator>Benoit Florence</dc:creator>
  <dc:description/>
  <dc:language>fr-FR</dc:language>
  <cp:lastModifiedBy/>
  <dcterms:modified xsi:type="dcterms:W3CDTF">2025-04-02T15:21:48Z</dcterms:modified>
  <cp:revision>383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Grand écran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