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 id="2147483684" r:id="rId6"/>
  </p:sldMasterIdLst>
  <p:notesMasterIdLst>
    <p:notesMasterId r:id="rId47"/>
  </p:notesMasterIdLst>
  <p:handoutMasterIdLst>
    <p:handoutMasterId r:id="rId48"/>
  </p:handoutMasterIdLst>
  <p:sldIdLst>
    <p:sldId id="257" r:id="rId7"/>
    <p:sldId id="364" r:id="rId8"/>
    <p:sldId id="365" r:id="rId9"/>
    <p:sldId id="372" r:id="rId10"/>
    <p:sldId id="390" r:id="rId11"/>
    <p:sldId id="391" r:id="rId12"/>
    <p:sldId id="392" r:id="rId13"/>
    <p:sldId id="393" r:id="rId14"/>
    <p:sldId id="366" r:id="rId15"/>
    <p:sldId id="400" r:id="rId16"/>
    <p:sldId id="398" r:id="rId17"/>
    <p:sldId id="399" r:id="rId18"/>
    <p:sldId id="402" r:id="rId19"/>
    <p:sldId id="401" r:id="rId20"/>
    <p:sldId id="381" r:id="rId21"/>
    <p:sldId id="403" r:id="rId22"/>
    <p:sldId id="382" r:id="rId23"/>
    <p:sldId id="367" r:id="rId24"/>
    <p:sldId id="373" r:id="rId25"/>
    <p:sldId id="383" r:id="rId26"/>
    <p:sldId id="384" r:id="rId27"/>
    <p:sldId id="387" r:id="rId28"/>
    <p:sldId id="385" r:id="rId29"/>
    <p:sldId id="386" r:id="rId30"/>
    <p:sldId id="377" r:id="rId31"/>
    <p:sldId id="375" r:id="rId32"/>
    <p:sldId id="388" r:id="rId33"/>
    <p:sldId id="380" r:id="rId34"/>
    <p:sldId id="368" r:id="rId35"/>
    <p:sldId id="371" r:id="rId36"/>
    <p:sldId id="389" r:id="rId37"/>
    <p:sldId id="410" r:id="rId38"/>
    <p:sldId id="411" r:id="rId39"/>
    <p:sldId id="412" r:id="rId40"/>
    <p:sldId id="413" r:id="rId41"/>
    <p:sldId id="406" r:id="rId42"/>
    <p:sldId id="407" r:id="rId43"/>
    <p:sldId id="408" r:id="rId44"/>
    <p:sldId id="409" r:id="rId45"/>
    <p:sldId id="405" r:id="rId46"/>
  </p:sldIdLst>
  <p:sldSz cx="7559675" cy="5346700"/>
  <p:notesSz cx="5354638" cy="7767638"/>
  <p:defaultTextStyle>
    <a:defPPr>
      <a:defRPr lang="fr-FR"/>
    </a:defPPr>
    <a:lvl1pPr marL="0" algn="l" defTabSz="737464" rtl="0" eaLnBrk="1" latinLnBrk="0" hangingPunct="1">
      <a:defRPr sz="1452" kern="1200">
        <a:solidFill>
          <a:schemeClr val="tx1"/>
        </a:solidFill>
        <a:latin typeface="+mn-lt"/>
        <a:ea typeface="+mn-ea"/>
        <a:cs typeface="+mn-cs"/>
      </a:defRPr>
    </a:lvl1pPr>
    <a:lvl2pPr marL="368732" algn="l" defTabSz="737464" rtl="0" eaLnBrk="1" latinLnBrk="0" hangingPunct="1">
      <a:defRPr sz="1452" kern="1200">
        <a:solidFill>
          <a:schemeClr val="tx1"/>
        </a:solidFill>
        <a:latin typeface="+mn-lt"/>
        <a:ea typeface="+mn-ea"/>
        <a:cs typeface="+mn-cs"/>
      </a:defRPr>
    </a:lvl2pPr>
    <a:lvl3pPr marL="737464" algn="l" defTabSz="737464" rtl="0" eaLnBrk="1" latinLnBrk="0" hangingPunct="1">
      <a:defRPr sz="1452" kern="1200">
        <a:solidFill>
          <a:schemeClr val="tx1"/>
        </a:solidFill>
        <a:latin typeface="+mn-lt"/>
        <a:ea typeface="+mn-ea"/>
        <a:cs typeface="+mn-cs"/>
      </a:defRPr>
    </a:lvl3pPr>
    <a:lvl4pPr marL="1106195" algn="l" defTabSz="737464" rtl="0" eaLnBrk="1" latinLnBrk="0" hangingPunct="1">
      <a:defRPr sz="1452" kern="1200">
        <a:solidFill>
          <a:schemeClr val="tx1"/>
        </a:solidFill>
        <a:latin typeface="+mn-lt"/>
        <a:ea typeface="+mn-ea"/>
        <a:cs typeface="+mn-cs"/>
      </a:defRPr>
    </a:lvl4pPr>
    <a:lvl5pPr marL="1474927" algn="l" defTabSz="737464" rtl="0" eaLnBrk="1" latinLnBrk="0" hangingPunct="1">
      <a:defRPr sz="1452" kern="1200">
        <a:solidFill>
          <a:schemeClr val="tx1"/>
        </a:solidFill>
        <a:latin typeface="+mn-lt"/>
        <a:ea typeface="+mn-ea"/>
        <a:cs typeface="+mn-cs"/>
      </a:defRPr>
    </a:lvl5pPr>
    <a:lvl6pPr marL="1843659" algn="l" defTabSz="737464" rtl="0" eaLnBrk="1" latinLnBrk="0" hangingPunct="1">
      <a:defRPr sz="1452" kern="1200">
        <a:solidFill>
          <a:schemeClr val="tx1"/>
        </a:solidFill>
        <a:latin typeface="+mn-lt"/>
        <a:ea typeface="+mn-ea"/>
        <a:cs typeface="+mn-cs"/>
      </a:defRPr>
    </a:lvl6pPr>
    <a:lvl7pPr marL="2212391" algn="l" defTabSz="737464" rtl="0" eaLnBrk="1" latinLnBrk="0" hangingPunct="1">
      <a:defRPr sz="1452" kern="1200">
        <a:solidFill>
          <a:schemeClr val="tx1"/>
        </a:solidFill>
        <a:latin typeface="+mn-lt"/>
        <a:ea typeface="+mn-ea"/>
        <a:cs typeface="+mn-cs"/>
      </a:defRPr>
    </a:lvl7pPr>
    <a:lvl8pPr marL="2581123" algn="l" defTabSz="737464" rtl="0" eaLnBrk="1" latinLnBrk="0" hangingPunct="1">
      <a:defRPr sz="1452" kern="1200">
        <a:solidFill>
          <a:schemeClr val="tx1"/>
        </a:solidFill>
        <a:latin typeface="+mn-lt"/>
        <a:ea typeface="+mn-ea"/>
        <a:cs typeface="+mn-cs"/>
      </a:defRPr>
    </a:lvl8pPr>
    <a:lvl9pPr marL="2949854" algn="l" defTabSz="737464" rtl="0" eaLnBrk="1" latinLnBrk="0" hangingPunct="1">
      <a:defRPr sz="1452"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rchies Helene" initials="DH" lastIdx="5" clrIdx="0">
    <p:extLst>
      <p:ext uri="{19B8F6BF-5375-455C-9EA6-DF929625EA0E}">
        <p15:presenceInfo xmlns:p15="http://schemas.microsoft.com/office/powerpoint/2012/main" userId="S-1-5-21-850346796-4076439462-2252230949-15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09E"/>
    <a:srgbClr val="E31E30"/>
    <a:srgbClr val="0000CC"/>
    <a:srgbClr val="7F7042"/>
    <a:srgbClr val="A6CE05"/>
    <a:srgbClr val="6ACE05"/>
    <a:srgbClr val="95825D"/>
    <a:srgbClr val="76674A"/>
    <a:srgbClr val="383124"/>
    <a:srgbClr val="AB9A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0" autoAdjust="0"/>
    <p:restoredTop sz="94660"/>
  </p:normalViewPr>
  <p:slideViewPr>
    <p:cSldViewPr snapToGrid="0">
      <p:cViewPr varScale="1">
        <p:scale>
          <a:sx n="104" d="100"/>
          <a:sy n="104" d="100"/>
        </p:scale>
        <p:origin x="624" y="80"/>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62" d="100"/>
          <a:sy n="62" d="100"/>
        </p:scale>
        <p:origin x="274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182381-09A2-4F28-B0D6-341EF31AF5B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DD2BD58-F097-4764-90F7-8CE66ADADA23}">
      <dgm:prSet/>
      <dgm:spPr/>
      <dgm:t>
        <a:bodyPr/>
        <a:lstStyle/>
        <a:p>
          <a:r>
            <a:rPr lang="fr-FR"/>
            <a:t>Réunions avec les services du Gouvernement (SGAE, DG trésor) et la Commission européenne</a:t>
          </a:r>
          <a:endParaRPr lang="en-US"/>
        </a:p>
      </dgm:t>
    </dgm:pt>
    <dgm:pt modelId="{36CA088F-84E4-4854-A70E-E16A693BEDF6}" type="parTrans" cxnId="{57A3C4BC-411E-40CD-9502-E459C643F8E7}">
      <dgm:prSet/>
      <dgm:spPr/>
      <dgm:t>
        <a:bodyPr/>
        <a:lstStyle/>
        <a:p>
          <a:endParaRPr lang="en-US"/>
        </a:p>
      </dgm:t>
    </dgm:pt>
    <dgm:pt modelId="{26EEBE0C-E7F5-4EBD-AD29-00C92166E780}" type="sibTrans" cxnId="{57A3C4BC-411E-40CD-9502-E459C643F8E7}">
      <dgm:prSet/>
      <dgm:spPr/>
      <dgm:t>
        <a:bodyPr/>
        <a:lstStyle/>
        <a:p>
          <a:endParaRPr lang="en-US"/>
        </a:p>
      </dgm:t>
    </dgm:pt>
    <dgm:pt modelId="{B37E2FCA-38B2-483B-8F50-2051F3DA7739}">
      <dgm:prSet/>
      <dgm:spPr/>
      <dgm:t>
        <a:bodyPr/>
        <a:lstStyle/>
        <a:p>
          <a:r>
            <a:rPr lang="fr-FR" dirty="0"/>
            <a:t>Auditions d’experts et de parties prenantes </a:t>
          </a:r>
          <a:r>
            <a:rPr lang="fr-FR" dirty="0" smtClean="0"/>
            <a:t>(&gt;80) au </a:t>
          </a:r>
          <a:r>
            <a:rPr lang="fr-FR" dirty="0"/>
            <a:t>CEPII</a:t>
          </a:r>
          <a:endParaRPr lang="en-US" dirty="0"/>
        </a:p>
      </dgm:t>
    </dgm:pt>
    <dgm:pt modelId="{B3CF2F94-A46C-476C-B9B1-A2973234C046}" type="parTrans" cxnId="{8C45E5AB-4CDF-4389-8FE8-FE6547121456}">
      <dgm:prSet/>
      <dgm:spPr/>
      <dgm:t>
        <a:bodyPr/>
        <a:lstStyle/>
        <a:p>
          <a:endParaRPr lang="en-US"/>
        </a:p>
      </dgm:t>
    </dgm:pt>
    <dgm:pt modelId="{AB0AA93F-1D85-4923-A9A1-FCF8D4DF23B8}" type="sibTrans" cxnId="{8C45E5AB-4CDF-4389-8FE8-FE6547121456}">
      <dgm:prSet/>
      <dgm:spPr/>
      <dgm:t>
        <a:bodyPr/>
        <a:lstStyle/>
        <a:p>
          <a:endParaRPr lang="en-US"/>
        </a:p>
      </dgm:t>
    </dgm:pt>
    <dgm:pt modelId="{340B9444-633B-44B1-9E67-33C0BFD6A0B3}">
      <dgm:prSet/>
      <dgm:spPr/>
      <dgm:t>
        <a:bodyPr/>
        <a:lstStyle/>
        <a:p>
          <a:r>
            <a:rPr lang="fr-FR"/>
            <a:t>Articles scientifiques, statistiques et rapports (dont SIA de LSE Consulting) </a:t>
          </a:r>
          <a:endParaRPr lang="en-US"/>
        </a:p>
      </dgm:t>
    </dgm:pt>
    <dgm:pt modelId="{A1922976-94AF-45C2-B365-90B38283C887}" type="parTrans" cxnId="{F878DC5A-F038-4F4F-AF12-421DEF58F128}">
      <dgm:prSet/>
      <dgm:spPr/>
      <dgm:t>
        <a:bodyPr/>
        <a:lstStyle/>
        <a:p>
          <a:endParaRPr lang="en-US"/>
        </a:p>
      </dgm:t>
    </dgm:pt>
    <dgm:pt modelId="{FF82AEFE-BDD7-4781-A063-373F255C0186}" type="sibTrans" cxnId="{F878DC5A-F038-4F4F-AF12-421DEF58F128}">
      <dgm:prSet/>
      <dgm:spPr/>
      <dgm:t>
        <a:bodyPr/>
        <a:lstStyle/>
        <a:p>
          <a:endParaRPr lang="en-US"/>
        </a:p>
      </dgm:t>
    </dgm:pt>
    <dgm:pt modelId="{98D9C573-3641-4FDF-86F6-5BA1E70894D5}">
      <dgm:prSet/>
      <dgm:spPr/>
      <dgm:t>
        <a:bodyPr/>
        <a:lstStyle/>
        <a:p>
          <a:r>
            <a:rPr lang="fr-FR" i="1" dirty="0"/>
            <a:t>Assistants: Marine Coinon, </a:t>
          </a:r>
          <a:r>
            <a:rPr lang="fr-FR" i="1" dirty="0" err="1"/>
            <a:t>Alipio</a:t>
          </a:r>
          <a:r>
            <a:rPr lang="fr-FR" i="1" dirty="0"/>
            <a:t> Ferreira, Ana Kuhn-</a:t>
          </a:r>
          <a:r>
            <a:rPr lang="fr-FR" i="1" dirty="0" err="1"/>
            <a:t>Velazquez</a:t>
          </a:r>
          <a:endParaRPr lang="en-US" i="1" dirty="0"/>
        </a:p>
      </dgm:t>
    </dgm:pt>
    <dgm:pt modelId="{1F25BF6F-7BF0-405D-B299-173107F997FB}" type="parTrans" cxnId="{C2CD5D61-742D-443A-87D3-272497F7231B}">
      <dgm:prSet/>
      <dgm:spPr/>
      <dgm:t>
        <a:bodyPr/>
        <a:lstStyle/>
        <a:p>
          <a:endParaRPr lang="en-US"/>
        </a:p>
      </dgm:t>
    </dgm:pt>
    <dgm:pt modelId="{A62A078B-E095-4051-9B87-BA8F4F326611}" type="sibTrans" cxnId="{C2CD5D61-742D-443A-87D3-272497F7231B}">
      <dgm:prSet/>
      <dgm:spPr/>
      <dgm:t>
        <a:bodyPr/>
        <a:lstStyle/>
        <a:p>
          <a:endParaRPr lang="en-US"/>
        </a:p>
      </dgm:t>
    </dgm:pt>
    <dgm:pt modelId="{8D975086-B0D1-E04E-A473-180756E6B4CE}" type="pres">
      <dgm:prSet presAssocID="{3C182381-09A2-4F28-B0D6-341EF31AF5B0}" presName="linear" presStyleCnt="0">
        <dgm:presLayoutVars>
          <dgm:animLvl val="lvl"/>
          <dgm:resizeHandles val="exact"/>
        </dgm:presLayoutVars>
      </dgm:prSet>
      <dgm:spPr/>
      <dgm:t>
        <a:bodyPr/>
        <a:lstStyle/>
        <a:p>
          <a:endParaRPr lang="fr-FR"/>
        </a:p>
      </dgm:t>
    </dgm:pt>
    <dgm:pt modelId="{FE3E1A8B-FF2A-C54F-8B29-4626BCFAA461}" type="pres">
      <dgm:prSet presAssocID="{2DD2BD58-F097-4764-90F7-8CE66ADADA23}" presName="parentText" presStyleLbl="node1" presStyleIdx="0" presStyleCnt="4">
        <dgm:presLayoutVars>
          <dgm:chMax val="0"/>
          <dgm:bulletEnabled val="1"/>
        </dgm:presLayoutVars>
      </dgm:prSet>
      <dgm:spPr/>
      <dgm:t>
        <a:bodyPr/>
        <a:lstStyle/>
        <a:p>
          <a:endParaRPr lang="fr-FR"/>
        </a:p>
      </dgm:t>
    </dgm:pt>
    <dgm:pt modelId="{408D51E7-C161-934E-B6A8-87676742C235}" type="pres">
      <dgm:prSet presAssocID="{26EEBE0C-E7F5-4EBD-AD29-00C92166E780}" presName="spacer" presStyleCnt="0"/>
      <dgm:spPr/>
    </dgm:pt>
    <dgm:pt modelId="{5EEC39F2-A4A8-1440-BE12-B635A08E0AD0}" type="pres">
      <dgm:prSet presAssocID="{B37E2FCA-38B2-483B-8F50-2051F3DA7739}" presName="parentText" presStyleLbl="node1" presStyleIdx="1" presStyleCnt="4">
        <dgm:presLayoutVars>
          <dgm:chMax val="0"/>
          <dgm:bulletEnabled val="1"/>
        </dgm:presLayoutVars>
      </dgm:prSet>
      <dgm:spPr/>
      <dgm:t>
        <a:bodyPr/>
        <a:lstStyle/>
        <a:p>
          <a:endParaRPr lang="fr-FR"/>
        </a:p>
      </dgm:t>
    </dgm:pt>
    <dgm:pt modelId="{0E4E2BB7-DB54-D640-87D7-EEF659C081D1}" type="pres">
      <dgm:prSet presAssocID="{AB0AA93F-1D85-4923-A9A1-FCF8D4DF23B8}" presName="spacer" presStyleCnt="0"/>
      <dgm:spPr/>
    </dgm:pt>
    <dgm:pt modelId="{91F08847-17E5-4041-A03A-D8AE72D03B33}" type="pres">
      <dgm:prSet presAssocID="{340B9444-633B-44B1-9E67-33C0BFD6A0B3}" presName="parentText" presStyleLbl="node1" presStyleIdx="2" presStyleCnt="4">
        <dgm:presLayoutVars>
          <dgm:chMax val="0"/>
          <dgm:bulletEnabled val="1"/>
        </dgm:presLayoutVars>
      </dgm:prSet>
      <dgm:spPr/>
      <dgm:t>
        <a:bodyPr/>
        <a:lstStyle/>
        <a:p>
          <a:endParaRPr lang="fr-FR"/>
        </a:p>
      </dgm:t>
    </dgm:pt>
    <dgm:pt modelId="{95F28EF5-A1F1-2E42-B90C-6657CD9D7BAC}" type="pres">
      <dgm:prSet presAssocID="{FF82AEFE-BDD7-4781-A063-373F255C0186}" presName="spacer" presStyleCnt="0"/>
      <dgm:spPr/>
    </dgm:pt>
    <dgm:pt modelId="{10432F97-F19B-0644-81F0-039F79103320}" type="pres">
      <dgm:prSet presAssocID="{98D9C573-3641-4FDF-86F6-5BA1E70894D5}" presName="parentText" presStyleLbl="node1" presStyleIdx="3" presStyleCnt="4">
        <dgm:presLayoutVars>
          <dgm:chMax val="0"/>
          <dgm:bulletEnabled val="1"/>
        </dgm:presLayoutVars>
      </dgm:prSet>
      <dgm:spPr/>
      <dgm:t>
        <a:bodyPr/>
        <a:lstStyle/>
        <a:p>
          <a:endParaRPr lang="fr-FR"/>
        </a:p>
      </dgm:t>
    </dgm:pt>
  </dgm:ptLst>
  <dgm:cxnLst>
    <dgm:cxn modelId="{7E6913E6-8E11-4144-96E0-0AC78B584F11}" type="presOf" srcId="{3C182381-09A2-4F28-B0D6-341EF31AF5B0}" destId="{8D975086-B0D1-E04E-A473-180756E6B4CE}" srcOrd="0" destOrd="0" presId="urn:microsoft.com/office/officeart/2005/8/layout/vList2"/>
    <dgm:cxn modelId="{57A3C4BC-411E-40CD-9502-E459C643F8E7}" srcId="{3C182381-09A2-4F28-B0D6-341EF31AF5B0}" destId="{2DD2BD58-F097-4764-90F7-8CE66ADADA23}" srcOrd="0" destOrd="0" parTransId="{36CA088F-84E4-4854-A70E-E16A693BEDF6}" sibTransId="{26EEBE0C-E7F5-4EBD-AD29-00C92166E780}"/>
    <dgm:cxn modelId="{8C45E5AB-4CDF-4389-8FE8-FE6547121456}" srcId="{3C182381-09A2-4F28-B0D6-341EF31AF5B0}" destId="{B37E2FCA-38B2-483B-8F50-2051F3DA7739}" srcOrd="1" destOrd="0" parTransId="{B3CF2F94-A46C-476C-B9B1-A2973234C046}" sibTransId="{AB0AA93F-1D85-4923-A9A1-FCF8D4DF23B8}"/>
    <dgm:cxn modelId="{C7C3EB86-B947-4D26-BDA9-007E0FBE0C1E}" type="presOf" srcId="{340B9444-633B-44B1-9E67-33C0BFD6A0B3}" destId="{91F08847-17E5-4041-A03A-D8AE72D03B33}" srcOrd="0" destOrd="0" presId="urn:microsoft.com/office/officeart/2005/8/layout/vList2"/>
    <dgm:cxn modelId="{C10E47A2-7770-4D4D-A566-4C52724CFE8E}" type="presOf" srcId="{2DD2BD58-F097-4764-90F7-8CE66ADADA23}" destId="{FE3E1A8B-FF2A-C54F-8B29-4626BCFAA461}" srcOrd="0" destOrd="0" presId="urn:microsoft.com/office/officeart/2005/8/layout/vList2"/>
    <dgm:cxn modelId="{F878DC5A-F038-4F4F-AF12-421DEF58F128}" srcId="{3C182381-09A2-4F28-B0D6-341EF31AF5B0}" destId="{340B9444-633B-44B1-9E67-33C0BFD6A0B3}" srcOrd="2" destOrd="0" parTransId="{A1922976-94AF-45C2-B365-90B38283C887}" sibTransId="{FF82AEFE-BDD7-4781-A063-373F255C0186}"/>
    <dgm:cxn modelId="{4F87E5B9-D029-4B2C-BCB9-E72B8E764436}" type="presOf" srcId="{B37E2FCA-38B2-483B-8F50-2051F3DA7739}" destId="{5EEC39F2-A4A8-1440-BE12-B635A08E0AD0}" srcOrd="0" destOrd="0" presId="urn:microsoft.com/office/officeart/2005/8/layout/vList2"/>
    <dgm:cxn modelId="{65FFE4FA-BA60-4A5F-845A-39C4D58F3F29}" type="presOf" srcId="{98D9C573-3641-4FDF-86F6-5BA1E70894D5}" destId="{10432F97-F19B-0644-81F0-039F79103320}" srcOrd="0" destOrd="0" presId="urn:microsoft.com/office/officeart/2005/8/layout/vList2"/>
    <dgm:cxn modelId="{C2CD5D61-742D-443A-87D3-272497F7231B}" srcId="{3C182381-09A2-4F28-B0D6-341EF31AF5B0}" destId="{98D9C573-3641-4FDF-86F6-5BA1E70894D5}" srcOrd="3" destOrd="0" parTransId="{1F25BF6F-7BF0-405D-B299-173107F997FB}" sibTransId="{A62A078B-E095-4051-9B87-BA8F4F326611}"/>
    <dgm:cxn modelId="{02F5FC85-A437-471C-A2E4-A7E30F83B146}" type="presParOf" srcId="{8D975086-B0D1-E04E-A473-180756E6B4CE}" destId="{FE3E1A8B-FF2A-C54F-8B29-4626BCFAA461}" srcOrd="0" destOrd="0" presId="urn:microsoft.com/office/officeart/2005/8/layout/vList2"/>
    <dgm:cxn modelId="{853C8412-8EFE-4DC4-AB38-710E5B4EA55D}" type="presParOf" srcId="{8D975086-B0D1-E04E-A473-180756E6B4CE}" destId="{408D51E7-C161-934E-B6A8-87676742C235}" srcOrd="1" destOrd="0" presId="urn:microsoft.com/office/officeart/2005/8/layout/vList2"/>
    <dgm:cxn modelId="{7F1F27DE-74F9-45E8-9A87-FD0D73D3163B}" type="presParOf" srcId="{8D975086-B0D1-E04E-A473-180756E6B4CE}" destId="{5EEC39F2-A4A8-1440-BE12-B635A08E0AD0}" srcOrd="2" destOrd="0" presId="urn:microsoft.com/office/officeart/2005/8/layout/vList2"/>
    <dgm:cxn modelId="{C5B46859-0911-43DB-95A1-D13723503D99}" type="presParOf" srcId="{8D975086-B0D1-E04E-A473-180756E6B4CE}" destId="{0E4E2BB7-DB54-D640-87D7-EEF659C081D1}" srcOrd="3" destOrd="0" presId="urn:microsoft.com/office/officeart/2005/8/layout/vList2"/>
    <dgm:cxn modelId="{874C9501-5234-4F66-99AD-4B8C4EE2B4A0}" type="presParOf" srcId="{8D975086-B0D1-E04E-A473-180756E6B4CE}" destId="{91F08847-17E5-4041-A03A-D8AE72D03B33}" srcOrd="4" destOrd="0" presId="urn:microsoft.com/office/officeart/2005/8/layout/vList2"/>
    <dgm:cxn modelId="{7BE8CDE7-1F56-4DC9-A287-B1987D930F31}" type="presParOf" srcId="{8D975086-B0D1-E04E-A473-180756E6B4CE}" destId="{95F28EF5-A1F1-2E42-B90C-6657CD9D7BAC}" srcOrd="5" destOrd="0" presId="urn:microsoft.com/office/officeart/2005/8/layout/vList2"/>
    <dgm:cxn modelId="{0C27A1BD-C482-4CDD-B8D6-3BCA78901339}" type="presParOf" srcId="{8D975086-B0D1-E04E-A473-180756E6B4CE}" destId="{10432F97-F19B-0644-81F0-039F7910332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E1A8B-FF2A-C54F-8B29-4626BCFAA461}">
      <dsp:nvSpPr>
        <dsp:cNvPr id="0" name=""/>
        <dsp:cNvSpPr/>
      </dsp:nvSpPr>
      <dsp:spPr>
        <a:xfrm>
          <a:off x="0" y="6947"/>
          <a:ext cx="7073236"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FR" sz="1600" kern="1200"/>
            <a:t>Réunions avec les services du Gouvernement (SGAE, DG trésor) et la Commission européenne</a:t>
          </a:r>
          <a:endParaRPr lang="en-US" sz="1600" kern="1200"/>
        </a:p>
      </dsp:txBody>
      <dsp:txXfrm>
        <a:off x="31070" y="38017"/>
        <a:ext cx="7011096" cy="574340"/>
      </dsp:txXfrm>
    </dsp:sp>
    <dsp:sp modelId="{5EEC39F2-A4A8-1440-BE12-B635A08E0AD0}">
      <dsp:nvSpPr>
        <dsp:cNvPr id="0" name=""/>
        <dsp:cNvSpPr/>
      </dsp:nvSpPr>
      <dsp:spPr>
        <a:xfrm>
          <a:off x="0" y="689507"/>
          <a:ext cx="7073236"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FR" sz="1600" kern="1200" dirty="0"/>
            <a:t>Auditions d’experts et de parties prenantes </a:t>
          </a:r>
          <a:r>
            <a:rPr lang="fr-FR" sz="1600" kern="1200" dirty="0" smtClean="0"/>
            <a:t>(&gt;80) au </a:t>
          </a:r>
          <a:r>
            <a:rPr lang="fr-FR" sz="1600" kern="1200" dirty="0"/>
            <a:t>CEPII</a:t>
          </a:r>
          <a:endParaRPr lang="en-US" sz="1600" kern="1200" dirty="0"/>
        </a:p>
      </dsp:txBody>
      <dsp:txXfrm>
        <a:off x="31070" y="720577"/>
        <a:ext cx="7011096" cy="574340"/>
      </dsp:txXfrm>
    </dsp:sp>
    <dsp:sp modelId="{91F08847-17E5-4041-A03A-D8AE72D03B33}">
      <dsp:nvSpPr>
        <dsp:cNvPr id="0" name=""/>
        <dsp:cNvSpPr/>
      </dsp:nvSpPr>
      <dsp:spPr>
        <a:xfrm>
          <a:off x="0" y="1372068"/>
          <a:ext cx="7073236"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FR" sz="1600" kern="1200"/>
            <a:t>Articles scientifiques, statistiques et rapports (dont SIA de LSE Consulting) </a:t>
          </a:r>
          <a:endParaRPr lang="en-US" sz="1600" kern="1200"/>
        </a:p>
      </dsp:txBody>
      <dsp:txXfrm>
        <a:off x="31070" y="1403138"/>
        <a:ext cx="7011096" cy="574340"/>
      </dsp:txXfrm>
    </dsp:sp>
    <dsp:sp modelId="{10432F97-F19B-0644-81F0-039F79103320}">
      <dsp:nvSpPr>
        <dsp:cNvPr id="0" name=""/>
        <dsp:cNvSpPr/>
      </dsp:nvSpPr>
      <dsp:spPr>
        <a:xfrm>
          <a:off x="0" y="2054628"/>
          <a:ext cx="7073236"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FR" sz="1600" i="1" kern="1200" dirty="0"/>
            <a:t>Assistants: Marine Coinon, </a:t>
          </a:r>
          <a:r>
            <a:rPr lang="fr-FR" sz="1600" i="1" kern="1200" dirty="0" err="1"/>
            <a:t>Alipio</a:t>
          </a:r>
          <a:r>
            <a:rPr lang="fr-FR" sz="1600" i="1" kern="1200" dirty="0"/>
            <a:t> Ferreira, Ana Kuhn-</a:t>
          </a:r>
          <a:r>
            <a:rPr lang="fr-FR" sz="1600" i="1" kern="1200" dirty="0" err="1"/>
            <a:t>Velazquez</a:t>
          </a:r>
          <a:endParaRPr lang="en-US" sz="1600" i="1" kern="1200" dirty="0"/>
        </a:p>
      </dsp:txBody>
      <dsp:txXfrm>
        <a:off x="31070" y="2085698"/>
        <a:ext cx="7011096" cy="5743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2320927" cy="388817"/>
          </a:xfrm>
          <a:prstGeom prst="rect">
            <a:avLst/>
          </a:prstGeom>
        </p:spPr>
        <p:txBody>
          <a:bodyPr vert="horz" lIns="71749" tIns="35875" rIns="71749" bIns="35875" rtlCol="0"/>
          <a:lstStyle>
            <a:lvl1pPr algn="l">
              <a:defRPr sz="900"/>
            </a:lvl1pPr>
          </a:lstStyle>
          <a:p>
            <a:endParaRPr lang="fr-FR"/>
          </a:p>
        </p:txBody>
      </p:sp>
      <p:sp>
        <p:nvSpPr>
          <p:cNvPr id="3" name="Espace réservé de la date 2"/>
          <p:cNvSpPr>
            <a:spLocks noGrp="1"/>
          </p:cNvSpPr>
          <p:nvPr>
            <p:ph type="dt" sz="quarter" idx="1"/>
          </p:nvPr>
        </p:nvSpPr>
        <p:spPr>
          <a:xfrm>
            <a:off x="3032462" y="1"/>
            <a:ext cx="2320927" cy="388817"/>
          </a:xfrm>
          <a:prstGeom prst="rect">
            <a:avLst/>
          </a:prstGeom>
        </p:spPr>
        <p:txBody>
          <a:bodyPr vert="horz" lIns="71749" tIns="35875" rIns="71749" bIns="35875" rtlCol="0"/>
          <a:lstStyle>
            <a:lvl1pPr algn="r">
              <a:defRPr sz="900"/>
            </a:lvl1pPr>
          </a:lstStyle>
          <a:p>
            <a:fld id="{35BF72A3-251D-41B5-A98A-8EB57A815FC8}" type="datetimeFigureOut">
              <a:rPr lang="fr-FR" smtClean="0"/>
              <a:t>15/12/2020</a:t>
            </a:fld>
            <a:endParaRPr lang="fr-FR"/>
          </a:p>
        </p:txBody>
      </p:sp>
      <p:sp>
        <p:nvSpPr>
          <p:cNvPr id="4" name="Espace réservé du pied de page 3"/>
          <p:cNvSpPr>
            <a:spLocks noGrp="1"/>
          </p:cNvSpPr>
          <p:nvPr>
            <p:ph type="ftr" sz="quarter" idx="2"/>
          </p:nvPr>
        </p:nvSpPr>
        <p:spPr>
          <a:xfrm>
            <a:off x="2" y="7378822"/>
            <a:ext cx="2320927" cy="388817"/>
          </a:xfrm>
          <a:prstGeom prst="rect">
            <a:avLst/>
          </a:prstGeom>
        </p:spPr>
        <p:txBody>
          <a:bodyPr vert="horz" lIns="71749" tIns="35875" rIns="71749" bIns="35875" rtlCol="0" anchor="b"/>
          <a:lstStyle>
            <a:lvl1pPr algn="l">
              <a:defRPr sz="900"/>
            </a:lvl1pPr>
          </a:lstStyle>
          <a:p>
            <a:endParaRPr lang="fr-FR"/>
          </a:p>
        </p:txBody>
      </p:sp>
      <p:sp>
        <p:nvSpPr>
          <p:cNvPr id="5" name="Espace réservé du numéro de diapositive 4"/>
          <p:cNvSpPr>
            <a:spLocks noGrp="1"/>
          </p:cNvSpPr>
          <p:nvPr>
            <p:ph type="sldNum" sz="quarter" idx="3"/>
          </p:nvPr>
        </p:nvSpPr>
        <p:spPr>
          <a:xfrm>
            <a:off x="3032462" y="7378822"/>
            <a:ext cx="2320927" cy="388817"/>
          </a:xfrm>
          <a:prstGeom prst="rect">
            <a:avLst/>
          </a:prstGeom>
        </p:spPr>
        <p:txBody>
          <a:bodyPr vert="horz" lIns="71749" tIns="35875" rIns="71749" bIns="35875" rtlCol="0" anchor="b"/>
          <a:lstStyle>
            <a:lvl1pPr algn="r">
              <a:defRPr sz="900"/>
            </a:lvl1pPr>
          </a:lstStyle>
          <a:p>
            <a:fld id="{1AB21FE3-F040-4ED8-BD3D-0DAE85D7522B}" type="slidenum">
              <a:rPr lang="fr-FR" smtClean="0"/>
              <a:t>‹N°›</a:t>
            </a:fld>
            <a:endParaRPr lang="fr-FR"/>
          </a:p>
        </p:txBody>
      </p:sp>
    </p:spTree>
    <p:extLst>
      <p:ext uri="{BB962C8B-B14F-4D97-AF65-F5344CB8AC3E}">
        <p14:creationId xmlns:p14="http://schemas.microsoft.com/office/powerpoint/2010/main" val="2481334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9" y="2"/>
            <a:ext cx="2320341" cy="389732"/>
          </a:xfrm>
          <a:prstGeom prst="rect">
            <a:avLst/>
          </a:prstGeom>
        </p:spPr>
        <p:txBody>
          <a:bodyPr vert="horz" lIns="71714" tIns="35855" rIns="71714" bIns="35855" rtlCol="0"/>
          <a:lstStyle>
            <a:lvl1pPr algn="l">
              <a:defRPr sz="900"/>
            </a:lvl1pPr>
          </a:lstStyle>
          <a:p>
            <a:endParaRPr lang="fr-FR"/>
          </a:p>
        </p:txBody>
      </p:sp>
      <p:sp>
        <p:nvSpPr>
          <p:cNvPr id="3" name="Espace réservé de la date 2"/>
          <p:cNvSpPr>
            <a:spLocks noGrp="1"/>
          </p:cNvSpPr>
          <p:nvPr>
            <p:ph type="dt" idx="1"/>
          </p:nvPr>
        </p:nvSpPr>
        <p:spPr>
          <a:xfrm>
            <a:off x="3033063" y="2"/>
            <a:ext cx="2320341" cy="389732"/>
          </a:xfrm>
          <a:prstGeom prst="rect">
            <a:avLst/>
          </a:prstGeom>
        </p:spPr>
        <p:txBody>
          <a:bodyPr vert="horz" lIns="71714" tIns="35855" rIns="71714" bIns="35855" rtlCol="0"/>
          <a:lstStyle>
            <a:lvl1pPr algn="r">
              <a:defRPr sz="900"/>
            </a:lvl1pPr>
          </a:lstStyle>
          <a:p>
            <a:fld id="{A0CC8FB2-AAEE-40D1-84E7-7B77DDF3D6A2}" type="datetimeFigureOut">
              <a:rPr lang="fr-FR" smtClean="0"/>
              <a:t>15/12/2020</a:t>
            </a:fld>
            <a:endParaRPr lang="fr-FR"/>
          </a:p>
        </p:txBody>
      </p:sp>
      <p:sp>
        <p:nvSpPr>
          <p:cNvPr id="4" name="Espace réservé de l'image des diapositives 3"/>
          <p:cNvSpPr>
            <a:spLocks noGrp="1" noRot="1" noChangeAspect="1"/>
          </p:cNvSpPr>
          <p:nvPr>
            <p:ph type="sldImg" idx="2"/>
          </p:nvPr>
        </p:nvSpPr>
        <p:spPr>
          <a:xfrm>
            <a:off x="822325" y="968375"/>
            <a:ext cx="3709988" cy="2624138"/>
          </a:xfrm>
          <a:prstGeom prst="rect">
            <a:avLst/>
          </a:prstGeom>
          <a:noFill/>
          <a:ln w="12700">
            <a:solidFill>
              <a:prstClr val="black"/>
            </a:solidFill>
          </a:ln>
        </p:spPr>
        <p:txBody>
          <a:bodyPr vert="horz" lIns="71714" tIns="35855" rIns="71714" bIns="35855" rtlCol="0" anchor="ctr"/>
          <a:lstStyle/>
          <a:p>
            <a:endParaRPr lang="fr-FR"/>
          </a:p>
        </p:txBody>
      </p:sp>
      <p:sp>
        <p:nvSpPr>
          <p:cNvPr id="5" name="Espace réservé des commentaires 4"/>
          <p:cNvSpPr>
            <a:spLocks noGrp="1"/>
          </p:cNvSpPr>
          <p:nvPr>
            <p:ph type="body" sz="quarter" idx="3"/>
          </p:nvPr>
        </p:nvSpPr>
        <p:spPr>
          <a:xfrm>
            <a:off x="535465" y="3738177"/>
            <a:ext cx="4283710" cy="3058508"/>
          </a:xfrm>
          <a:prstGeom prst="rect">
            <a:avLst/>
          </a:prstGeom>
        </p:spPr>
        <p:txBody>
          <a:bodyPr vert="horz" lIns="71714" tIns="35855" rIns="71714" bIns="35855"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9" y="7377912"/>
            <a:ext cx="2320341" cy="389730"/>
          </a:xfrm>
          <a:prstGeom prst="rect">
            <a:avLst/>
          </a:prstGeom>
        </p:spPr>
        <p:txBody>
          <a:bodyPr vert="horz" lIns="71714" tIns="35855" rIns="71714" bIns="35855" rtlCol="0" anchor="b"/>
          <a:lstStyle>
            <a:lvl1pPr algn="l">
              <a:defRPr sz="900"/>
            </a:lvl1pPr>
          </a:lstStyle>
          <a:p>
            <a:endParaRPr lang="fr-FR"/>
          </a:p>
        </p:txBody>
      </p:sp>
      <p:sp>
        <p:nvSpPr>
          <p:cNvPr id="7" name="Espace réservé du numéro de diapositive 6"/>
          <p:cNvSpPr>
            <a:spLocks noGrp="1"/>
          </p:cNvSpPr>
          <p:nvPr>
            <p:ph type="sldNum" sz="quarter" idx="5"/>
          </p:nvPr>
        </p:nvSpPr>
        <p:spPr>
          <a:xfrm>
            <a:off x="3033063" y="7377912"/>
            <a:ext cx="2320341" cy="389730"/>
          </a:xfrm>
          <a:prstGeom prst="rect">
            <a:avLst/>
          </a:prstGeom>
        </p:spPr>
        <p:txBody>
          <a:bodyPr vert="horz" lIns="71714" tIns="35855" rIns="71714" bIns="35855" rtlCol="0" anchor="b"/>
          <a:lstStyle>
            <a:lvl1pPr algn="r">
              <a:defRPr sz="900"/>
            </a:lvl1pPr>
          </a:lstStyle>
          <a:p>
            <a:fld id="{7B75B7DC-FE85-478E-8219-EAB7AD7668E8}" type="slidenum">
              <a:rPr lang="fr-FR" smtClean="0"/>
              <a:t>‹N°›</a:t>
            </a:fld>
            <a:endParaRPr lang="fr-FR"/>
          </a:p>
        </p:txBody>
      </p:sp>
    </p:spTree>
    <p:extLst>
      <p:ext uri="{BB962C8B-B14F-4D97-AF65-F5344CB8AC3E}">
        <p14:creationId xmlns:p14="http://schemas.microsoft.com/office/powerpoint/2010/main" val="24377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7" name="Rectangle 6"/>
          <p:cNvSpPr/>
          <p:nvPr userDrawn="1"/>
        </p:nvSpPr>
        <p:spPr>
          <a:xfrm>
            <a:off x="-1" y="-9256"/>
            <a:ext cx="7559040" cy="3240000"/>
          </a:xfrm>
          <a:prstGeom prst="rect">
            <a:avLst/>
          </a:prstGeom>
          <a:solidFill>
            <a:srgbClr val="7F7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509E"/>
              </a:solidFill>
            </a:endParaRPr>
          </a:p>
        </p:txBody>
      </p:sp>
      <p:sp>
        <p:nvSpPr>
          <p:cNvPr id="9" name="ZoneTexte 8"/>
          <p:cNvSpPr txBox="1"/>
          <p:nvPr userDrawn="1"/>
        </p:nvSpPr>
        <p:spPr>
          <a:xfrm>
            <a:off x="-1" y="4498940"/>
            <a:ext cx="3689404" cy="861774"/>
          </a:xfrm>
          <a:prstGeom prst="rect">
            <a:avLst/>
          </a:prstGeom>
          <a:noFill/>
        </p:spPr>
        <p:txBody>
          <a:bodyPr wrap="square" rtlCol="0">
            <a:spAutoFit/>
          </a:bodyPr>
          <a:lstStyle/>
          <a:p>
            <a:pPr algn="l"/>
            <a:r>
              <a:rPr lang="fr-FR" altLang="fr-FR" sz="1800" b="1" baseline="0" dirty="0" smtClean="0">
                <a:solidFill>
                  <a:srgbClr val="00509E"/>
                </a:solidFill>
              </a:rPr>
              <a:t>8</a:t>
            </a:r>
            <a:r>
              <a:rPr lang="fr-FR" altLang="fr-FR" sz="1800" b="1" baseline="30000" dirty="0" smtClean="0">
                <a:solidFill>
                  <a:srgbClr val="00509E"/>
                </a:solidFill>
              </a:rPr>
              <a:t>e</a:t>
            </a:r>
            <a:r>
              <a:rPr lang="fr-FR" altLang="fr-FR" sz="1800" b="1" dirty="0" smtClean="0">
                <a:solidFill>
                  <a:srgbClr val="00509E"/>
                </a:solidFill>
              </a:rPr>
              <a:t> édition </a:t>
            </a:r>
          </a:p>
          <a:p>
            <a:pPr algn="l"/>
            <a:r>
              <a:rPr lang="fr-FR" altLang="fr-FR" sz="1600" b="1" dirty="0" smtClean="0">
                <a:solidFill>
                  <a:srgbClr val="7F7042"/>
                </a:solidFill>
              </a:rPr>
              <a:t>Mercredi 05</a:t>
            </a:r>
            <a:r>
              <a:rPr lang="fr-FR" altLang="fr-FR" sz="1600" b="1" baseline="0" dirty="0" smtClean="0">
                <a:solidFill>
                  <a:srgbClr val="7F7042"/>
                </a:solidFill>
              </a:rPr>
              <a:t> juin 2019 : Filières Lait</a:t>
            </a:r>
          </a:p>
          <a:p>
            <a:pPr algn="l"/>
            <a:r>
              <a:rPr lang="fr-FR" altLang="fr-FR" sz="1600" b="1" dirty="0" smtClean="0">
                <a:solidFill>
                  <a:srgbClr val="7F7042"/>
                </a:solidFill>
              </a:rPr>
              <a:t>Jeudi 06 juin 2019 : Filière viande bovine</a:t>
            </a:r>
            <a:endParaRPr lang="fr-FR" sz="1600" b="1" dirty="0">
              <a:solidFill>
                <a:srgbClr val="00509E"/>
              </a:solidFill>
              <a:latin typeface="Arial" panose="020B0604020202020204" pitchFamily="34" charset="0"/>
              <a:cs typeface="Arial" panose="020B0604020202020204" pitchFamily="34" charset="0"/>
            </a:endParaRPr>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3480" y="104184"/>
            <a:ext cx="1633425" cy="1129982"/>
          </a:xfrm>
          <a:prstGeom prst="rect">
            <a:avLst/>
          </a:prstGeom>
        </p:spPr>
      </p:pic>
      <p:sp>
        <p:nvSpPr>
          <p:cNvPr id="20" name="ZoneTexte 19"/>
          <p:cNvSpPr txBox="1">
            <a:spLocks noChangeArrowheads="1"/>
          </p:cNvSpPr>
          <p:nvPr userDrawn="1"/>
        </p:nvSpPr>
        <p:spPr bwMode="auto">
          <a:xfrm>
            <a:off x="153988" y="454877"/>
            <a:ext cx="4494212"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3200" dirty="0">
                <a:solidFill>
                  <a:schemeClr val="bg1"/>
                </a:solidFill>
              </a:rPr>
              <a:t>Conférences</a:t>
            </a:r>
          </a:p>
          <a:p>
            <a:endParaRPr lang="fr-FR" altLang="fr-FR" sz="1200" dirty="0" smtClean="0">
              <a:solidFill>
                <a:schemeClr val="bg1"/>
              </a:solidFill>
            </a:endParaRPr>
          </a:p>
          <a:p>
            <a:endParaRPr lang="fr-FR" altLang="fr-FR" sz="1200" dirty="0">
              <a:solidFill>
                <a:schemeClr val="bg1"/>
              </a:solidFill>
            </a:endParaRPr>
          </a:p>
          <a:p>
            <a:r>
              <a:rPr lang="fr-FR" altLang="fr-FR" sz="3200" b="1" dirty="0">
                <a:solidFill>
                  <a:schemeClr val="bg1"/>
                </a:solidFill>
              </a:rPr>
              <a:t>Les marchés mondiaux du lait et de la viande</a:t>
            </a:r>
          </a:p>
          <a:p>
            <a:endParaRPr lang="fr-FR" altLang="fr-FR" sz="1200" b="1" dirty="0">
              <a:solidFill>
                <a:schemeClr val="bg1"/>
              </a:solidFill>
              <a:latin typeface="Neo Sans Pro" pitchFamily="34" charset="0"/>
            </a:endParaRPr>
          </a:p>
        </p:txBody>
      </p:sp>
      <p:sp>
        <p:nvSpPr>
          <p:cNvPr id="21" name="ZoneTexte 20"/>
          <p:cNvSpPr txBox="1">
            <a:spLocks noChangeArrowheads="1"/>
          </p:cNvSpPr>
          <p:nvPr userDrawn="1"/>
        </p:nvSpPr>
        <p:spPr bwMode="auto">
          <a:xfrm>
            <a:off x="153988" y="2566988"/>
            <a:ext cx="56975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1800" b="1" dirty="0">
                <a:solidFill>
                  <a:schemeClr val="bg1"/>
                </a:solidFill>
              </a:rPr>
              <a:t>Risques et opportunités pour les </a:t>
            </a:r>
            <a:r>
              <a:rPr lang="fr-FR" altLang="fr-FR" sz="1800" b="1" dirty="0" smtClean="0">
                <a:solidFill>
                  <a:schemeClr val="bg1"/>
                </a:solidFill>
              </a:rPr>
              <a:t>filières</a:t>
            </a:r>
          </a:p>
          <a:p>
            <a:r>
              <a:rPr lang="fr-FR" altLang="fr-FR" sz="1800" b="1" dirty="0" smtClean="0">
                <a:solidFill>
                  <a:schemeClr val="bg1"/>
                </a:solidFill>
              </a:rPr>
              <a:t>françaises </a:t>
            </a:r>
            <a:r>
              <a:rPr lang="fr-FR" altLang="fr-FR" sz="1800" b="1" dirty="0">
                <a:solidFill>
                  <a:schemeClr val="bg1"/>
                </a:solidFill>
              </a:rPr>
              <a:t>et européennes en </a:t>
            </a:r>
            <a:r>
              <a:rPr lang="fr-FR" altLang="fr-FR" sz="1800" b="1" dirty="0" smtClean="0">
                <a:solidFill>
                  <a:schemeClr val="bg1"/>
                </a:solidFill>
              </a:rPr>
              <a:t>2019</a:t>
            </a:r>
            <a:endParaRPr lang="fr-FR" altLang="fr-FR" sz="1800" b="1" dirty="0">
              <a:solidFill>
                <a:schemeClr val="bg1"/>
              </a:solidFill>
            </a:endParaRPr>
          </a:p>
          <a:p>
            <a:endParaRPr lang="fr-FR" altLang="fr-FR" sz="1200" b="1" dirty="0">
              <a:solidFill>
                <a:srgbClr val="F59C10"/>
              </a:solidFill>
              <a:latin typeface="Neo Sans Pro" pitchFamily="34" charset="0"/>
            </a:endParaRPr>
          </a:p>
        </p:txBody>
      </p:sp>
      <p:sp>
        <p:nvSpPr>
          <p:cNvPr id="11" name="ZoneTexte 10"/>
          <p:cNvSpPr txBox="1">
            <a:spLocks noChangeArrowheads="1"/>
          </p:cNvSpPr>
          <p:nvPr userDrawn="1"/>
        </p:nvSpPr>
        <p:spPr bwMode="auto">
          <a:xfrm>
            <a:off x="4937126" y="4837114"/>
            <a:ext cx="2628900" cy="515937"/>
          </a:xfrm>
          <a:prstGeom prst="rect">
            <a:avLst/>
          </a:prstGeom>
          <a:solidFill>
            <a:srgbClr val="7F7042"/>
          </a:solidFill>
          <a:ln>
            <a:noFill/>
          </a:ln>
          <a:extLst/>
        </p:spPr>
        <p:txBody>
          <a:bodyPr anchor="ctr">
            <a:spAutoFit/>
          </a:bodyPr>
          <a:lstStyle/>
          <a:p>
            <a:pPr algn="ctr">
              <a:defRPr/>
            </a:pPr>
            <a:endParaRPr lang="fr-FR" altLang="fr-FR" sz="377" b="1" dirty="0">
              <a:solidFill>
                <a:schemeClr val="bg1"/>
              </a:solidFill>
            </a:endParaRPr>
          </a:p>
          <a:p>
            <a:pPr algn="ctr">
              <a:defRPr/>
            </a:pPr>
            <a:r>
              <a:rPr lang="fr-FR" altLang="fr-FR" sz="2000" b="1" dirty="0">
                <a:solidFill>
                  <a:schemeClr val="bg1"/>
                </a:solidFill>
              </a:rPr>
              <a:t>#</a:t>
            </a:r>
            <a:r>
              <a:rPr lang="fr-FR" altLang="fr-FR" sz="2000" b="1" dirty="0" err="1">
                <a:solidFill>
                  <a:schemeClr val="bg1"/>
                </a:solidFill>
              </a:rPr>
              <a:t>MarchésMondiaux</a:t>
            </a:r>
            <a:endParaRPr lang="fr-FR" altLang="fr-FR" sz="2000" b="1" dirty="0">
              <a:solidFill>
                <a:schemeClr val="bg1"/>
              </a:solidFill>
            </a:endParaRPr>
          </a:p>
          <a:p>
            <a:pPr algn="ctr">
              <a:defRPr/>
            </a:pPr>
            <a:endParaRPr lang="fr-FR" altLang="fr-FR" sz="377" b="1" dirty="0">
              <a:solidFill>
                <a:schemeClr val="bg1"/>
              </a:solidFill>
            </a:endParaRPr>
          </a:p>
        </p:txBody>
      </p:sp>
      <p:sp>
        <p:nvSpPr>
          <p:cNvPr id="12" name="ZoneTexte 11"/>
          <p:cNvSpPr txBox="1">
            <a:spLocks noChangeArrowheads="1"/>
          </p:cNvSpPr>
          <p:nvPr userDrawn="1"/>
        </p:nvSpPr>
        <p:spPr bwMode="auto">
          <a:xfrm rot="16200000" flipH="1">
            <a:off x="6999132" y="1799659"/>
            <a:ext cx="9286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627063" algn="l"/>
              </a:tabLst>
              <a:defRPr sz="1400">
                <a:solidFill>
                  <a:schemeClr val="tx1"/>
                </a:solidFill>
                <a:latin typeface="Arial" panose="020B0604020202020204" pitchFamily="34" charset="0"/>
                <a:cs typeface="Arial" panose="020B0604020202020204" pitchFamily="34" charset="0"/>
              </a:defRPr>
            </a:lvl1pPr>
            <a:lvl2pPr>
              <a:tabLst>
                <a:tab pos="627063" algn="l"/>
              </a:tabLst>
              <a:defRPr sz="1400">
                <a:solidFill>
                  <a:schemeClr val="tx1"/>
                </a:solidFill>
                <a:latin typeface="Arial" panose="020B0604020202020204" pitchFamily="34" charset="0"/>
                <a:cs typeface="Arial" panose="020B0604020202020204" pitchFamily="34" charset="0"/>
              </a:defRPr>
            </a:lvl2pPr>
            <a:lvl3pPr>
              <a:tabLst>
                <a:tab pos="627063" algn="l"/>
              </a:tabLst>
              <a:defRPr sz="1400">
                <a:solidFill>
                  <a:schemeClr val="tx1"/>
                </a:solidFill>
                <a:latin typeface="Arial" panose="020B0604020202020204" pitchFamily="34" charset="0"/>
                <a:cs typeface="Arial" panose="020B0604020202020204" pitchFamily="34" charset="0"/>
              </a:defRPr>
            </a:lvl3pPr>
            <a:lvl4pPr>
              <a:tabLst>
                <a:tab pos="627063" algn="l"/>
              </a:tabLst>
              <a:defRPr sz="1400">
                <a:solidFill>
                  <a:schemeClr val="tx1"/>
                </a:solidFill>
                <a:latin typeface="Arial" panose="020B0604020202020204" pitchFamily="34" charset="0"/>
                <a:cs typeface="Arial" panose="020B0604020202020204" pitchFamily="34" charset="0"/>
              </a:defRPr>
            </a:lvl4pPr>
            <a:lvl5pPr>
              <a:tabLst>
                <a:tab pos="627063" algn="l"/>
              </a:tabLst>
              <a:defRPr sz="1400">
                <a:solidFill>
                  <a:schemeClr val="tx1"/>
                </a:solidFill>
                <a:latin typeface="Arial" panose="020B0604020202020204" pitchFamily="34" charset="0"/>
                <a:cs typeface="Arial" panose="020B0604020202020204" pitchFamily="34" charset="0"/>
              </a:defRPr>
            </a:lvl5pPr>
            <a:lvl6pPr marL="1931988" indent="354013" defTabSz="736600" eaLnBrk="0" fontAlgn="base" hangingPunct="0">
              <a:spcBef>
                <a:spcPct val="0"/>
              </a:spcBef>
              <a:spcAft>
                <a:spcPct val="0"/>
              </a:spcAft>
              <a:tabLst>
                <a:tab pos="627063" algn="l"/>
              </a:tabLst>
              <a:defRPr sz="1400">
                <a:solidFill>
                  <a:schemeClr val="tx1"/>
                </a:solidFill>
                <a:latin typeface="Arial" panose="020B0604020202020204" pitchFamily="34" charset="0"/>
                <a:cs typeface="Arial" panose="020B0604020202020204" pitchFamily="34" charset="0"/>
              </a:defRPr>
            </a:lvl6pPr>
            <a:lvl7pPr marL="2389188" indent="354013" defTabSz="736600" eaLnBrk="0" fontAlgn="base" hangingPunct="0">
              <a:spcBef>
                <a:spcPct val="0"/>
              </a:spcBef>
              <a:spcAft>
                <a:spcPct val="0"/>
              </a:spcAft>
              <a:tabLst>
                <a:tab pos="627063" algn="l"/>
              </a:tabLst>
              <a:defRPr sz="1400">
                <a:solidFill>
                  <a:schemeClr val="tx1"/>
                </a:solidFill>
                <a:latin typeface="Arial" panose="020B0604020202020204" pitchFamily="34" charset="0"/>
                <a:cs typeface="Arial" panose="020B0604020202020204" pitchFamily="34" charset="0"/>
              </a:defRPr>
            </a:lvl7pPr>
            <a:lvl8pPr marL="2846388" indent="354013" defTabSz="736600" eaLnBrk="0" fontAlgn="base" hangingPunct="0">
              <a:spcBef>
                <a:spcPct val="0"/>
              </a:spcBef>
              <a:spcAft>
                <a:spcPct val="0"/>
              </a:spcAft>
              <a:tabLst>
                <a:tab pos="627063" algn="l"/>
              </a:tabLst>
              <a:defRPr sz="1400">
                <a:solidFill>
                  <a:schemeClr val="tx1"/>
                </a:solidFill>
                <a:latin typeface="Arial" panose="020B0604020202020204" pitchFamily="34" charset="0"/>
                <a:cs typeface="Arial" panose="020B0604020202020204" pitchFamily="34" charset="0"/>
              </a:defRPr>
            </a:lvl8pPr>
            <a:lvl9pPr marL="3303588" indent="354013" defTabSz="736600" eaLnBrk="0" fontAlgn="base" hangingPunct="0">
              <a:spcBef>
                <a:spcPct val="0"/>
              </a:spcBef>
              <a:spcAft>
                <a:spcPct val="0"/>
              </a:spcAft>
              <a:tabLst>
                <a:tab pos="627063" algn="l"/>
              </a:tabLst>
              <a:defRPr sz="1400">
                <a:solidFill>
                  <a:schemeClr val="tx1"/>
                </a:solidFill>
                <a:latin typeface="Arial" panose="020B0604020202020204" pitchFamily="34" charset="0"/>
                <a:cs typeface="Arial" panose="020B0604020202020204" pitchFamily="34" charset="0"/>
              </a:defRPr>
            </a:lvl9pPr>
          </a:lstStyle>
          <a:p>
            <a:pPr>
              <a:defRPr/>
            </a:pPr>
            <a:r>
              <a:rPr lang="fr-FR" altLang="fr-FR" sz="800" dirty="0" smtClean="0">
                <a:solidFill>
                  <a:schemeClr val="bg1">
                    <a:lumMod val="95000"/>
                  </a:schemeClr>
                </a:solidFill>
              </a:rPr>
              <a:t>© CMA-CGM</a:t>
            </a:r>
          </a:p>
        </p:txBody>
      </p:sp>
      <p:pic>
        <p:nvPicPr>
          <p:cNvPr id="14" name="Image 13"/>
          <p:cNvPicPr>
            <a:picLocks noChangeAspect="1"/>
          </p:cNvPicPr>
          <p:nvPr userDrawn="1"/>
        </p:nvPicPr>
        <p:blipFill>
          <a:blip r:embed="rId3"/>
          <a:stretch>
            <a:fillRect/>
          </a:stretch>
        </p:blipFill>
        <p:spPr bwMode="auto">
          <a:xfrm>
            <a:off x="4581211" y="986154"/>
            <a:ext cx="2778125" cy="18510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6702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7E2BCC7-8149-1F42-93B8-B344038E4E18}"/>
              </a:ext>
            </a:extLst>
          </p:cNvPr>
          <p:cNvSpPr>
            <a:spLocks noGrp="1"/>
          </p:cNvSpPr>
          <p:nvPr>
            <p:ph type="title"/>
          </p:nvPr>
        </p:nvSpPr>
        <p:spPr>
          <a:xfrm>
            <a:off x="515790" y="1332963"/>
            <a:ext cx="6520220" cy="2224078"/>
          </a:xfrm>
        </p:spPr>
        <p:txBody>
          <a:bodyPr anchor="b"/>
          <a:lstStyle>
            <a:lvl1pPr>
              <a:defRPr sz="3721"/>
            </a:lvl1pPr>
          </a:lstStyle>
          <a:p>
            <a:r>
              <a:rPr lang="fr-FR"/>
              <a:t>Modifiez le style du titre</a:t>
            </a:r>
          </a:p>
        </p:txBody>
      </p:sp>
      <p:sp>
        <p:nvSpPr>
          <p:cNvPr id="3" name="Espace réservé du texte 2">
            <a:extLst>
              <a:ext uri="{FF2B5EF4-FFF2-40B4-BE49-F238E27FC236}">
                <a16:creationId xmlns:a16="http://schemas.microsoft.com/office/drawing/2014/main" xmlns="" id="{D05E8C5A-55DA-6446-A5F8-26A2662CB309}"/>
              </a:ext>
            </a:extLst>
          </p:cNvPr>
          <p:cNvSpPr>
            <a:spLocks noGrp="1"/>
          </p:cNvSpPr>
          <p:nvPr>
            <p:ph type="body" idx="1"/>
          </p:nvPr>
        </p:nvSpPr>
        <p:spPr>
          <a:xfrm>
            <a:off x="515790" y="3578082"/>
            <a:ext cx="6520220" cy="1169590"/>
          </a:xfrm>
        </p:spPr>
        <p:txBody>
          <a:bodyPr/>
          <a:lstStyle>
            <a:lvl1pPr marL="0" indent="0">
              <a:buNone/>
              <a:defRPr sz="1488">
                <a:solidFill>
                  <a:schemeClr val="tx1">
                    <a:tint val="75000"/>
                  </a:schemeClr>
                </a:solidFill>
              </a:defRPr>
            </a:lvl1pPr>
            <a:lvl2pPr marL="283510" indent="0">
              <a:buNone/>
              <a:defRPr sz="1240">
                <a:solidFill>
                  <a:schemeClr val="tx1">
                    <a:tint val="75000"/>
                  </a:schemeClr>
                </a:solidFill>
              </a:defRPr>
            </a:lvl2pPr>
            <a:lvl3pPr marL="567019" indent="0">
              <a:buNone/>
              <a:defRPr sz="1116">
                <a:solidFill>
                  <a:schemeClr val="tx1">
                    <a:tint val="75000"/>
                  </a:schemeClr>
                </a:solidFill>
              </a:defRPr>
            </a:lvl3pPr>
            <a:lvl4pPr marL="850529" indent="0">
              <a:buNone/>
              <a:defRPr sz="992">
                <a:solidFill>
                  <a:schemeClr val="tx1">
                    <a:tint val="75000"/>
                  </a:schemeClr>
                </a:solidFill>
              </a:defRPr>
            </a:lvl4pPr>
            <a:lvl5pPr marL="1134039" indent="0">
              <a:buNone/>
              <a:defRPr sz="992">
                <a:solidFill>
                  <a:schemeClr val="tx1">
                    <a:tint val="75000"/>
                  </a:schemeClr>
                </a:solidFill>
              </a:defRPr>
            </a:lvl5pPr>
            <a:lvl6pPr marL="1417549" indent="0">
              <a:buNone/>
              <a:defRPr sz="992">
                <a:solidFill>
                  <a:schemeClr val="tx1">
                    <a:tint val="75000"/>
                  </a:schemeClr>
                </a:solidFill>
              </a:defRPr>
            </a:lvl6pPr>
            <a:lvl7pPr marL="1701058" indent="0">
              <a:buNone/>
              <a:defRPr sz="992">
                <a:solidFill>
                  <a:schemeClr val="tx1">
                    <a:tint val="75000"/>
                  </a:schemeClr>
                </a:solidFill>
              </a:defRPr>
            </a:lvl7pPr>
            <a:lvl8pPr marL="1984568" indent="0">
              <a:buNone/>
              <a:defRPr sz="992">
                <a:solidFill>
                  <a:schemeClr val="tx1">
                    <a:tint val="75000"/>
                  </a:schemeClr>
                </a:solidFill>
              </a:defRPr>
            </a:lvl8pPr>
            <a:lvl9pPr marL="2268078" indent="0">
              <a:buNone/>
              <a:defRPr sz="992">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CEA62512-4FD3-0249-81E4-24D66AB8F057}"/>
              </a:ext>
            </a:extLst>
          </p:cNvPr>
          <p:cNvSpPr>
            <a:spLocks noGrp="1"/>
          </p:cNvSpPr>
          <p:nvPr>
            <p:ph type="dt" sz="half" idx="10"/>
          </p:nvPr>
        </p:nvSpPr>
        <p:spPr/>
        <p:txBody>
          <a:bodyPr/>
          <a:lstStyle/>
          <a:p>
            <a:fld id="{05B8FC75-D6AA-B34A-9242-C1E0B5D73E08}" type="datetimeFigureOut">
              <a:rPr lang="fr-FR" smtClean="0">
                <a:solidFill>
                  <a:prstClr val="black">
                    <a:tint val="75000"/>
                  </a:prstClr>
                </a:solidFill>
              </a:rPr>
              <a:pPr/>
              <a:t>15/12/2020</a:t>
            </a:fld>
            <a:endParaRPr lang="fr-FR" dirty="0">
              <a:solidFill>
                <a:prstClr val="black">
                  <a:tint val="75000"/>
                </a:prstClr>
              </a:solidFill>
            </a:endParaRPr>
          </a:p>
        </p:txBody>
      </p:sp>
      <p:sp>
        <p:nvSpPr>
          <p:cNvPr id="5" name="Espace réservé du pied de page 4">
            <a:extLst>
              <a:ext uri="{FF2B5EF4-FFF2-40B4-BE49-F238E27FC236}">
                <a16:creationId xmlns:a16="http://schemas.microsoft.com/office/drawing/2014/main" xmlns="" id="{D212C461-9801-6442-B898-E3059C67F2CF}"/>
              </a:ext>
            </a:extLst>
          </p:cNvPr>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686E533B-BFFB-4F40-B60B-ECA5B684ACB2}"/>
              </a:ext>
            </a:extLst>
          </p:cNvPr>
          <p:cNvSpPr>
            <a:spLocks noGrp="1"/>
          </p:cNvSpPr>
          <p:nvPr>
            <p:ph type="sldNum" sz="quarter" idx="12"/>
          </p:nvPr>
        </p:nvSpPr>
        <p:spPr/>
        <p:txBody>
          <a:bodyPr/>
          <a:lstStyle/>
          <a:p>
            <a:fld id="{DA84BC6A-B52E-5442-AADC-84E46C567B85}"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193440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1ADFF9D-3029-374C-A23B-11AA1255CDF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0585CF75-99C7-4A49-A506-A7F5C8533A2C}"/>
              </a:ext>
            </a:extLst>
          </p:cNvPr>
          <p:cNvSpPr>
            <a:spLocks noGrp="1"/>
          </p:cNvSpPr>
          <p:nvPr>
            <p:ph sz="half" idx="1"/>
          </p:nvPr>
        </p:nvSpPr>
        <p:spPr>
          <a:xfrm>
            <a:off x="519728" y="1423311"/>
            <a:ext cx="3212862" cy="339243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BF6A2525-81EF-484E-8EAE-28A3078267B5}"/>
              </a:ext>
            </a:extLst>
          </p:cNvPr>
          <p:cNvSpPr>
            <a:spLocks noGrp="1"/>
          </p:cNvSpPr>
          <p:nvPr>
            <p:ph sz="half" idx="2"/>
          </p:nvPr>
        </p:nvSpPr>
        <p:spPr>
          <a:xfrm>
            <a:off x="3827085" y="1423311"/>
            <a:ext cx="3212862" cy="339243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57A139AD-FCBF-0C45-B563-D7F82EA7C975}"/>
              </a:ext>
            </a:extLst>
          </p:cNvPr>
          <p:cNvSpPr>
            <a:spLocks noGrp="1"/>
          </p:cNvSpPr>
          <p:nvPr>
            <p:ph type="dt" sz="half" idx="10"/>
          </p:nvPr>
        </p:nvSpPr>
        <p:spPr/>
        <p:txBody>
          <a:bodyPr/>
          <a:lstStyle/>
          <a:p>
            <a:fld id="{05B8FC75-D6AA-B34A-9242-C1E0B5D73E08}" type="datetimeFigureOut">
              <a:rPr lang="fr-FR" smtClean="0">
                <a:solidFill>
                  <a:prstClr val="black">
                    <a:tint val="75000"/>
                  </a:prstClr>
                </a:solidFill>
              </a:rPr>
              <a:pPr/>
              <a:t>15/12/2020</a:t>
            </a:fld>
            <a:endParaRPr lang="fr-FR" dirty="0">
              <a:solidFill>
                <a:prstClr val="black">
                  <a:tint val="75000"/>
                </a:prstClr>
              </a:solidFill>
            </a:endParaRPr>
          </a:p>
        </p:txBody>
      </p:sp>
      <p:sp>
        <p:nvSpPr>
          <p:cNvPr id="6" name="Espace réservé du pied de page 5">
            <a:extLst>
              <a:ext uri="{FF2B5EF4-FFF2-40B4-BE49-F238E27FC236}">
                <a16:creationId xmlns:a16="http://schemas.microsoft.com/office/drawing/2014/main" xmlns="" id="{667C3DA3-1295-D044-8C12-B3FAD399F957}"/>
              </a:ext>
            </a:extLst>
          </p:cNvPr>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5506C840-935F-2342-A986-BC4D08262BD0}"/>
              </a:ext>
            </a:extLst>
          </p:cNvPr>
          <p:cNvSpPr>
            <a:spLocks noGrp="1"/>
          </p:cNvSpPr>
          <p:nvPr>
            <p:ph type="sldNum" sz="quarter" idx="12"/>
          </p:nvPr>
        </p:nvSpPr>
        <p:spPr/>
        <p:txBody>
          <a:bodyPr/>
          <a:lstStyle/>
          <a:p>
            <a:fld id="{DA84BC6A-B52E-5442-AADC-84E46C567B85}"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759469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544E60-3ABA-874F-91C3-9EE9551F0A65}"/>
              </a:ext>
            </a:extLst>
          </p:cNvPr>
          <p:cNvSpPr>
            <a:spLocks noGrp="1"/>
          </p:cNvSpPr>
          <p:nvPr>
            <p:ph type="title"/>
          </p:nvPr>
        </p:nvSpPr>
        <p:spPr>
          <a:xfrm>
            <a:off x="520712" y="284663"/>
            <a:ext cx="6520220" cy="1033448"/>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1D1D6DFC-C380-6449-8065-EC77BA7C9371}"/>
              </a:ext>
            </a:extLst>
          </p:cNvPr>
          <p:cNvSpPr>
            <a:spLocks noGrp="1"/>
          </p:cNvSpPr>
          <p:nvPr>
            <p:ph type="body" idx="1"/>
          </p:nvPr>
        </p:nvSpPr>
        <p:spPr>
          <a:xfrm>
            <a:off x="520712" y="1310685"/>
            <a:ext cx="3198097" cy="642346"/>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E419FF2A-F585-D244-AAEE-34B9F10D75D4}"/>
              </a:ext>
            </a:extLst>
          </p:cNvPr>
          <p:cNvSpPr>
            <a:spLocks noGrp="1"/>
          </p:cNvSpPr>
          <p:nvPr>
            <p:ph sz="half" idx="2"/>
          </p:nvPr>
        </p:nvSpPr>
        <p:spPr>
          <a:xfrm>
            <a:off x="520712" y="1953031"/>
            <a:ext cx="3198097" cy="287261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0D9B27A7-9662-924B-A8DC-29E096855C02}"/>
              </a:ext>
            </a:extLst>
          </p:cNvPr>
          <p:cNvSpPr>
            <a:spLocks noGrp="1"/>
          </p:cNvSpPr>
          <p:nvPr>
            <p:ph type="body" sz="quarter" idx="3"/>
          </p:nvPr>
        </p:nvSpPr>
        <p:spPr>
          <a:xfrm>
            <a:off x="3827085" y="1310685"/>
            <a:ext cx="3213847" cy="642346"/>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770E4872-C55A-D346-A2B6-1206BE896AF9}"/>
              </a:ext>
            </a:extLst>
          </p:cNvPr>
          <p:cNvSpPr>
            <a:spLocks noGrp="1"/>
          </p:cNvSpPr>
          <p:nvPr>
            <p:ph sz="quarter" idx="4"/>
          </p:nvPr>
        </p:nvSpPr>
        <p:spPr>
          <a:xfrm>
            <a:off x="3827085" y="1953031"/>
            <a:ext cx="3213847" cy="287261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90D5690F-3D64-0A41-9D63-757B3D9F0F96}"/>
              </a:ext>
            </a:extLst>
          </p:cNvPr>
          <p:cNvSpPr>
            <a:spLocks noGrp="1"/>
          </p:cNvSpPr>
          <p:nvPr>
            <p:ph type="dt" sz="half" idx="10"/>
          </p:nvPr>
        </p:nvSpPr>
        <p:spPr/>
        <p:txBody>
          <a:bodyPr/>
          <a:lstStyle/>
          <a:p>
            <a:fld id="{05B8FC75-D6AA-B34A-9242-C1E0B5D73E08}" type="datetimeFigureOut">
              <a:rPr lang="fr-FR" smtClean="0">
                <a:solidFill>
                  <a:prstClr val="black">
                    <a:tint val="75000"/>
                  </a:prstClr>
                </a:solidFill>
              </a:rPr>
              <a:pPr/>
              <a:t>15/12/2020</a:t>
            </a:fld>
            <a:endParaRPr lang="fr-FR" dirty="0">
              <a:solidFill>
                <a:prstClr val="black">
                  <a:tint val="75000"/>
                </a:prstClr>
              </a:solidFill>
            </a:endParaRPr>
          </a:p>
        </p:txBody>
      </p:sp>
      <p:sp>
        <p:nvSpPr>
          <p:cNvPr id="8" name="Espace réservé du pied de page 7">
            <a:extLst>
              <a:ext uri="{FF2B5EF4-FFF2-40B4-BE49-F238E27FC236}">
                <a16:creationId xmlns:a16="http://schemas.microsoft.com/office/drawing/2014/main" xmlns="" id="{0DDE9984-6739-7D43-B4CE-A57FDF6BD5ED}"/>
              </a:ext>
            </a:extLst>
          </p:cNvPr>
          <p:cNvSpPr>
            <a:spLocks noGrp="1"/>
          </p:cNvSpPr>
          <p:nvPr>
            <p:ph type="ftr" sz="quarter" idx="11"/>
          </p:nvPr>
        </p:nvSpPr>
        <p:spPr/>
        <p:txBody>
          <a:bodyPr/>
          <a:lstStyle/>
          <a:p>
            <a:endParaRPr lang="fr-FR" dirty="0">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xmlns="" id="{58F06D35-CE5E-9440-9041-1736C263B07C}"/>
              </a:ext>
            </a:extLst>
          </p:cNvPr>
          <p:cNvSpPr>
            <a:spLocks noGrp="1"/>
          </p:cNvSpPr>
          <p:nvPr>
            <p:ph type="sldNum" sz="quarter" idx="12"/>
          </p:nvPr>
        </p:nvSpPr>
        <p:spPr/>
        <p:txBody>
          <a:bodyPr/>
          <a:lstStyle/>
          <a:p>
            <a:fld id="{DA84BC6A-B52E-5442-AADC-84E46C567B85}"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645643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3FABFA7-A199-8142-895B-3EC10847A51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F65A7AC1-6D18-EA43-B04B-77A0979DD087}"/>
              </a:ext>
            </a:extLst>
          </p:cNvPr>
          <p:cNvSpPr>
            <a:spLocks noGrp="1"/>
          </p:cNvSpPr>
          <p:nvPr>
            <p:ph type="dt" sz="half" idx="10"/>
          </p:nvPr>
        </p:nvSpPr>
        <p:spPr/>
        <p:txBody>
          <a:bodyPr/>
          <a:lstStyle/>
          <a:p>
            <a:fld id="{05B8FC75-D6AA-B34A-9242-C1E0B5D73E08}" type="datetimeFigureOut">
              <a:rPr lang="fr-FR" smtClean="0">
                <a:solidFill>
                  <a:prstClr val="black">
                    <a:tint val="75000"/>
                  </a:prstClr>
                </a:solidFill>
              </a:rPr>
              <a:pPr/>
              <a:t>15/12/2020</a:t>
            </a:fld>
            <a:endParaRPr lang="fr-FR" dirty="0">
              <a:solidFill>
                <a:prstClr val="black">
                  <a:tint val="75000"/>
                </a:prstClr>
              </a:solidFill>
            </a:endParaRPr>
          </a:p>
        </p:txBody>
      </p:sp>
      <p:sp>
        <p:nvSpPr>
          <p:cNvPr id="4" name="Espace réservé du pied de page 3">
            <a:extLst>
              <a:ext uri="{FF2B5EF4-FFF2-40B4-BE49-F238E27FC236}">
                <a16:creationId xmlns:a16="http://schemas.microsoft.com/office/drawing/2014/main" xmlns="" id="{0C679E63-4F44-C64A-AAF5-821C193DF505}"/>
              </a:ext>
            </a:extLst>
          </p:cNvPr>
          <p:cNvSpPr>
            <a:spLocks noGrp="1"/>
          </p:cNvSpPr>
          <p:nvPr>
            <p:ph type="ftr" sz="quarter" idx="11"/>
          </p:nvPr>
        </p:nvSpPr>
        <p:spPr/>
        <p:txBody>
          <a:bodyPr/>
          <a:lstStyle/>
          <a:p>
            <a:endParaRPr lang="fr-FR" dirty="0">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xmlns="" id="{1AD8B8AF-AA44-304C-B4D5-31D4BD03EB05}"/>
              </a:ext>
            </a:extLst>
          </p:cNvPr>
          <p:cNvSpPr>
            <a:spLocks noGrp="1"/>
          </p:cNvSpPr>
          <p:nvPr>
            <p:ph type="sldNum" sz="quarter" idx="12"/>
          </p:nvPr>
        </p:nvSpPr>
        <p:spPr/>
        <p:txBody>
          <a:bodyPr/>
          <a:lstStyle/>
          <a:p>
            <a:fld id="{DA84BC6A-B52E-5442-AADC-84E46C567B85}"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95950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DC4800D4-9A29-7E4A-B64B-F39DB591493E}"/>
              </a:ext>
            </a:extLst>
          </p:cNvPr>
          <p:cNvSpPr>
            <a:spLocks noGrp="1"/>
          </p:cNvSpPr>
          <p:nvPr>
            <p:ph type="dt" sz="half" idx="10"/>
          </p:nvPr>
        </p:nvSpPr>
        <p:spPr/>
        <p:txBody>
          <a:bodyPr/>
          <a:lstStyle/>
          <a:p>
            <a:fld id="{05B8FC75-D6AA-B34A-9242-C1E0B5D73E08}" type="datetimeFigureOut">
              <a:rPr lang="fr-FR" smtClean="0">
                <a:solidFill>
                  <a:prstClr val="black">
                    <a:tint val="75000"/>
                  </a:prstClr>
                </a:solidFill>
              </a:rPr>
              <a:pPr/>
              <a:t>15/12/2020</a:t>
            </a:fld>
            <a:endParaRPr lang="fr-FR" dirty="0">
              <a:solidFill>
                <a:prstClr val="black">
                  <a:tint val="75000"/>
                </a:prstClr>
              </a:solidFill>
            </a:endParaRPr>
          </a:p>
        </p:txBody>
      </p:sp>
      <p:sp>
        <p:nvSpPr>
          <p:cNvPr id="3" name="Espace réservé du pied de page 2">
            <a:extLst>
              <a:ext uri="{FF2B5EF4-FFF2-40B4-BE49-F238E27FC236}">
                <a16:creationId xmlns:a16="http://schemas.microsoft.com/office/drawing/2014/main" xmlns="" id="{EBF7A8E6-F849-5F47-94C3-C142D762FB83}"/>
              </a:ext>
            </a:extLst>
          </p:cNvPr>
          <p:cNvSpPr>
            <a:spLocks noGrp="1"/>
          </p:cNvSpPr>
          <p:nvPr>
            <p:ph type="ftr" sz="quarter" idx="11"/>
          </p:nvPr>
        </p:nvSpPr>
        <p:spPr/>
        <p:txBody>
          <a:bodyPr/>
          <a:lstStyle/>
          <a:p>
            <a:endParaRPr lang="fr-FR" dirty="0">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xmlns="" id="{3D876FDC-CB4B-AD45-8933-BF9FA8E43AE7}"/>
              </a:ext>
            </a:extLst>
          </p:cNvPr>
          <p:cNvSpPr>
            <a:spLocks noGrp="1"/>
          </p:cNvSpPr>
          <p:nvPr>
            <p:ph type="sldNum" sz="quarter" idx="12"/>
          </p:nvPr>
        </p:nvSpPr>
        <p:spPr/>
        <p:txBody>
          <a:bodyPr/>
          <a:lstStyle/>
          <a:p>
            <a:fld id="{DA84BC6A-B52E-5442-AADC-84E46C567B85}"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214872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11FFE2F-958F-2445-89FD-04A376A26854}"/>
              </a:ext>
            </a:extLst>
          </p:cNvPr>
          <p:cNvSpPr>
            <a:spLocks noGrp="1"/>
          </p:cNvSpPr>
          <p:nvPr>
            <p:ph type="title"/>
          </p:nvPr>
        </p:nvSpPr>
        <p:spPr>
          <a:xfrm>
            <a:off x="520712" y="356447"/>
            <a:ext cx="2438192" cy="1247563"/>
          </a:xfrm>
        </p:spPr>
        <p:txBody>
          <a:bodyPr anchor="b"/>
          <a:lstStyle>
            <a:lvl1pPr>
              <a:defRPr sz="1984"/>
            </a:lvl1pPr>
          </a:lstStyle>
          <a:p>
            <a:r>
              <a:rPr lang="fr-FR"/>
              <a:t>Modifiez le style du titre</a:t>
            </a:r>
          </a:p>
        </p:txBody>
      </p:sp>
      <p:sp>
        <p:nvSpPr>
          <p:cNvPr id="3" name="Espace réservé du contenu 2">
            <a:extLst>
              <a:ext uri="{FF2B5EF4-FFF2-40B4-BE49-F238E27FC236}">
                <a16:creationId xmlns:a16="http://schemas.microsoft.com/office/drawing/2014/main" xmlns="" id="{DD3F491E-8A26-D746-9BC2-F22997DCEA4B}"/>
              </a:ext>
            </a:extLst>
          </p:cNvPr>
          <p:cNvSpPr>
            <a:spLocks noGrp="1"/>
          </p:cNvSpPr>
          <p:nvPr>
            <p:ph idx="1"/>
          </p:nvPr>
        </p:nvSpPr>
        <p:spPr>
          <a:xfrm>
            <a:off x="3213847" y="769826"/>
            <a:ext cx="3827085" cy="3799622"/>
          </a:xfrm>
        </p:spPr>
        <p:txBody>
          <a:bodyPr/>
          <a:lstStyle>
            <a:lvl1pPr>
              <a:defRPr sz="1984"/>
            </a:lvl1pPr>
            <a:lvl2pPr>
              <a:defRPr sz="1736"/>
            </a:lvl2pPr>
            <a:lvl3pPr>
              <a:defRPr sz="1488"/>
            </a:lvl3pPr>
            <a:lvl4pPr>
              <a:defRPr sz="1240"/>
            </a:lvl4pPr>
            <a:lvl5pPr>
              <a:defRPr sz="1240"/>
            </a:lvl5pPr>
            <a:lvl6pPr>
              <a:defRPr sz="1240"/>
            </a:lvl6pPr>
            <a:lvl7pPr>
              <a:defRPr sz="1240"/>
            </a:lvl7pPr>
            <a:lvl8pPr>
              <a:defRPr sz="1240"/>
            </a:lvl8pPr>
            <a:lvl9pPr>
              <a:defRPr sz="124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6F2AC506-B41B-CB41-A866-2D6B07F93952}"/>
              </a:ext>
            </a:extLst>
          </p:cNvPr>
          <p:cNvSpPr>
            <a:spLocks noGrp="1"/>
          </p:cNvSpPr>
          <p:nvPr>
            <p:ph type="body" sz="half" idx="2"/>
          </p:nvPr>
        </p:nvSpPr>
        <p:spPr>
          <a:xfrm>
            <a:off x="520712" y="1604010"/>
            <a:ext cx="2438192" cy="2971627"/>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62BA65D0-E0EE-B040-881B-5C73A01379DE}"/>
              </a:ext>
            </a:extLst>
          </p:cNvPr>
          <p:cNvSpPr>
            <a:spLocks noGrp="1"/>
          </p:cNvSpPr>
          <p:nvPr>
            <p:ph type="dt" sz="half" idx="10"/>
          </p:nvPr>
        </p:nvSpPr>
        <p:spPr/>
        <p:txBody>
          <a:bodyPr/>
          <a:lstStyle/>
          <a:p>
            <a:fld id="{05B8FC75-D6AA-B34A-9242-C1E0B5D73E08}" type="datetimeFigureOut">
              <a:rPr lang="fr-FR" smtClean="0">
                <a:solidFill>
                  <a:prstClr val="black">
                    <a:tint val="75000"/>
                  </a:prstClr>
                </a:solidFill>
              </a:rPr>
              <a:pPr/>
              <a:t>15/12/2020</a:t>
            </a:fld>
            <a:endParaRPr lang="fr-FR" dirty="0">
              <a:solidFill>
                <a:prstClr val="black">
                  <a:tint val="75000"/>
                </a:prstClr>
              </a:solidFill>
            </a:endParaRPr>
          </a:p>
        </p:txBody>
      </p:sp>
      <p:sp>
        <p:nvSpPr>
          <p:cNvPr id="6" name="Espace réservé du pied de page 5">
            <a:extLst>
              <a:ext uri="{FF2B5EF4-FFF2-40B4-BE49-F238E27FC236}">
                <a16:creationId xmlns:a16="http://schemas.microsoft.com/office/drawing/2014/main" xmlns="" id="{86C6A159-5040-1443-8821-166048BDDCF4}"/>
              </a:ext>
            </a:extLst>
          </p:cNvPr>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5A4B3F2D-2814-9145-A99F-D311494CBFB0}"/>
              </a:ext>
            </a:extLst>
          </p:cNvPr>
          <p:cNvSpPr>
            <a:spLocks noGrp="1"/>
          </p:cNvSpPr>
          <p:nvPr>
            <p:ph type="sldNum" sz="quarter" idx="12"/>
          </p:nvPr>
        </p:nvSpPr>
        <p:spPr/>
        <p:txBody>
          <a:bodyPr/>
          <a:lstStyle/>
          <a:p>
            <a:fld id="{DA84BC6A-B52E-5442-AADC-84E46C567B85}"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423832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F8D8C2A-6D83-AA43-B9B4-0834D223BFBF}"/>
              </a:ext>
            </a:extLst>
          </p:cNvPr>
          <p:cNvSpPr>
            <a:spLocks noGrp="1"/>
          </p:cNvSpPr>
          <p:nvPr>
            <p:ph type="title"/>
          </p:nvPr>
        </p:nvSpPr>
        <p:spPr>
          <a:xfrm>
            <a:off x="520712" y="356447"/>
            <a:ext cx="2438192" cy="1247563"/>
          </a:xfrm>
        </p:spPr>
        <p:txBody>
          <a:bodyPr anchor="b"/>
          <a:lstStyle>
            <a:lvl1pPr>
              <a:defRPr sz="1984"/>
            </a:lvl1pPr>
          </a:lstStyle>
          <a:p>
            <a:r>
              <a:rPr lang="fr-FR"/>
              <a:t>Modifiez le style du titre</a:t>
            </a:r>
          </a:p>
        </p:txBody>
      </p:sp>
      <p:sp>
        <p:nvSpPr>
          <p:cNvPr id="3" name="Espace réservé pour une image  2">
            <a:extLst>
              <a:ext uri="{FF2B5EF4-FFF2-40B4-BE49-F238E27FC236}">
                <a16:creationId xmlns:a16="http://schemas.microsoft.com/office/drawing/2014/main" xmlns="" id="{13BFB51B-76AA-B149-B6BF-8501016AE371}"/>
              </a:ext>
            </a:extLst>
          </p:cNvPr>
          <p:cNvSpPr>
            <a:spLocks noGrp="1"/>
          </p:cNvSpPr>
          <p:nvPr>
            <p:ph type="pic" idx="1"/>
          </p:nvPr>
        </p:nvSpPr>
        <p:spPr>
          <a:xfrm>
            <a:off x="3213847" y="769826"/>
            <a:ext cx="3827085" cy="3799622"/>
          </a:xfrm>
        </p:spPr>
        <p:txBody>
          <a:bodyPr/>
          <a:lstStyle>
            <a:lvl1pPr marL="0" indent="0">
              <a:buNone/>
              <a:defRPr sz="1984"/>
            </a:lvl1pPr>
            <a:lvl2pPr marL="283510" indent="0">
              <a:buNone/>
              <a:defRPr sz="1736"/>
            </a:lvl2pPr>
            <a:lvl3pPr marL="567019" indent="0">
              <a:buNone/>
              <a:defRPr sz="1488"/>
            </a:lvl3pPr>
            <a:lvl4pPr marL="850529" indent="0">
              <a:buNone/>
              <a:defRPr sz="1240"/>
            </a:lvl4pPr>
            <a:lvl5pPr marL="1134039" indent="0">
              <a:buNone/>
              <a:defRPr sz="1240"/>
            </a:lvl5pPr>
            <a:lvl6pPr marL="1417549" indent="0">
              <a:buNone/>
              <a:defRPr sz="1240"/>
            </a:lvl6pPr>
            <a:lvl7pPr marL="1701058" indent="0">
              <a:buNone/>
              <a:defRPr sz="1240"/>
            </a:lvl7pPr>
            <a:lvl8pPr marL="1984568" indent="0">
              <a:buNone/>
              <a:defRPr sz="1240"/>
            </a:lvl8pPr>
            <a:lvl9pPr marL="2268078" indent="0">
              <a:buNone/>
              <a:defRPr sz="1240"/>
            </a:lvl9pPr>
          </a:lstStyle>
          <a:p>
            <a:endParaRPr lang="fr-FR" dirty="0"/>
          </a:p>
        </p:txBody>
      </p:sp>
      <p:sp>
        <p:nvSpPr>
          <p:cNvPr id="4" name="Espace réservé du texte 3">
            <a:extLst>
              <a:ext uri="{FF2B5EF4-FFF2-40B4-BE49-F238E27FC236}">
                <a16:creationId xmlns:a16="http://schemas.microsoft.com/office/drawing/2014/main" xmlns="" id="{5B651899-C14C-1E46-B14E-2D428017234D}"/>
              </a:ext>
            </a:extLst>
          </p:cNvPr>
          <p:cNvSpPr>
            <a:spLocks noGrp="1"/>
          </p:cNvSpPr>
          <p:nvPr>
            <p:ph type="body" sz="half" idx="2"/>
          </p:nvPr>
        </p:nvSpPr>
        <p:spPr>
          <a:xfrm>
            <a:off x="520712" y="1604010"/>
            <a:ext cx="2438192" cy="2971627"/>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750225EB-F6BB-3A43-B7F8-0CA48C7FF074}"/>
              </a:ext>
            </a:extLst>
          </p:cNvPr>
          <p:cNvSpPr>
            <a:spLocks noGrp="1"/>
          </p:cNvSpPr>
          <p:nvPr>
            <p:ph type="dt" sz="half" idx="10"/>
          </p:nvPr>
        </p:nvSpPr>
        <p:spPr/>
        <p:txBody>
          <a:bodyPr/>
          <a:lstStyle/>
          <a:p>
            <a:fld id="{05B8FC75-D6AA-B34A-9242-C1E0B5D73E08}" type="datetimeFigureOut">
              <a:rPr lang="fr-FR" smtClean="0">
                <a:solidFill>
                  <a:prstClr val="black">
                    <a:tint val="75000"/>
                  </a:prstClr>
                </a:solidFill>
              </a:rPr>
              <a:pPr/>
              <a:t>15/12/2020</a:t>
            </a:fld>
            <a:endParaRPr lang="fr-FR" dirty="0">
              <a:solidFill>
                <a:prstClr val="black">
                  <a:tint val="75000"/>
                </a:prstClr>
              </a:solidFill>
            </a:endParaRPr>
          </a:p>
        </p:txBody>
      </p:sp>
      <p:sp>
        <p:nvSpPr>
          <p:cNvPr id="6" name="Espace réservé du pied de page 5">
            <a:extLst>
              <a:ext uri="{FF2B5EF4-FFF2-40B4-BE49-F238E27FC236}">
                <a16:creationId xmlns:a16="http://schemas.microsoft.com/office/drawing/2014/main" xmlns="" id="{FBEA2838-764D-104C-8EFE-2CE7DB8ED1D5}"/>
              </a:ext>
            </a:extLst>
          </p:cNvPr>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9A28F3B4-D32E-2646-8CD3-8CAC3775E385}"/>
              </a:ext>
            </a:extLst>
          </p:cNvPr>
          <p:cNvSpPr>
            <a:spLocks noGrp="1"/>
          </p:cNvSpPr>
          <p:nvPr>
            <p:ph type="sldNum" sz="quarter" idx="12"/>
          </p:nvPr>
        </p:nvSpPr>
        <p:spPr/>
        <p:txBody>
          <a:bodyPr/>
          <a:lstStyle/>
          <a:p>
            <a:fld id="{DA84BC6A-B52E-5442-AADC-84E46C567B85}"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077965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F9785D9-778C-F841-A4D9-91C1EB60207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74326EAD-4518-3548-AA98-53FFAD191C1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AB857AB5-59EF-0542-8482-78F6DC196712}"/>
              </a:ext>
            </a:extLst>
          </p:cNvPr>
          <p:cNvSpPr>
            <a:spLocks noGrp="1"/>
          </p:cNvSpPr>
          <p:nvPr>
            <p:ph type="dt" sz="half" idx="10"/>
          </p:nvPr>
        </p:nvSpPr>
        <p:spPr/>
        <p:txBody>
          <a:bodyPr/>
          <a:lstStyle/>
          <a:p>
            <a:fld id="{05B8FC75-D6AA-B34A-9242-C1E0B5D73E08}" type="datetimeFigureOut">
              <a:rPr lang="fr-FR" smtClean="0">
                <a:solidFill>
                  <a:prstClr val="black">
                    <a:tint val="75000"/>
                  </a:prstClr>
                </a:solidFill>
              </a:rPr>
              <a:pPr/>
              <a:t>15/12/2020</a:t>
            </a:fld>
            <a:endParaRPr lang="fr-FR" dirty="0">
              <a:solidFill>
                <a:prstClr val="black">
                  <a:tint val="75000"/>
                </a:prstClr>
              </a:solidFill>
            </a:endParaRPr>
          </a:p>
        </p:txBody>
      </p:sp>
      <p:sp>
        <p:nvSpPr>
          <p:cNvPr id="5" name="Espace réservé du pied de page 4">
            <a:extLst>
              <a:ext uri="{FF2B5EF4-FFF2-40B4-BE49-F238E27FC236}">
                <a16:creationId xmlns:a16="http://schemas.microsoft.com/office/drawing/2014/main" xmlns="" id="{4B73C0BD-102B-BE48-B75C-FEA8090BEDEA}"/>
              </a:ext>
            </a:extLst>
          </p:cNvPr>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4746B01D-C0AF-C24E-B574-42866B81C9EF}"/>
              </a:ext>
            </a:extLst>
          </p:cNvPr>
          <p:cNvSpPr>
            <a:spLocks noGrp="1"/>
          </p:cNvSpPr>
          <p:nvPr>
            <p:ph type="sldNum" sz="quarter" idx="12"/>
          </p:nvPr>
        </p:nvSpPr>
        <p:spPr/>
        <p:txBody>
          <a:bodyPr/>
          <a:lstStyle/>
          <a:p>
            <a:fld id="{DA84BC6A-B52E-5442-AADC-84E46C567B85}"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916494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01742583-D86E-A848-8CAE-5E88CC508FD2}"/>
              </a:ext>
            </a:extLst>
          </p:cNvPr>
          <p:cNvSpPr>
            <a:spLocks noGrp="1"/>
          </p:cNvSpPr>
          <p:nvPr>
            <p:ph type="title" orient="vert"/>
          </p:nvPr>
        </p:nvSpPr>
        <p:spPr>
          <a:xfrm>
            <a:off x="5409892" y="284662"/>
            <a:ext cx="1630055" cy="4531081"/>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C8980092-9620-B44E-8C25-F9ABA5E7FDE5}"/>
              </a:ext>
            </a:extLst>
          </p:cNvPr>
          <p:cNvSpPr>
            <a:spLocks noGrp="1"/>
          </p:cNvSpPr>
          <p:nvPr>
            <p:ph type="body" orient="vert" idx="1"/>
          </p:nvPr>
        </p:nvSpPr>
        <p:spPr>
          <a:xfrm>
            <a:off x="519728" y="284662"/>
            <a:ext cx="4795669" cy="453108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38456C5A-3CA5-FB4B-BF32-F718A74D3382}"/>
              </a:ext>
            </a:extLst>
          </p:cNvPr>
          <p:cNvSpPr>
            <a:spLocks noGrp="1"/>
          </p:cNvSpPr>
          <p:nvPr>
            <p:ph type="dt" sz="half" idx="10"/>
          </p:nvPr>
        </p:nvSpPr>
        <p:spPr/>
        <p:txBody>
          <a:bodyPr/>
          <a:lstStyle/>
          <a:p>
            <a:fld id="{05B8FC75-D6AA-B34A-9242-C1E0B5D73E08}" type="datetimeFigureOut">
              <a:rPr lang="fr-FR" smtClean="0">
                <a:solidFill>
                  <a:prstClr val="black">
                    <a:tint val="75000"/>
                  </a:prstClr>
                </a:solidFill>
              </a:rPr>
              <a:pPr/>
              <a:t>15/12/2020</a:t>
            </a:fld>
            <a:endParaRPr lang="fr-FR" dirty="0">
              <a:solidFill>
                <a:prstClr val="black">
                  <a:tint val="75000"/>
                </a:prstClr>
              </a:solidFill>
            </a:endParaRPr>
          </a:p>
        </p:txBody>
      </p:sp>
      <p:sp>
        <p:nvSpPr>
          <p:cNvPr id="5" name="Espace réservé du pied de page 4">
            <a:extLst>
              <a:ext uri="{FF2B5EF4-FFF2-40B4-BE49-F238E27FC236}">
                <a16:creationId xmlns:a16="http://schemas.microsoft.com/office/drawing/2014/main" xmlns="" id="{71796C47-CA67-B84D-9349-9D850B83CE4E}"/>
              </a:ext>
            </a:extLst>
          </p:cNvPr>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973E4A97-B6D6-6C4F-BD2B-DEC515766125}"/>
              </a:ext>
            </a:extLst>
          </p:cNvPr>
          <p:cNvSpPr>
            <a:spLocks noGrp="1"/>
          </p:cNvSpPr>
          <p:nvPr>
            <p:ph type="sldNum" sz="quarter" idx="12"/>
          </p:nvPr>
        </p:nvSpPr>
        <p:spPr/>
        <p:txBody>
          <a:bodyPr/>
          <a:lstStyle/>
          <a:p>
            <a:fld id="{DA84BC6A-B52E-5442-AADC-84E46C567B85}"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423472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 lai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19113" y="1608734"/>
            <a:ext cx="6521450" cy="1033462"/>
          </a:xfrm>
          <a:prstGeom prst="rect">
            <a:avLst/>
          </a:prstGeom>
        </p:spPr>
        <p:txBody>
          <a:bodyPr>
            <a:normAutofit/>
          </a:bodyPr>
          <a:lstStyle>
            <a:lvl1pPr algn="l">
              <a:defRPr sz="4000" b="1">
                <a:solidFill>
                  <a:srgbClr val="7F7042"/>
                </a:solidFill>
                <a:latin typeface="Leelawadee" panose="020B0502040204020203" pitchFamily="34" charset="-34"/>
                <a:cs typeface="Leelawadee" panose="020B0502040204020203" pitchFamily="34" charset="-34"/>
              </a:defRPr>
            </a:lvl1pPr>
          </a:lstStyle>
          <a:p>
            <a:r>
              <a:rPr lang="fr-FR" dirty="0" smtClean="0"/>
              <a:t>Titre de la présentation</a:t>
            </a:r>
            <a:endParaRPr lang="fr-FR" dirty="0"/>
          </a:p>
        </p:txBody>
      </p:sp>
      <p:sp>
        <p:nvSpPr>
          <p:cNvPr id="5" name="Slide Number Placeholder 5"/>
          <p:cNvSpPr txBox="1">
            <a:spLocks/>
          </p:cNvSpPr>
          <p:nvPr userDrawn="1"/>
        </p:nvSpPr>
        <p:spPr>
          <a:xfrm>
            <a:off x="7226086" y="40208"/>
            <a:ext cx="333589" cy="152233"/>
          </a:xfrm>
          <a:prstGeom prst="rect">
            <a:avLst/>
          </a:prstGeom>
        </p:spPr>
        <p:txBody>
          <a:bodyPr vert="horz" wrap="square" lIns="71289" tIns="35645" rIns="71289" bIns="35645" numCol="1" anchor="ctr" anchorCtr="0" compatLnSpc="1">
            <a:prstTxWarp prst="textNoShape">
              <a:avLst/>
            </a:prstTxWarp>
          </a:bodyPr>
          <a:lstStyle>
            <a:defPPr>
              <a:defRPr lang="fr-FR"/>
            </a:defPPr>
            <a:lvl1pPr marL="0" algn="l" defTabSz="737464" rtl="0" eaLnBrk="1" latinLnBrk="0" hangingPunct="1">
              <a:defRPr sz="800" kern="1200">
                <a:solidFill>
                  <a:schemeClr val="tx1"/>
                </a:solidFill>
                <a:latin typeface="+mn-lt"/>
                <a:ea typeface="+mn-ea"/>
                <a:cs typeface="+mn-cs"/>
              </a:defRPr>
            </a:lvl1pPr>
            <a:lvl2pPr marL="368732" algn="l" defTabSz="737464" rtl="0" eaLnBrk="1" latinLnBrk="0" hangingPunct="1">
              <a:defRPr sz="1452" kern="1200">
                <a:solidFill>
                  <a:schemeClr val="tx1"/>
                </a:solidFill>
                <a:latin typeface="+mn-lt"/>
                <a:ea typeface="+mn-ea"/>
                <a:cs typeface="+mn-cs"/>
              </a:defRPr>
            </a:lvl2pPr>
            <a:lvl3pPr marL="737464" algn="l" defTabSz="737464" rtl="0" eaLnBrk="1" latinLnBrk="0" hangingPunct="1">
              <a:defRPr sz="1452" kern="1200">
                <a:solidFill>
                  <a:schemeClr val="tx1"/>
                </a:solidFill>
                <a:latin typeface="+mn-lt"/>
                <a:ea typeface="+mn-ea"/>
                <a:cs typeface="+mn-cs"/>
              </a:defRPr>
            </a:lvl3pPr>
            <a:lvl4pPr marL="1106195" algn="l" defTabSz="737464" rtl="0" eaLnBrk="1" latinLnBrk="0" hangingPunct="1">
              <a:defRPr sz="1452" kern="1200">
                <a:solidFill>
                  <a:schemeClr val="tx1"/>
                </a:solidFill>
                <a:latin typeface="+mn-lt"/>
                <a:ea typeface="+mn-ea"/>
                <a:cs typeface="+mn-cs"/>
              </a:defRPr>
            </a:lvl4pPr>
            <a:lvl5pPr marL="1474927" algn="l" defTabSz="737464" rtl="0" eaLnBrk="1" latinLnBrk="0" hangingPunct="1">
              <a:defRPr sz="1452" kern="1200">
                <a:solidFill>
                  <a:schemeClr val="tx1"/>
                </a:solidFill>
                <a:latin typeface="+mn-lt"/>
                <a:ea typeface="+mn-ea"/>
                <a:cs typeface="+mn-cs"/>
              </a:defRPr>
            </a:lvl5pPr>
            <a:lvl6pPr marL="1843659" algn="l" defTabSz="737464" rtl="0" eaLnBrk="1" latinLnBrk="0" hangingPunct="1">
              <a:defRPr sz="1452" kern="1200">
                <a:solidFill>
                  <a:schemeClr val="tx1"/>
                </a:solidFill>
                <a:latin typeface="+mn-lt"/>
                <a:ea typeface="+mn-ea"/>
                <a:cs typeface="+mn-cs"/>
              </a:defRPr>
            </a:lvl6pPr>
            <a:lvl7pPr marL="2212391" algn="l" defTabSz="737464" rtl="0" eaLnBrk="1" latinLnBrk="0" hangingPunct="1">
              <a:defRPr sz="1452" kern="1200">
                <a:solidFill>
                  <a:schemeClr val="tx1"/>
                </a:solidFill>
                <a:latin typeface="+mn-lt"/>
                <a:ea typeface="+mn-ea"/>
                <a:cs typeface="+mn-cs"/>
              </a:defRPr>
            </a:lvl7pPr>
            <a:lvl8pPr marL="2581123" algn="l" defTabSz="737464" rtl="0" eaLnBrk="1" latinLnBrk="0" hangingPunct="1">
              <a:defRPr sz="1452" kern="1200">
                <a:solidFill>
                  <a:schemeClr val="tx1"/>
                </a:solidFill>
                <a:latin typeface="+mn-lt"/>
                <a:ea typeface="+mn-ea"/>
                <a:cs typeface="+mn-cs"/>
              </a:defRPr>
            </a:lvl8pPr>
            <a:lvl9pPr marL="2949854" algn="l" defTabSz="737464" rtl="0" eaLnBrk="1" latinLnBrk="0" hangingPunct="1">
              <a:defRPr sz="1452" kern="1200">
                <a:solidFill>
                  <a:schemeClr val="tx1"/>
                </a:solidFill>
                <a:latin typeface="+mn-lt"/>
                <a:ea typeface="+mn-ea"/>
                <a:cs typeface="+mn-cs"/>
              </a:defRPr>
            </a:lvl9pPr>
          </a:lstStyle>
          <a:p>
            <a:pPr>
              <a:defRPr/>
            </a:pPr>
            <a:fld id="{451C15A9-88B0-4904-8E8A-BED12A1B6444}" type="slidenum">
              <a:rPr lang="fr-FR" altLang="fr-FR" sz="800" smtClean="0">
                <a:solidFill>
                  <a:schemeClr val="bg1"/>
                </a:solidFill>
              </a:rPr>
              <a:pPr>
                <a:defRPr/>
              </a:pPr>
              <a:t>‹N°›</a:t>
            </a:fld>
            <a:endParaRPr lang="fr-FR" altLang="fr-FR" sz="800" dirty="0">
              <a:solidFill>
                <a:schemeClr val="bg1"/>
              </a:solidFill>
            </a:endParaRPr>
          </a:p>
        </p:txBody>
      </p:sp>
      <p:sp>
        <p:nvSpPr>
          <p:cNvPr id="7" name="Espace réservé du contenu 6"/>
          <p:cNvSpPr>
            <a:spLocks noGrp="1"/>
          </p:cNvSpPr>
          <p:nvPr>
            <p:ph sz="quarter" idx="10" hasCustomPrompt="1"/>
          </p:nvPr>
        </p:nvSpPr>
        <p:spPr>
          <a:xfrm>
            <a:off x="519113" y="2753139"/>
            <a:ext cx="6521450" cy="1971261"/>
          </a:xfrm>
          <a:prstGeom prst="rect">
            <a:avLst/>
          </a:prstGeom>
        </p:spPr>
        <p:txBody>
          <a:bodyPr/>
          <a:lstStyle>
            <a:lvl1pPr marL="0" indent="0">
              <a:buNone/>
              <a:defRPr sz="2400" b="1" baseline="0">
                <a:latin typeface="Segoe UI" panose="020B0502040204020203" pitchFamily="34" charset="0"/>
                <a:ea typeface="Segoe UI" panose="020B0502040204020203" pitchFamily="34" charset="0"/>
                <a:cs typeface="Segoe UI" panose="020B0502040204020203" pitchFamily="34" charset="0"/>
              </a:defRPr>
            </a:lvl1pPr>
            <a:lvl2pPr marL="813633" indent="-457200">
              <a:buFont typeface="Arial" panose="020B0604020202020204" pitchFamily="34" charset="0"/>
              <a:buChar char="•"/>
              <a:defRPr sz="2000" b="1">
                <a:latin typeface="Segoe UI" panose="020B0502040204020203" pitchFamily="34" charset="0"/>
                <a:ea typeface="Segoe UI" panose="020B0502040204020203" pitchFamily="34" charset="0"/>
                <a:cs typeface="Segoe UI" panose="020B0502040204020203" pitchFamily="34" charset="0"/>
              </a:defRPr>
            </a:lvl2pPr>
            <a:lvl3pPr marL="891083" indent="-178217">
              <a:buFont typeface="Courier New" panose="02070309020205020404" pitchFamily="49" charset="0"/>
              <a:buChar char="o"/>
              <a:defRPr sz="1800" b="1">
                <a:solidFill>
                  <a:srgbClr val="95825D"/>
                </a:solidFill>
                <a:latin typeface="Segoe UI" panose="020B0502040204020203" pitchFamily="34" charset="0"/>
                <a:ea typeface="Segoe UI" panose="020B0502040204020203" pitchFamily="34" charset="0"/>
                <a:cs typeface="Segoe UI" panose="020B0502040204020203" pitchFamily="34" charset="0"/>
              </a:defRPr>
            </a:lvl3pPr>
          </a:lstStyle>
          <a:p>
            <a:pPr lvl="0"/>
            <a:r>
              <a:rPr lang="fr-FR" dirty="0" smtClean="0"/>
              <a:t>Auteurs &amp; sociétés</a:t>
            </a:r>
          </a:p>
        </p:txBody>
      </p:sp>
      <p:sp>
        <p:nvSpPr>
          <p:cNvPr id="10" name="Rectangle 9"/>
          <p:cNvSpPr/>
          <p:nvPr userDrawn="1"/>
        </p:nvSpPr>
        <p:spPr>
          <a:xfrm>
            <a:off x="0" y="-4684"/>
            <a:ext cx="7559040" cy="1260000"/>
          </a:xfrm>
          <a:prstGeom prst="rect">
            <a:avLst/>
          </a:prstGeom>
          <a:solidFill>
            <a:srgbClr val="7F7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userDrawn="1"/>
        </p:nvSpPr>
        <p:spPr>
          <a:xfrm>
            <a:off x="2877880" y="-485"/>
            <a:ext cx="4586982" cy="1200329"/>
          </a:xfrm>
          <a:prstGeom prst="rect">
            <a:avLst/>
          </a:prstGeom>
          <a:noFill/>
        </p:spPr>
        <p:txBody>
          <a:bodyPr wrap="square" rtlCol="0">
            <a:spAutoFit/>
          </a:bodyPr>
          <a:lstStyle/>
          <a:p>
            <a:r>
              <a:rPr lang="fr-FR" altLang="fr-FR" sz="3600" b="1" dirty="0" smtClean="0">
                <a:solidFill>
                  <a:schemeClr val="bg1"/>
                </a:solidFill>
              </a:rPr>
              <a:t>SFER</a:t>
            </a:r>
            <a:br>
              <a:rPr lang="fr-FR" altLang="fr-FR" sz="3600" b="1" dirty="0" smtClean="0">
                <a:solidFill>
                  <a:schemeClr val="bg1"/>
                </a:solidFill>
              </a:rPr>
            </a:br>
            <a:r>
              <a:rPr lang="fr-FR" altLang="fr-FR" sz="3600" b="1" dirty="0" smtClean="0">
                <a:solidFill>
                  <a:schemeClr val="bg1"/>
                </a:solidFill>
              </a:rPr>
              <a:t>15 décembre 2020</a:t>
            </a:r>
          </a:p>
        </p:txBody>
      </p:sp>
      <p:pic>
        <p:nvPicPr>
          <p:cNvPr id="15" name="Imag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51181" y="864892"/>
            <a:ext cx="1149435" cy="795164"/>
          </a:xfrm>
          <a:prstGeom prst="rect">
            <a:avLst/>
          </a:prstGeom>
        </p:spPr>
      </p:pic>
      <p:pic>
        <p:nvPicPr>
          <p:cNvPr id="4" name="Image 3"/>
          <p:cNvPicPr>
            <a:picLocks noChangeAspect="1"/>
          </p:cNvPicPr>
          <p:nvPr userDrawn="1"/>
        </p:nvPicPr>
        <p:blipFill>
          <a:blip r:embed="rId3"/>
          <a:stretch>
            <a:fillRect/>
          </a:stretch>
        </p:blipFill>
        <p:spPr>
          <a:xfrm>
            <a:off x="0" y="-12402"/>
            <a:ext cx="1905256" cy="1267718"/>
          </a:xfrm>
          <a:prstGeom prst="rect">
            <a:avLst/>
          </a:prstGeom>
        </p:spPr>
      </p:pic>
      <p:pic>
        <p:nvPicPr>
          <p:cNvPr id="3" name="Image 2"/>
          <p:cNvPicPr>
            <a:picLocks noChangeAspect="1"/>
          </p:cNvPicPr>
          <p:nvPr userDrawn="1"/>
        </p:nvPicPr>
        <p:blipFill>
          <a:blip r:embed="rId4"/>
          <a:stretch>
            <a:fillRect/>
          </a:stretch>
        </p:blipFill>
        <p:spPr>
          <a:xfrm>
            <a:off x="6464595" y="4723012"/>
            <a:ext cx="1095080" cy="623688"/>
          </a:xfrm>
          <a:prstGeom prst="rect">
            <a:avLst/>
          </a:prstGeom>
        </p:spPr>
      </p:pic>
    </p:spTree>
    <p:extLst>
      <p:ext uri="{BB962C8B-B14F-4D97-AF65-F5344CB8AC3E}">
        <p14:creationId xmlns:p14="http://schemas.microsoft.com/office/powerpoint/2010/main" val="25363830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apo via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19113" y="1608734"/>
            <a:ext cx="6521450" cy="1033462"/>
          </a:xfrm>
          <a:prstGeom prst="rect">
            <a:avLst/>
          </a:prstGeom>
        </p:spPr>
        <p:txBody>
          <a:bodyPr>
            <a:normAutofit/>
          </a:bodyPr>
          <a:lstStyle>
            <a:lvl1pPr algn="l">
              <a:defRPr sz="4000" b="1">
                <a:solidFill>
                  <a:srgbClr val="7F7042"/>
                </a:solidFill>
                <a:latin typeface="Leelawadee" panose="020B0502040204020203" pitchFamily="34" charset="-34"/>
                <a:cs typeface="Leelawadee" panose="020B0502040204020203" pitchFamily="34" charset="-34"/>
              </a:defRPr>
            </a:lvl1pPr>
          </a:lstStyle>
          <a:p>
            <a:r>
              <a:rPr lang="fr-FR" dirty="0" smtClean="0"/>
              <a:t>Titre de la présentation</a:t>
            </a:r>
            <a:endParaRPr lang="fr-FR" dirty="0"/>
          </a:p>
        </p:txBody>
      </p:sp>
      <p:sp>
        <p:nvSpPr>
          <p:cNvPr id="5" name="Slide Number Placeholder 5"/>
          <p:cNvSpPr txBox="1">
            <a:spLocks/>
          </p:cNvSpPr>
          <p:nvPr userDrawn="1"/>
        </p:nvSpPr>
        <p:spPr>
          <a:xfrm>
            <a:off x="7226086" y="40208"/>
            <a:ext cx="333589" cy="152233"/>
          </a:xfrm>
          <a:prstGeom prst="rect">
            <a:avLst/>
          </a:prstGeom>
        </p:spPr>
        <p:txBody>
          <a:bodyPr vert="horz" wrap="square" lIns="71289" tIns="35645" rIns="71289" bIns="35645" numCol="1" anchor="ctr" anchorCtr="0" compatLnSpc="1">
            <a:prstTxWarp prst="textNoShape">
              <a:avLst/>
            </a:prstTxWarp>
          </a:bodyPr>
          <a:lstStyle>
            <a:defPPr>
              <a:defRPr lang="fr-FR"/>
            </a:defPPr>
            <a:lvl1pPr marL="0" algn="l" defTabSz="737464" rtl="0" eaLnBrk="1" latinLnBrk="0" hangingPunct="1">
              <a:defRPr sz="800" kern="1200">
                <a:solidFill>
                  <a:schemeClr val="tx1"/>
                </a:solidFill>
                <a:latin typeface="+mn-lt"/>
                <a:ea typeface="+mn-ea"/>
                <a:cs typeface="+mn-cs"/>
              </a:defRPr>
            </a:lvl1pPr>
            <a:lvl2pPr marL="368732" algn="l" defTabSz="737464" rtl="0" eaLnBrk="1" latinLnBrk="0" hangingPunct="1">
              <a:defRPr sz="1452" kern="1200">
                <a:solidFill>
                  <a:schemeClr val="tx1"/>
                </a:solidFill>
                <a:latin typeface="+mn-lt"/>
                <a:ea typeface="+mn-ea"/>
                <a:cs typeface="+mn-cs"/>
              </a:defRPr>
            </a:lvl2pPr>
            <a:lvl3pPr marL="737464" algn="l" defTabSz="737464" rtl="0" eaLnBrk="1" latinLnBrk="0" hangingPunct="1">
              <a:defRPr sz="1452" kern="1200">
                <a:solidFill>
                  <a:schemeClr val="tx1"/>
                </a:solidFill>
                <a:latin typeface="+mn-lt"/>
                <a:ea typeface="+mn-ea"/>
                <a:cs typeface="+mn-cs"/>
              </a:defRPr>
            </a:lvl3pPr>
            <a:lvl4pPr marL="1106195" algn="l" defTabSz="737464" rtl="0" eaLnBrk="1" latinLnBrk="0" hangingPunct="1">
              <a:defRPr sz="1452" kern="1200">
                <a:solidFill>
                  <a:schemeClr val="tx1"/>
                </a:solidFill>
                <a:latin typeface="+mn-lt"/>
                <a:ea typeface="+mn-ea"/>
                <a:cs typeface="+mn-cs"/>
              </a:defRPr>
            </a:lvl4pPr>
            <a:lvl5pPr marL="1474927" algn="l" defTabSz="737464" rtl="0" eaLnBrk="1" latinLnBrk="0" hangingPunct="1">
              <a:defRPr sz="1452" kern="1200">
                <a:solidFill>
                  <a:schemeClr val="tx1"/>
                </a:solidFill>
                <a:latin typeface="+mn-lt"/>
                <a:ea typeface="+mn-ea"/>
                <a:cs typeface="+mn-cs"/>
              </a:defRPr>
            </a:lvl5pPr>
            <a:lvl6pPr marL="1843659" algn="l" defTabSz="737464" rtl="0" eaLnBrk="1" latinLnBrk="0" hangingPunct="1">
              <a:defRPr sz="1452" kern="1200">
                <a:solidFill>
                  <a:schemeClr val="tx1"/>
                </a:solidFill>
                <a:latin typeface="+mn-lt"/>
                <a:ea typeface="+mn-ea"/>
                <a:cs typeface="+mn-cs"/>
              </a:defRPr>
            </a:lvl6pPr>
            <a:lvl7pPr marL="2212391" algn="l" defTabSz="737464" rtl="0" eaLnBrk="1" latinLnBrk="0" hangingPunct="1">
              <a:defRPr sz="1452" kern="1200">
                <a:solidFill>
                  <a:schemeClr val="tx1"/>
                </a:solidFill>
                <a:latin typeface="+mn-lt"/>
                <a:ea typeface="+mn-ea"/>
                <a:cs typeface="+mn-cs"/>
              </a:defRPr>
            </a:lvl7pPr>
            <a:lvl8pPr marL="2581123" algn="l" defTabSz="737464" rtl="0" eaLnBrk="1" latinLnBrk="0" hangingPunct="1">
              <a:defRPr sz="1452" kern="1200">
                <a:solidFill>
                  <a:schemeClr val="tx1"/>
                </a:solidFill>
                <a:latin typeface="+mn-lt"/>
                <a:ea typeface="+mn-ea"/>
                <a:cs typeface="+mn-cs"/>
              </a:defRPr>
            </a:lvl8pPr>
            <a:lvl9pPr marL="2949854" algn="l" defTabSz="737464" rtl="0" eaLnBrk="1" latinLnBrk="0" hangingPunct="1">
              <a:defRPr sz="1452" kern="1200">
                <a:solidFill>
                  <a:schemeClr val="tx1"/>
                </a:solidFill>
                <a:latin typeface="+mn-lt"/>
                <a:ea typeface="+mn-ea"/>
                <a:cs typeface="+mn-cs"/>
              </a:defRPr>
            </a:lvl9pPr>
          </a:lstStyle>
          <a:p>
            <a:pPr>
              <a:defRPr/>
            </a:pPr>
            <a:fld id="{451C15A9-88B0-4904-8E8A-BED12A1B6444}" type="slidenum">
              <a:rPr lang="fr-FR" altLang="fr-FR" sz="800" smtClean="0">
                <a:solidFill>
                  <a:schemeClr val="bg1"/>
                </a:solidFill>
              </a:rPr>
              <a:pPr>
                <a:defRPr/>
              </a:pPr>
              <a:t>‹N°›</a:t>
            </a:fld>
            <a:endParaRPr lang="fr-FR" altLang="fr-FR" sz="800" dirty="0">
              <a:solidFill>
                <a:schemeClr val="bg1"/>
              </a:solidFill>
            </a:endParaRPr>
          </a:p>
        </p:txBody>
      </p:sp>
      <p:sp>
        <p:nvSpPr>
          <p:cNvPr id="7" name="Espace réservé du contenu 6"/>
          <p:cNvSpPr>
            <a:spLocks noGrp="1"/>
          </p:cNvSpPr>
          <p:nvPr>
            <p:ph sz="quarter" idx="10" hasCustomPrompt="1"/>
          </p:nvPr>
        </p:nvSpPr>
        <p:spPr>
          <a:xfrm>
            <a:off x="519113" y="2753139"/>
            <a:ext cx="6521450" cy="1971261"/>
          </a:xfrm>
          <a:prstGeom prst="rect">
            <a:avLst/>
          </a:prstGeom>
        </p:spPr>
        <p:txBody>
          <a:bodyPr/>
          <a:lstStyle>
            <a:lvl1pPr marL="0" indent="0">
              <a:buNone/>
              <a:defRPr sz="2400" b="1" baseline="0">
                <a:latin typeface="Segoe UI" panose="020B0502040204020203" pitchFamily="34" charset="0"/>
                <a:ea typeface="Segoe UI" panose="020B0502040204020203" pitchFamily="34" charset="0"/>
                <a:cs typeface="Segoe UI" panose="020B0502040204020203" pitchFamily="34" charset="0"/>
              </a:defRPr>
            </a:lvl1pPr>
            <a:lvl2pPr marL="813633" indent="-457200">
              <a:buFont typeface="Arial" panose="020B0604020202020204" pitchFamily="34" charset="0"/>
              <a:buChar char="•"/>
              <a:defRPr sz="2000" b="1">
                <a:latin typeface="Segoe UI" panose="020B0502040204020203" pitchFamily="34" charset="0"/>
                <a:ea typeface="Segoe UI" panose="020B0502040204020203" pitchFamily="34" charset="0"/>
                <a:cs typeface="Segoe UI" panose="020B0502040204020203" pitchFamily="34" charset="0"/>
              </a:defRPr>
            </a:lvl2pPr>
            <a:lvl3pPr marL="891083" indent="-178217">
              <a:buFont typeface="Courier New" panose="02070309020205020404" pitchFamily="49" charset="0"/>
              <a:buChar char="o"/>
              <a:defRPr sz="1800" b="1">
                <a:solidFill>
                  <a:srgbClr val="95825D"/>
                </a:solidFill>
                <a:latin typeface="Segoe UI" panose="020B0502040204020203" pitchFamily="34" charset="0"/>
                <a:ea typeface="Segoe UI" panose="020B0502040204020203" pitchFamily="34" charset="0"/>
                <a:cs typeface="Segoe UI" panose="020B0502040204020203" pitchFamily="34" charset="0"/>
              </a:defRPr>
            </a:lvl3pPr>
          </a:lstStyle>
          <a:p>
            <a:pPr lvl="0"/>
            <a:r>
              <a:rPr lang="fr-FR" dirty="0" smtClean="0"/>
              <a:t>Auteurs &amp; sociétés</a:t>
            </a:r>
          </a:p>
        </p:txBody>
      </p:sp>
      <p:sp>
        <p:nvSpPr>
          <p:cNvPr id="10" name="Rectangle 9"/>
          <p:cNvSpPr/>
          <p:nvPr userDrawn="1"/>
        </p:nvSpPr>
        <p:spPr>
          <a:xfrm>
            <a:off x="635" y="0"/>
            <a:ext cx="7559040" cy="1260000"/>
          </a:xfrm>
          <a:prstGeom prst="rect">
            <a:avLst/>
          </a:prstGeom>
          <a:solidFill>
            <a:srgbClr val="7F7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userDrawn="1"/>
        </p:nvSpPr>
        <p:spPr>
          <a:xfrm>
            <a:off x="2452577" y="-485"/>
            <a:ext cx="5107097" cy="1169551"/>
          </a:xfrm>
          <a:prstGeom prst="rect">
            <a:avLst/>
          </a:prstGeom>
          <a:noFill/>
        </p:spPr>
        <p:txBody>
          <a:bodyPr wrap="square" rtlCol="0">
            <a:spAutoFit/>
          </a:bodyPr>
          <a:lstStyle/>
          <a:p>
            <a:r>
              <a:rPr lang="fr-FR" altLang="fr-FR" sz="2000" b="1" dirty="0" smtClean="0">
                <a:solidFill>
                  <a:schemeClr val="bg1"/>
                </a:solidFill>
                <a:latin typeface="19"/>
              </a:rPr>
              <a:t>Club des Banquiers</a:t>
            </a:r>
            <a:r>
              <a:rPr lang="fr-FR" altLang="fr-FR" sz="2000" b="1" baseline="0" dirty="0" smtClean="0">
                <a:solidFill>
                  <a:schemeClr val="bg1"/>
                </a:solidFill>
                <a:latin typeface="19"/>
              </a:rPr>
              <a:t> conseil de </a:t>
            </a:r>
            <a:r>
              <a:rPr lang="fr-FR" altLang="fr-FR" sz="2000" b="1" baseline="0" dirty="0" err="1" smtClean="0">
                <a:solidFill>
                  <a:schemeClr val="bg1"/>
                </a:solidFill>
                <a:latin typeface="19"/>
              </a:rPr>
              <a:t>l’AgroAlimentaire</a:t>
            </a:r>
            <a:endParaRPr lang="fr-FR" altLang="fr-FR" sz="2000" b="1" baseline="0" dirty="0" smtClean="0">
              <a:solidFill>
                <a:schemeClr val="bg1"/>
              </a:solidFill>
              <a:latin typeface="19"/>
            </a:endParaRPr>
          </a:p>
          <a:p>
            <a:r>
              <a:rPr lang="fr-FR" altLang="fr-FR" sz="2000" b="1" baseline="0" dirty="0" smtClean="0">
                <a:solidFill>
                  <a:schemeClr val="bg1"/>
                </a:solidFill>
              </a:rPr>
              <a:t>CASA – 22 janvier 2020</a:t>
            </a:r>
            <a:endParaRPr lang="fr-FR" altLang="fr-FR" sz="2000" b="1" dirty="0" smtClean="0">
              <a:solidFill>
                <a:schemeClr val="bg1"/>
              </a:solidFill>
            </a:endParaRPr>
          </a:p>
          <a:p>
            <a:pPr algn="r"/>
            <a:endParaRPr lang="fr-FR" sz="1000" b="1" dirty="0" smtClean="0">
              <a:solidFill>
                <a:schemeClr val="bg1"/>
              </a:solidFill>
              <a:latin typeface="Neo Sans Pro" panose="020B0504030504040204" pitchFamily="34" charset="0"/>
            </a:endParaRPr>
          </a:p>
        </p:txBody>
      </p:sp>
      <p:pic>
        <p:nvPicPr>
          <p:cNvPr id="15" name="Imag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2447" y="864892"/>
            <a:ext cx="1128169" cy="780452"/>
          </a:xfrm>
          <a:prstGeom prst="rect">
            <a:avLst/>
          </a:prstGeom>
        </p:spPr>
      </p:pic>
      <p:pic>
        <p:nvPicPr>
          <p:cNvPr id="3" name="Image 2"/>
          <p:cNvPicPr>
            <a:picLocks noChangeAspect="1"/>
          </p:cNvPicPr>
          <p:nvPr userDrawn="1"/>
        </p:nvPicPr>
        <p:blipFill>
          <a:blip r:embed="rId3"/>
          <a:stretch>
            <a:fillRect/>
          </a:stretch>
        </p:blipFill>
        <p:spPr>
          <a:xfrm>
            <a:off x="6067647" y="4207441"/>
            <a:ext cx="1455052" cy="1033203"/>
          </a:xfrm>
          <a:prstGeom prst="rect">
            <a:avLst/>
          </a:prstGeom>
        </p:spPr>
      </p:pic>
      <p:pic>
        <p:nvPicPr>
          <p:cNvPr id="4" name="Image 3"/>
          <p:cNvPicPr>
            <a:picLocks noChangeAspect="1"/>
          </p:cNvPicPr>
          <p:nvPr userDrawn="1"/>
        </p:nvPicPr>
        <p:blipFill>
          <a:blip r:embed="rId4"/>
          <a:stretch>
            <a:fillRect/>
          </a:stretch>
        </p:blipFill>
        <p:spPr>
          <a:xfrm>
            <a:off x="-169729" y="-167837"/>
            <a:ext cx="2714455" cy="1919470"/>
          </a:xfrm>
          <a:prstGeom prst="rect">
            <a:avLst/>
          </a:prstGeom>
        </p:spPr>
      </p:pic>
    </p:spTree>
    <p:extLst>
      <p:ext uri="{BB962C8B-B14F-4D97-AF65-F5344CB8AC3E}">
        <p14:creationId xmlns:p14="http://schemas.microsoft.com/office/powerpoint/2010/main" val="29230857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Diapo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19113" y="284163"/>
            <a:ext cx="6521450" cy="811371"/>
          </a:xfrm>
          <a:prstGeom prst="rect">
            <a:avLst/>
          </a:prstGeom>
        </p:spPr>
        <p:txBody>
          <a:bodyPr/>
          <a:lstStyle>
            <a:lvl1pPr algn="l">
              <a:defRPr sz="3200" b="1">
                <a:solidFill>
                  <a:srgbClr val="7F7042"/>
                </a:solidFill>
                <a:latin typeface="Leelawadee" panose="020B0502040204020203" pitchFamily="34" charset="-34"/>
                <a:cs typeface="Leelawadee" panose="020B0502040204020203" pitchFamily="34" charset="-34"/>
              </a:defRPr>
            </a:lvl1pPr>
          </a:lstStyle>
          <a:p>
            <a:r>
              <a:rPr lang="fr-FR" dirty="0" smtClean="0"/>
              <a:t>Titre de la diapo</a:t>
            </a:r>
            <a:endParaRPr lang="fr-FR" dirty="0"/>
          </a:p>
        </p:txBody>
      </p:sp>
      <p:sp>
        <p:nvSpPr>
          <p:cNvPr id="3" name="ZoneTexte 2"/>
          <p:cNvSpPr txBox="1"/>
          <p:nvPr userDrawn="1"/>
        </p:nvSpPr>
        <p:spPr>
          <a:xfrm>
            <a:off x="0" y="-21717"/>
            <a:ext cx="7559675" cy="224357"/>
          </a:xfrm>
          <a:prstGeom prst="rect">
            <a:avLst/>
          </a:prstGeom>
          <a:solidFill>
            <a:srgbClr val="7F7042"/>
          </a:solidFill>
        </p:spPr>
        <p:txBody>
          <a:bodyPr wrap="square" rtlCol="0" anchor="ctr">
            <a:spAutoFit/>
          </a:bodyPr>
          <a:lstStyle/>
          <a:p>
            <a:pPr algn="ctr"/>
            <a:endParaRPr lang="fr-FR" sz="858" b="1" dirty="0">
              <a:solidFill>
                <a:schemeClr val="bg1"/>
              </a:solidFill>
              <a:latin typeface="Segoe UI Light" panose="020B0502040204020203" pitchFamily="34" charset="0"/>
              <a:cs typeface="Arial" panose="020B0604020202020204" pitchFamily="34" charset="0"/>
            </a:endParaRPr>
          </a:p>
        </p:txBody>
      </p:sp>
      <p:sp>
        <p:nvSpPr>
          <p:cNvPr id="4" name="ZoneTexte 3"/>
          <p:cNvSpPr txBox="1"/>
          <p:nvPr userDrawn="1"/>
        </p:nvSpPr>
        <p:spPr>
          <a:xfrm>
            <a:off x="0" y="-40343"/>
            <a:ext cx="7167692" cy="261610"/>
          </a:xfrm>
          <a:prstGeom prst="rect">
            <a:avLst/>
          </a:prstGeom>
          <a:noFill/>
        </p:spPr>
        <p:txBody>
          <a:bodyPr wrap="square" rtlCol="0" anchor="ctr">
            <a:spAutoFit/>
          </a:bodyPr>
          <a:lstStyle/>
          <a:p>
            <a:pPr algn="ctr"/>
            <a:r>
              <a:rPr lang="fr-FR" sz="1100" b="1" dirty="0" smtClean="0">
                <a:solidFill>
                  <a:schemeClr val="bg1"/>
                </a:solidFill>
                <a:latin typeface="Segoe UI Light" panose="020B0502040204020203" pitchFamily="34" charset="0"/>
                <a:cs typeface="Arial" panose="020B0604020202020204" pitchFamily="34" charset="0"/>
              </a:rPr>
              <a:t>Accord UE-Mercosur</a:t>
            </a:r>
            <a:endParaRPr lang="fr-FR" sz="1100" b="1" dirty="0">
              <a:solidFill>
                <a:schemeClr val="bg1"/>
              </a:solidFill>
              <a:latin typeface="Segoe UI Light" panose="020B0502040204020203" pitchFamily="34" charset="0"/>
              <a:cs typeface="Arial" panose="020B0604020202020204" pitchFamily="34" charset="0"/>
            </a:endParaRPr>
          </a:p>
        </p:txBody>
      </p:sp>
      <p:sp>
        <p:nvSpPr>
          <p:cNvPr id="7" name="Espace réservé du contenu 6"/>
          <p:cNvSpPr>
            <a:spLocks noGrp="1"/>
          </p:cNvSpPr>
          <p:nvPr>
            <p:ph sz="quarter" idx="10"/>
          </p:nvPr>
        </p:nvSpPr>
        <p:spPr>
          <a:xfrm>
            <a:off x="519113" y="1160683"/>
            <a:ext cx="6521450" cy="3252787"/>
          </a:xfrm>
          <a:prstGeom prst="rect">
            <a:avLst/>
          </a:prstGeom>
        </p:spPr>
        <p:txBody>
          <a:bodyPr/>
          <a:lstStyle>
            <a:lvl1pPr>
              <a:defRPr sz="2400" b="1">
                <a:latin typeface="Segoe UI" panose="020B0502040204020203" pitchFamily="34" charset="0"/>
                <a:ea typeface="Segoe UI" panose="020B0502040204020203" pitchFamily="34" charset="0"/>
                <a:cs typeface="Segoe UI" panose="020B0502040204020203" pitchFamily="34" charset="0"/>
              </a:defRPr>
            </a:lvl1pPr>
            <a:lvl2pPr marL="813633" indent="-457200">
              <a:buFont typeface="Arial" panose="020B0604020202020204" pitchFamily="34" charset="0"/>
              <a:buChar char="•"/>
              <a:defRPr sz="2000" b="1">
                <a:latin typeface="Segoe UI" panose="020B0502040204020203" pitchFamily="34" charset="0"/>
                <a:ea typeface="Segoe UI" panose="020B0502040204020203" pitchFamily="34" charset="0"/>
                <a:cs typeface="Segoe UI" panose="020B0502040204020203" pitchFamily="34" charset="0"/>
              </a:defRPr>
            </a:lvl2pPr>
            <a:lvl3pPr marL="891083" indent="-178217">
              <a:buFont typeface="Courier New" panose="02070309020205020404" pitchFamily="49" charset="0"/>
              <a:buChar char="o"/>
              <a:defRPr sz="1800" b="1">
                <a:solidFill>
                  <a:srgbClr val="7F7042"/>
                </a:solidFill>
                <a:latin typeface="Segoe UI" panose="020B0502040204020203" pitchFamily="34" charset="0"/>
                <a:ea typeface="Segoe UI" panose="020B0502040204020203" pitchFamily="34" charset="0"/>
                <a:cs typeface="Segoe UI" panose="020B0502040204020203" pitchFamily="34" charset="0"/>
              </a:defRPr>
            </a:lvl3pPr>
          </a:lstStyle>
          <a:p>
            <a:pPr lvl="0"/>
            <a:r>
              <a:rPr lang="fr-FR" dirty="0" smtClean="0"/>
              <a:t>Modifiez les styles du texte du masque</a:t>
            </a:r>
          </a:p>
          <a:p>
            <a:pPr lvl="1"/>
            <a:r>
              <a:rPr lang="fr-FR" dirty="0" smtClean="0"/>
              <a:t>Deuxième niveau</a:t>
            </a:r>
          </a:p>
          <a:p>
            <a:pPr lvl="2"/>
            <a:r>
              <a:rPr lang="fr-FR" dirty="0" smtClean="0"/>
              <a:t>Troisième niveau</a:t>
            </a: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784651"/>
            <a:ext cx="794561" cy="562049"/>
          </a:xfrm>
          <a:prstGeom prst="rect">
            <a:avLst/>
          </a:prstGeom>
        </p:spPr>
      </p:pic>
      <p:sp>
        <p:nvSpPr>
          <p:cNvPr id="6" name="Espace réservé du numéro de diapositive 5"/>
          <p:cNvSpPr>
            <a:spLocks noGrp="1"/>
          </p:cNvSpPr>
          <p:nvPr>
            <p:ph type="sldNum" sz="quarter" idx="11"/>
          </p:nvPr>
        </p:nvSpPr>
        <p:spPr>
          <a:xfrm>
            <a:off x="6900383" y="-51326"/>
            <a:ext cx="570189" cy="284163"/>
          </a:xfrm>
        </p:spPr>
        <p:txBody>
          <a:bodyPr/>
          <a:lstStyle>
            <a:lvl1pPr>
              <a:defRPr sz="1400" b="1">
                <a:solidFill>
                  <a:schemeClr val="bg1"/>
                </a:solidFill>
              </a:defRPr>
            </a:lvl1pPr>
          </a:lstStyle>
          <a:p>
            <a:fld id="{8D5C560D-96BA-4AE8-8341-3ABDE1B94D8A}" type="slidenum">
              <a:rPr lang="fr-FR" smtClean="0"/>
              <a:pPr/>
              <a:t>‹N°›</a:t>
            </a:fld>
            <a:endParaRPr lang="fr-FR" dirty="0"/>
          </a:p>
        </p:txBody>
      </p:sp>
      <p:pic>
        <p:nvPicPr>
          <p:cNvPr id="5" name="Image 4"/>
          <p:cNvPicPr>
            <a:picLocks noChangeAspect="1"/>
          </p:cNvPicPr>
          <p:nvPr userDrawn="1"/>
        </p:nvPicPr>
        <p:blipFill>
          <a:blip r:embed="rId3"/>
          <a:stretch>
            <a:fillRect/>
          </a:stretch>
        </p:blipFill>
        <p:spPr>
          <a:xfrm>
            <a:off x="6572822" y="4784650"/>
            <a:ext cx="986853" cy="562049"/>
          </a:xfrm>
          <a:prstGeom prst="rect">
            <a:avLst/>
          </a:prstGeom>
        </p:spPr>
      </p:pic>
    </p:spTree>
    <p:extLst>
      <p:ext uri="{BB962C8B-B14F-4D97-AF65-F5344CB8AC3E}">
        <p14:creationId xmlns:p14="http://schemas.microsoft.com/office/powerpoint/2010/main" val="816458601"/>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Diapo Fin">
    <p:spTree>
      <p:nvGrpSpPr>
        <p:cNvPr id="1" name=""/>
        <p:cNvGrpSpPr/>
        <p:nvPr/>
      </p:nvGrpSpPr>
      <p:grpSpPr>
        <a:xfrm>
          <a:off x="0" y="0"/>
          <a:ext cx="0" cy="0"/>
          <a:chOff x="0" y="0"/>
          <a:chExt cx="0" cy="0"/>
        </a:xfrm>
      </p:grpSpPr>
      <p:sp>
        <p:nvSpPr>
          <p:cNvPr id="19" name="ZoneTexte 18"/>
          <p:cNvSpPr txBox="1"/>
          <p:nvPr userDrawn="1"/>
        </p:nvSpPr>
        <p:spPr>
          <a:xfrm>
            <a:off x="435769" y="1368953"/>
            <a:ext cx="6688138" cy="830997"/>
          </a:xfrm>
          <a:prstGeom prst="rect">
            <a:avLst/>
          </a:prstGeom>
          <a:solidFill>
            <a:schemeClr val="bg1"/>
          </a:solidFill>
        </p:spPr>
        <p:txBody>
          <a:bodyPr wrap="square" rtlCol="0" anchor="ctr">
            <a:spAutoFit/>
          </a:bodyPr>
          <a:lstStyle/>
          <a:p>
            <a:pPr algn="l"/>
            <a:r>
              <a:rPr lang="fr-FR" sz="2800" b="1" dirty="0" smtClean="0">
                <a:solidFill>
                  <a:schemeClr val="tx1"/>
                </a:solidFill>
                <a:latin typeface="Leelawadee" panose="020B0502040204020203" pitchFamily="34" charset="-34"/>
                <a:cs typeface="Leelawadee" panose="020B0502040204020203" pitchFamily="34" charset="-34"/>
              </a:rPr>
              <a:t>Merci pour</a:t>
            </a:r>
            <a:r>
              <a:rPr lang="fr-FR" sz="2800" b="1" baseline="0" dirty="0" smtClean="0">
                <a:solidFill>
                  <a:schemeClr val="tx1"/>
                </a:solidFill>
                <a:latin typeface="Leelawadee" panose="020B0502040204020203" pitchFamily="34" charset="-34"/>
                <a:cs typeface="Leelawadee" panose="020B0502040204020203" pitchFamily="34" charset="-34"/>
              </a:rPr>
              <a:t> votre attention !</a:t>
            </a:r>
          </a:p>
          <a:p>
            <a:pPr algn="l"/>
            <a:r>
              <a:rPr lang="fr-FR" sz="2000" b="0" spc="-50" baseline="0" dirty="0" smtClean="0">
                <a:solidFill>
                  <a:schemeClr val="tx1"/>
                </a:solidFill>
                <a:latin typeface="Leelawadee" panose="020B0502040204020203" pitchFamily="34" charset="-34"/>
                <a:cs typeface="Leelawadee" panose="020B0502040204020203" pitchFamily="34" charset="-34"/>
              </a:rPr>
              <a:t>Retrouvez tous les diaporamas sur idele.fr</a:t>
            </a:r>
          </a:p>
        </p:txBody>
      </p:sp>
      <p:sp>
        <p:nvSpPr>
          <p:cNvPr id="5" name="Slide Number Placeholder 5"/>
          <p:cNvSpPr txBox="1">
            <a:spLocks/>
          </p:cNvSpPr>
          <p:nvPr userDrawn="1"/>
        </p:nvSpPr>
        <p:spPr>
          <a:xfrm>
            <a:off x="7226086" y="40208"/>
            <a:ext cx="333589" cy="152233"/>
          </a:xfrm>
          <a:prstGeom prst="rect">
            <a:avLst/>
          </a:prstGeom>
        </p:spPr>
        <p:txBody>
          <a:bodyPr vert="horz" wrap="square" lIns="71289" tIns="35645" rIns="71289" bIns="35645" numCol="1" anchor="ctr" anchorCtr="0" compatLnSpc="1">
            <a:prstTxWarp prst="textNoShape">
              <a:avLst/>
            </a:prstTxWarp>
          </a:bodyPr>
          <a:lstStyle>
            <a:defPPr>
              <a:defRPr lang="fr-FR"/>
            </a:defPPr>
            <a:lvl1pPr marL="0" algn="l" defTabSz="737464" rtl="0" eaLnBrk="1" latinLnBrk="0" hangingPunct="1">
              <a:defRPr sz="800" kern="1200">
                <a:solidFill>
                  <a:schemeClr val="tx1"/>
                </a:solidFill>
                <a:latin typeface="+mn-lt"/>
                <a:ea typeface="+mn-ea"/>
                <a:cs typeface="+mn-cs"/>
              </a:defRPr>
            </a:lvl1pPr>
            <a:lvl2pPr marL="368732" algn="l" defTabSz="737464" rtl="0" eaLnBrk="1" latinLnBrk="0" hangingPunct="1">
              <a:defRPr sz="1452" kern="1200">
                <a:solidFill>
                  <a:schemeClr val="tx1"/>
                </a:solidFill>
                <a:latin typeface="+mn-lt"/>
                <a:ea typeface="+mn-ea"/>
                <a:cs typeface="+mn-cs"/>
              </a:defRPr>
            </a:lvl2pPr>
            <a:lvl3pPr marL="737464" algn="l" defTabSz="737464" rtl="0" eaLnBrk="1" latinLnBrk="0" hangingPunct="1">
              <a:defRPr sz="1452" kern="1200">
                <a:solidFill>
                  <a:schemeClr val="tx1"/>
                </a:solidFill>
                <a:latin typeface="+mn-lt"/>
                <a:ea typeface="+mn-ea"/>
                <a:cs typeface="+mn-cs"/>
              </a:defRPr>
            </a:lvl3pPr>
            <a:lvl4pPr marL="1106195" algn="l" defTabSz="737464" rtl="0" eaLnBrk="1" latinLnBrk="0" hangingPunct="1">
              <a:defRPr sz="1452" kern="1200">
                <a:solidFill>
                  <a:schemeClr val="tx1"/>
                </a:solidFill>
                <a:latin typeface="+mn-lt"/>
                <a:ea typeface="+mn-ea"/>
                <a:cs typeface="+mn-cs"/>
              </a:defRPr>
            </a:lvl4pPr>
            <a:lvl5pPr marL="1474927" algn="l" defTabSz="737464" rtl="0" eaLnBrk="1" latinLnBrk="0" hangingPunct="1">
              <a:defRPr sz="1452" kern="1200">
                <a:solidFill>
                  <a:schemeClr val="tx1"/>
                </a:solidFill>
                <a:latin typeface="+mn-lt"/>
                <a:ea typeface="+mn-ea"/>
                <a:cs typeface="+mn-cs"/>
              </a:defRPr>
            </a:lvl5pPr>
            <a:lvl6pPr marL="1843659" algn="l" defTabSz="737464" rtl="0" eaLnBrk="1" latinLnBrk="0" hangingPunct="1">
              <a:defRPr sz="1452" kern="1200">
                <a:solidFill>
                  <a:schemeClr val="tx1"/>
                </a:solidFill>
                <a:latin typeface="+mn-lt"/>
                <a:ea typeface="+mn-ea"/>
                <a:cs typeface="+mn-cs"/>
              </a:defRPr>
            </a:lvl6pPr>
            <a:lvl7pPr marL="2212391" algn="l" defTabSz="737464" rtl="0" eaLnBrk="1" latinLnBrk="0" hangingPunct="1">
              <a:defRPr sz="1452" kern="1200">
                <a:solidFill>
                  <a:schemeClr val="tx1"/>
                </a:solidFill>
                <a:latin typeface="+mn-lt"/>
                <a:ea typeface="+mn-ea"/>
                <a:cs typeface="+mn-cs"/>
              </a:defRPr>
            </a:lvl7pPr>
            <a:lvl8pPr marL="2581123" algn="l" defTabSz="737464" rtl="0" eaLnBrk="1" latinLnBrk="0" hangingPunct="1">
              <a:defRPr sz="1452" kern="1200">
                <a:solidFill>
                  <a:schemeClr val="tx1"/>
                </a:solidFill>
                <a:latin typeface="+mn-lt"/>
                <a:ea typeface="+mn-ea"/>
                <a:cs typeface="+mn-cs"/>
              </a:defRPr>
            </a:lvl8pPr>
            <a:lvl9pPr marL="2949854" algn="l" defTabSz="737464" rtl="0" eaLnBrk="1" latinLnBrk="0" hangingPunct="1">
              <a:defRPr sz="1452" kern="1200">
                <a:solidFill>
                  <a:schemeClr val="tx1"/>
                </a:solidFill>
                <a:latin typeface="+mn-lt"/>
                <a:ea typeface="+mn-ea"/>
                <a:cs typeface="+mn-cs"/>
              </a:defRPr>
            </a:lvl9pPr>
          </a:lstStyle>
          <a:p>
            <a:pPr>
              <a:defRPr/>
            </a:pPr>
            <a:fld id="{451C15A9-88B0-4904-8E8A-BED12A1B6444}" type="slidenum">
              <a:rPr lang="fr-FR" altLang="fr-FR" sz="800" smtClean="0">
                <a:solidFill>
                  <a:schemeClr val="bg1"/>
                </a:solidFill>
              </a:rPr>
              <a:pPr>
                <a:defRPr/>
              </a:pPr>
              <a:t>‹N°›</a:t>
            </a:fld>
            <a:endParaRPr lang="fr-FR" altLang="fr-FR" sz="800" dirty="0">
              <a:solidFill>
                <a:schemeClr val="bg1"/>
              </a:solidFill>
            </a:endParaRPr>
          </a:p>
        </p:txBody>
      </p:sp>
      <p:sp>
        <p:nvSpPr>
          <p:cNvPr id="7" name="Espace réservé du contenu 6"/>
          <p:cNvSpPr>
            <a:spLocks noGrp="1"/>
          </p:cNvSpPr>
          <p:nvPr>
            <p:ph sz="quarter" idx="10" hasCustomPrompt="1"/>
          </p:nvPr>
        </p:nvSpPr>
        <p:spPr>
          <a:xfrm>
            <a:off x="435769" y="2246354"/>
            <a:ext cx="6688138" cy="1971261"/>
          </a:xfrm>
          <a:prstGeom prst="rect">
            <a:avLst/>
          </a:prstGeom>
        </p:spPr>
        <p:txBody>
          <a:bodyPr>
            <a:normAutofit/>
          </a:bodyPr>
          <a:lstStyle>
            <a:lvl1pPr marL="0" indent="0">
              <a:buNone/>
              <a:defRPr sz="2200" b="1" baseline="0">
                <a:solidFill>
                  <a:srgbClr val="7F7042"/>
                </a:solidFill>
                <a:latin typeface="Segoe UI" panose="020B0502040204020203" pitchFamily="34" charset="0"/>
                <a:ea typeface="Segoe UI" panose="020B0502040204020203" pitchFamily="34" charset="0"/>
                <a:cs typeface="Segoe UI" panose="020B0502040204020203" pitchFamily="34" charset="0"/>
              </a:defRPr>
            </a:lvl1pPr>
            <a:lvl2pPr marL="813633" indent="-457200">
              <a:buFont typeface="Arial" panose="020B0604020202020204" pitchFamily="34" charset="0"/>
              <a:buChar char="•"/>
              <a:defRPr sz="2200" b="1">
                <a:latin typeface="Segoe UI" panose="020B0502040204020203" pitchFamily="34" charset="0"/>
                <a:ea typeface="Segoe UI" panose="020B0502040204020203" pitchFamily="34" charset="0"/>
                <a:cs typeface="Segoe UI" panose="020B0502040204020203" pitchFamily="34" charset="0"/>
              </a:defRPr>
            </a:lvl2pPr>
            <a:lvl3pPr marL="891083" indent="-178217">
              <a:buFont typeface="Courier New" panose="02070309020205020404" pitchFamily="49" charset="0"/>
              <a:buChar char="o"/>
              <a:defRPr sz="1800" b="1">
                <a:solidFill>
                  <a:srgbClr val="95825D"/>
                </a:solidFill>
                <a:latin typeface="Segoe UI" panose="020B0502040204020203" pitchFamily="34" charset="0"/>
                <a:ea typeface="Segoe UI" panose="020B0502040204020203" pitchFamily="34" charset="0"/>
                <a:cs typeface="Segoe UI" panose="020B0502040204020203" pitchFamily="34" charset="0"/>
              </a:defRPr>
            </a:lvl3pPr>
          </a:lstStyle>
          <a:p>
            <a:pPr lvl="0"/>
            <a:r>
              <a:rPr lang="fr-FR" dirty="0" smtClean="0"/>
              <a:t>Remerciements financeurs et partenaires</a:t>
            </a:r>
          </a:p>
          <a:p>
            <a:pPr lvl="1"/>
            <a:endParaRPr lang="fr-FR" dirty="0" smtClean="0"/>
          </a:p>
        </p:txBody>
      </p:sp>
      <p:sp>
        <p:nvSpPr>
          <p:cNvPr id="10" name="Rectangle 9"/>
          <p:cNvSpPr/>
          <p:nvPr userDrawn="1"/>
        </p:nvSpPr>
        <p:spPr>
          <a:xfrm>
            <a:off x="635" y="0"/>
            <a:ext cx="7559040" cy="1260000"/>
          </a:xfrm>
          <a:prstGeom prst="rect">
            <a:avLst/>
          </a:prstGeom>
          <a:solidFill>
            <a:srgbClr val="7F7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7191" y="864892"/>
            <a:ext cx="1633425" cy="1129982"/>
          </a:xfrm>
          <a:prstGeom prst="rect">
            <a:avLst/>
          </a:prstGeom>
        </p:spPr>
      </p:pic>
      <p:sp>
        <p:nvSpPr>
          <p:cNvPr id="27" name="ZoneTexte 26"/>
          <p:cNvSpPr txBox="1"/>
          <p:nvPr userDrawn="1"/>
        </p:nvSpPr>
        <p:spPr>
          <a:xfrm>
            <a:off x="2232000" y="-485"/>
            <a:ext cx="5232861" cy="1200329"/>
          </a:xfrm>
          <a:prstGeom prst="rect">
            <a:avLst/>
          </a:prstGeom>
          <a:noFill/>
        </p:spPr>
        <p:txBody>
          <a:bodyPr wrap="square" rtlCol="0">
            <a:spAutoFit/>
          </a:bodyPr>
          <a:lstStyle/>
          <a:p>
            <a:r>
              <a:rPr lang="fr-FR" altLang="fr-FR" sz="2400" b="1" dirty="0" smtClean="0">
                <a:solidFill>
                  <a:schemeClr val="bg1"/>
                </a:solidFill>
              </a:rPr>
              <a:t>Conjoncture internationale</a:t>
            </a:r>
          </a:p>
          <a:p>
            <a:r>
              <a:rPr lang="fr-FR" sz="2400" b="1" dirty="0" smtClean="0">
                <a:solidFill>
                  <a:schemeClr val="bg1"/>
                </a:solidFill>
                <a:latin typeface="Neo Sans Pro" panose="020B0504030504040204" pitchFamily="34" charset="0"/>
              </a:rPr>
              <a:t>Future PAC &amp; accords de libre-échange</a:t>
            </a:r>
            <a:endParaRPr lang="fr-FR" sz="1000" b="1" dirty="0" smtClean="0">
              <a:solidFill>
                <a:schemeClr val="bg1"/>
              </a:solidFill>
              <a:latin typeface="Neo Sans Pro" panose="020B0504030504040204" pitchFamily="34" charset="0"/>
            </a:endParaRPr>
          </a:p>
        </p:txBody>
      </p:sp>
      <p:sp>
        <p:nvSpPr>
          <p:cNvPr id="11" name="ZoneTexte 10"/>
          <p:cNvSpPr txBox="1">
            <a:spLocks noChangeArrowheads="1"/>
          </p:cNvSpPr>
          <p:nvPr userDrawn="1"/>
        </p:nvSpPr>
        <p:spPr bwMode="auto">
          <a:xfrm>
            <a:off x="4937126" y="4837114"/>
            <a:ext cx="2628900" cy="515937"/>
          </a:xfrm>
          <a:prstGeom prst="rect">
            <a:avLst/>
          </a:prstGeom>
          <a:solidFill>
            <a:srgbClr val="7F7042"/>
          </a:solidFill>
          <a:ln>
            <a:noFill/>
          </a:ln>
          <a:extLst/>
        </p:spPr>
        <p:txBody>
          <a:bodyPr anchor="ctr">
            <a:spAutoFit/>
          </a:bodyPr>
          <a:lstStyle/>
          <a:p>
            <a:pPr algn="ctr">
              <a:defRPr/>
            </a:pPr>
            <a:endParaRPr lang="fr-FR" altLang="fr-FR" sz="377" b="1" dirty="0">
              <a:solidFill>
                <a:schemeClr val="bg1"/>
              </a:solidFill>
            </a:endParaRPr>
          </a:p>
          <a:p>
            <a:pPr algn="ctr">
              <a:defRPr/>
            </a:pPr>
            <a:r>
              <a:rPr lang="fr-FR" altLang="fr-FR" sz="2000" b="1" dirty="0">
                <a:solidFill>
                  <a:schemeClr val="bg1"/>
                </a:solidFill>
              </a:rPr>
              <a:t>#</a:t>
            </a:r>
            <a:r>
              <a:rPr lang="fr-FR" altLang="fr-FR" sz="2000" b="1" dirty="0" err="1">
                <a:solidFill>
                  <a:schemeClr val="bg1"/>
                </a:solidFill>
              </a:rPr>
              <a:t>MarchésMondiaux</a:t>
            </a:r>
            <a:endParaRPr lang="fr-FR" altLang="fr-FR" sz="2000" b="1" dirty="0">
              <a:solidFill>
                <a:schemeClr val="bg1"/>
              </a:solidFill>
            </a:endParaRPr>
          </a:p>
          <a:p>
            <a:pPr algn="ctr">
              <a:defRPr/>
            </a:pPr>
            <a:endParaRPr lang="fr-FR" altLang="fr-FR" sz="377" b="1" dirty="0">
              <a:solidFill>
                <a:schemeClr val="bg1"/>
              </a:solidFill>
            </a:endParaRPr>
          </a:p>
        </p:txBody>
      </p:sp>
      <p:pic>
        <p:nvPicPr>
          <p:cNvPr id="12" name="Image 11"/>
          <p:cNvPicPr>
            <a:picLocks noChangeAspect="1"/>
          </p:cNvPicPr>
          <p:nvPr userDrawn="1"/>
        </p:nvPicPr>
        <p:blipFill>
          <a:blip r:embed="rId3"/>
          <a:stretch>
            <a:fillRect/>
          </a:stretch>
        </p:blipFill>
        <p:spPr bwMode="auto">
          <a:xfrm>
            <a:off x="200318" y="116324"/>
            <a:ext cx="1584960" cy="10559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2"/>
          <p:cNvSpPr txBox="1">
            <a:spLocks noChangeArrowheads="1"/>
          </p:cNvSpPr>
          <p:nvPr userDrawn="1"/>
        </p:nvSpPr>
        <p:spPr bwMode="auto">
          <a:xfrm rot="16200000" flipH="1">
            <a:off x="-249278" y="536320"/>
            <a:ext cx="6781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627063" algn="l"/>
              </a:tabLst>
              <a:defRPr sz="1400">
                <a:solidFill>
                  <a:schemeClr val="tx1"/>
                </a:solidFill>
                <a:latin typeface="Arial" panose="020B0604020202020204" pitchFamily="34" charset="0"/>
                <a:cs typeface="Arial" panose="020B0604020202020204" pitchFamily="34" charset="0"/>
              </a:defRPr>
            </a:lvl1pPr>
            <a:lvl2pPr>
              <a:tabLst>
                <a:tab pos="627063" algn="l"/>
              </a:tabLst>
              <a:defRPr sz="1400">
                <a:solidFill>
                  <a:schemeClr val="tx1"/>
                </a:solidFill>
                <a:latin typeface="Arial" panose="020B0604020202020204" pitchFamily="34" charset="0"/>
                <a:cs typeface="Arial" panose="020B0604020202020204" pitchFamily="34" charset="0"/>
              </a:defRPr>
            </a:lvl2pPr>
            <a:lvl3pPr>
              <a:tabLst>
                <a:tab pos="627063" algn="l"/>
              </a:tabLst>
              <a:defRPr sz="1400">
                <a:solidFill>
                  <a:schemeClr val="tx1"/>
                </a:solidFill>
                <a:latin typeface="Arial" panose="020B0604020202020204" pitchFamily="34" charset="0"/>
                <a:cs typeface="Arial" panose="020B0604020202020204" pitchFamily="34" charset="0"/>
              </a:defRPr>
            </a:lvl3pPr>
            <a:lvl4pPr>
              <a:tabLst>
                <a:tab pos="627063" algn="l"/>
              </a:tabLst>
              <a:defRPr sz="1400">
                <a:solidFill>
                  <a:schemeClr val="tx1"/>
                </a:solidFill>
                <a:latin typeface="Arial" panose="020B0604020202020204" pitchFamily="34" charset="0"/>
                <a:cs typeface="Arial" panose="020B0604020202020204" pitchFamily="34" charset="0"/>
              </a:defRPr>
            </a:lvl4pPr>
            <a:lvl5pPr>
              <a:tabLst>
                <a:tab pos="627063" algn="l"/>
              </a:tabLst>
              <a:defRPr sz="1400">
                <a:solidFill>
                  <a:schemeClr val="tx1"/>
                </a:solidFill>
                <a:latin typeface="Arial" panose="020B0604020202020204" pitchFamily="34" charset="0"/>
                <a:cs typeface="Arial" panose="020B0604020202020204" pitchFamily="34" charset="0"/>
              </a:defRPr>
            </a:lvl5pPr>
            <a:lvl6pPr marL="1931988" indent="354013" defTabSz="736600" eaLnBrk="0" fontAlgn="base" hangingPunct="0">
              <a:spcBef>
                <a:spcPct val="0"/>
              </a:spcBef>
              <a:spcAft>
                <a:spcPct val="0"/>
              </a:spcAft>
              <a:tabLst>
                <a:tab pos="627063" algn="l"/>
              </a:tabLst>
              <a:defRPr sz="1400">
                <a:solidFill>
                  <a:schemeClr val="tx1"/>
                </a:solidFill>
                <a:latin typeface="Arial" panose="020B0604020202020204" pitchFamily="34" charset="0"/>
                <a:cs typeface="Arial" panose="020B0604020202020204" pitchFamily="34" charset="0"/>
              </a:defRPr>
            </a:lvl6pPr>
            <a:lvl7pPr marL="2389188" indent="354013" defTabSz="736600" eaLnBrk="0" fontAlgn="base" hangingPunct="0">
              <a:spcBef>
                <a:spcPct val="0"/>
              </a:spcBef>
              <a:spcAft>
                <a:spcPct val="0"/>
              </a:spcAft>
              <a:tabLst>
                <a:tab pos="627063" algn="l"/>
              </a:tabLst>
              <a:defRPr sz="1400">
                <a:solidFill>
                  <a:schemeClr val="tx1"/>
                </a:solidFill>
                <a:latin typeface="Arial" panose="020B0604020202020204" pitchFamily="34" charset="0"/>
                <a:cs typeface="Arial" panose="020B0604020202020204" pitchFamily="34" charset="0"/>
              </a:defRPr>
            </a:lvl7pPr>
            <a:lvl8pPr marL="2846388" indent="354013" defTabSz="736600" eaLnBrk="0" fontAlgn="base" hangingPunct="0">
              <a:spcBef>
                <a:spcPct val="0"/>
              </a:spcBef>
              <a:spcAft>
                <a:spcPct val="0"/>
              </a:spcAft>
              <a:tabLst>
                <a:tab pos="627063" algn="l"/>
              </a:tabLst>
              <a:defRPr sz="1400">
                <a:solidFill>
                  <a:schemeClr val="tx1"/>
                </a:solidFill>
                <a:latin typeface="Arial" panose="020B0604020202020204" pitchFamily="34" charset="0"/>
                <a:cs typeface="Arial" panose="020B0604020202020204" pitchFamily="34" charset="0"/>
              </a:defRPr>
            </a:lvl8pPr>
            <a:lvl9pPr marL="3303588" indent="354013" defTabSz="736600" eaLnBrk="0" fontAlgn="base" hangingPunct="0">
              <a:spcBef>
                <a:spcPct val="0"/>
              </a:spcBef>
              <a:spcAft>
                <a:spcPct val="0"/>
              </a:spcAft>
              <a:tabLst>
                <a:tab pos="627063" algn="l"/>
              </a:tabLst>
              <a:defRPr sz="1400">
                <a:solidFill>
                  <a:schemeClr val="tx1"/>
                </a:solidFill>
                <a:latin typeface="Arial" panose="020B0604020202020204" pitchFamily="34" charset="0"/>
                <a:cs typeface="Arial" panose="020B0604020202020204" pitchFamily="34" charset="0"/>
              </a:defRPr>
            </a:lvl9pPr>
          </a:lstStyle>
          <a:p>
            <a:pPr>
              <a:defRPr/>
            </a:pPr>
            <a:r>
              <a:rPr lang="fr-FR" altLang="fr-FR" sz="600" dirty="0" smtClean="0">
                <a:solidFill>
                  <a:schemeClr val="bg1">
                    <a:lumMod val="95000"/>
                  </a:schemeClr>
                </a:solidFill>
              </a:rPr>
              <a:t>© CMA-CGM</a:t>
            </a:r>
          </a:p>
        </p:txBody>
      </p:sp>
    </p:spTree>
    <p:extLst>
      <p:ext uri="{BB962C8B-B14F-4D97-AF65-F5344CB8AC3E}">
        <p14:creationId xmlns:p14="http://schemas.microsoft.com/office/powerpoint/2010/main" val="32246395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323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3291725-384D-0844-9DC1-D45FE2869D1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9B5F662A-D74E-1C45-AEE1-F95030D16A2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C4E6E830-9CDF-FF46-9735-36AB87DD700D}"/>
              </a:ext>
            </a:extLst>
          </p:cNvPr>
          <p:cNvSpPr>
            <a:spLocks noGrp="1"/>
          </p:cNvSpPr>
          <p:nvPr>
            <p:ph type="dt" sz="half" idx="10"/>
          </p:nvPr>
        </p:nvSpPr>
        <p:spPr>
          <a:xfrm>
            <a:off x="519728" y="4955599"/>
            <a:ext cx="1700927" cy="284662"/>
          </a:xfrm>
          <a:prstGeom prst="rect">
            <a:avLst/>
          </a:prstGeom>
        </p:spPr>
        <p:txBody>
          <a:bodyPr/>
          <a:lstStyle/>
          <a:p>
            <a:fld id="{05B8FC75-D6AA-B34A-9242-C1E0B5D73E08}" type="datetimeFigureOut">
              <a:rPr lang="fr-FR" smtClean="0"/>
              <a:t>15/12/2020</a:t>
            </a:fld>
            <a:endParaRPr lang="fr-FR" dirty="0"/>
          </a:p>
        </p:txBody>
      </p:sp>
      <p:sp>
        <p:nvSpPr>
          <p:cNvPr id="5" name="Espace réservé du pied de page 4">
            <a:extLst>
              <a:ext uri="{FF2B5EF4-FFF2-40B4-BE49-F238E27FC236}">
                <a16:creationId xmlns:a16="http://schemas.microsoft.com/office/drawing/2014/main" xmlns="" id="{FDDFF714-ABC3-9F41-AF66-354580C20C51}"/>
              </a:ext>
            </a:extLst>
          </p:cNvPr>
          <p:cNvSpPr>
            <a:spLocks noGrp="1"/>
          </p:cNvSpPr>
          <p:nvPr>
            <p:ph type="ftr" sz="quarter" idx="11"/>
          </p:nvPr>
        </p:nvSpPr>
        <p:spPr>
          <a:xfrm>
            <a:off x="2504143" y="4955599"/>
            <a:ext cx="2551390" cy="284662"/>
          </a:xfrm>
          <a:prstGeom prst="rect">
            <a:avLst/>
          </a:prstGeom>
        </p:spPr>
        <p:txBody>
          <a:bodyPr/>
          <a:lstStyle/>
          <a:p>
            <a:endParaRPr lang="fr-FR" dirty="0"/>
          </a:p>
        </p:txBody>
      </p:sp>
      <p:sp>
        <p:nvSpPr>
          <p:cNvPr id="6" name="Espace réservé du numéro de diapositive 5">
            <a:extLst>
              <a:ext uri="{FF2B5EF4-FFF2-40B4-BE49-F238E27FC236}">
                <a16:creationId xmlns:a16="http://schemas.microsoft.com/office/drawing/2014/main" xmlns="" id="{34D6AA13-01BE-FA4D-8084-87DAE0E84F3C}"/>
              </a:ext>
            </a:extLst>
          </p:cNvPr>
          <p:cNvSpPr>
            <a:spLocks noGrp="1"/>
          </p:cNvSpPr>
          <p:nvPr>
            <p:ph type="sldNum" sz="quarter" idx="12"/>
          </p:nvPr>
        </p:nvSpPr>
        <p:spPr/>
        <p:txBody>
          <a:bodyPr/>
          <a:lstStyle/>
          <a:p>
            <a:fld id="{DA84BC6A-B52E-5442-AADC-84E46C567B85}" type="slidenum">
              <a:rPr lang="fr-FR" smtClean="0"/>
              <a:t>‹N°›</a:t>
            </a:fld>
            <a:endParaRPr lang="fr-FR" dirty="0"/>
          </a:p>
        </p:txBody>
      </p:sp>
    </p:spTree>
    <p:extLst>
      <p:ext uri="{BB962C8B-B14F-4D97-AF65-F5344CB8AC3E}">
        <p14:creationId xmlns:p14="http://schemas.microsoft.com/office/powerpoint/2010/main" val="1676217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1C277AF-E757-E048-98AE-129F3DC04D4E}"/>
              </a:ext>
            </a:extLst>
          </p:cNvPr>
          <p:cNvSpPr>
            <a:spLocks noGrp="1"/>
          </p:cNvSpPr>
          <p:nvPr>
            <p:ph type="ctrTitle"/>
          </p:nvPr>
        </p:nvSpPr>
        <p:spPr>
          <a:xfrm>
            <a:off x="944960" y="875027"/>
            <a:ext cx="5669756" cy="1861444"/>
          </a:xfrm>
        </p:spPr>
        <p:txBody>
          <a:bodyPr anchor="b"/>
          <a:lstStyle>
            <a:lvl1pPr algn="ctr">
              <a:defRPr sz="3721"/>
            </a:lvl1pPr>
          </a:lstStyle>
          <a:p>
            <a:r>
              <a:rPr lang="fr-FR"/>
              <a:t>Modifiez le style du titre</a:t>
            </a:r>
          </a:p>
        </p:txBody>
      </p:sp>
      <p:sp>
        <p:nvSpPr>
          <p:cNvPr id="3" name="Sous-titre 2">
            <a:extLst>
              <a:ext uri="{FF2B5EF4-FFF2-40B4-BE49-F238E27FC236}">
                <a16:creationId xmlns:a16="http://schemas.microsoft.com/office/drawing/2014/main" xmlns="" id="{220D7942-DCF9-9246-A147-87ECEDC1E363}"/>
              </a:ext>
            </a:extLst>
          </p:cNvPr>
          <p:cNvSpPr>
            <a:spLocks noGrp="1"/>
          </p:cNvSpPr>
          <p:nvPr>
            <p:ph type="subTitle" idx="1"/>
          </p:nvPr>
        </p:nvSpPr>
        <p:spPr>
          <a:xfrm>
            <a:off x="944960" y="2808256"/>
            <a:ext cx="5669756" cy="1290881"/>
          </a:xfrm>
        </p:spPr>
        <p:txBody>
          <a:bodyPr/>
          <a:lstStyle>
            <a:lvl1pPr marL="0" indent="0" algn="ctr">
              <a:buNone/>
              <a:defRPr sz="1488"/>
            </a:lvl1pPr>
            <a:lvl2pPr marL="283510" indent="0" algn="ctr">
              <a:buNone/>
              <a:defRPr sz="1240"/>
            </a:lvl2pPr>
            <a:lvl3pPr marL="567019" indent="0" algn="ctr">
              <a:buNone/>
              <a:defRPr sz="1116"/>
            </a:lvl3pPr>
            <a:lvl4pPr marL="850529" indent="0" algn="ctr">
              <a:buNone/>
              <a:defRPr sz="992"/>
            </a:lvl4pPr>
            <a:lvl5pPr marL="1134039" indent="0" algn="ctr">
              <a:buNone/>
              <a:defRPr sz="992"/>
            </a:lvl5pPr>
            <a:lvl6pPr marL="1417549" indent="0" algn="ctr">
              <a:buNone/>
              <a:defRPr sz="992"/>
            </a:lvl6pPr>
            <a:lvl7pPr marL="1701058" indent="0" algn="ctr">
              <a:buNone/>
              <a:defRPr sz="992"/>
            </a:lvl7pPr>
            <a:lvl8pPr marL="1984568" indent="0" algn="ctr">
              <a:buNone/>
              <a:defRPr sz="992"/>
            </a:lvl8pPr>
            <a:lvl9pPr marL="2268078" indent="0" algn="ctr">
              <a:buNone/>
              <a:defRPr sz="992"/>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7A9C48A0-BB5B-284C-B882-0A9B8149C187}"/>
              </a:ext>
            </a:extLst>
          </p:cNvPr>
          <p:cNvSpPr>
            <a:spLocks noGrp="1"/>
          </p:cNvSpPr>
          <p:nvPr>
            <p:ph type="dt" sz="half" idx="10"/>
          </p:nvPr>
        </p:nvSpPr>
        <p:spPr/>
        <p:txBody>
          <a:bodyPr/>
          <a:lstStyle/>
          <a:p>
            <a:fld id="{05B8FC75-D6AA-B34A-9242-C1E0B5D73E08}" type="datetimeFigureOut">
              <a:rPr lang="fr-FR" smtClean="0">
                <a:solidFill>
                  <a:prstClr val="black">
                    <a:tint val="75000"/>
                  </a:prstClr>
                </a:solidFill>
              </a:rPr>
              <a:pPr/>
              <a:t>15/12/2020</a:t>
            </a:fld>
            <a:endParaRPr lang="fr-FR" dirty="0">
              <a:solidFill>
                <a:prstClr val="black">
                  <a:tint val="75000"/>
                </a:prstClr>
              </a:solidFill>
            </a:endParaRPr>
          </a:p>
        </p:txBody>
      </p:sp>
      <p:sp>
        <p:nvSpPr>
          <p:cNvPr id="5" name="Espace réservé du pied de page 4">
            <a:extLst>
              <a:ext uri="{FF2B5EF4-FFF2-40B4-BE49-F238E27FC236}">
                <a16:creationId xmlns:a16="http://schemas.microsoft.com/office/drawing/2014/main" xmlns="" id="{065D69CE-D97D-8946-834E-2AF2BB1E787A}"/>
              </a:ext>
            </a:extLst>
          </p:cNvPr>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CA48544B-7DEB-9241-9E0F-B31FB80DBE3C}"/>
              </a:ext>
            </a:extLst>
          </p:cNvPr>
          <p:cNvSpPr>
            <a:spLocks noGrp="1"/>
          </p:cNvSpPr>
          <p:nvPr>
            <p:ph type="sldNum" sz="quarter" idx="12"/>
          </p:nvPr>
        </p:nvSpPr>
        <p:spPr/>
        <p:txBody>
          <a:bodyPr/>
          <a:lstStyle/>
          <a:p>
            <a:fld id="{DA84BC6A-B52E-5442-AADC-84E46C567B85}"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304296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3291725-384D-0844-9DC1-D45FE2869D1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9B5F662A-D74E-1C45-AEE1-F95030D16A2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C4E6E830-9CDF-FF46-9735-36AB87DD700D}"/>
              </a:ext>
            </a:extLst>
          </p:cNvPr>
          <p:cNvSpPr>
            <a:spLocks noGrp="1"/>
          </p:cNvSpPr>
          <p:nvPr>
            <p:ph type="dt" sz="half" idx="10"/>
          </p:nvPr>
        </p:nvSpPr>
        <p:spPr/>
        <p:txBody>
          <a:bodyPr/>
          <a:lstStyle/>
          <a:p>
            <a:fld id="{05B8FC75-D6AA-B34A-9242-C1E0B5D73E08}" type="datetimeFigureOut">
              <a:rPr lang="fr-FR" smtClean="0">
                <a:solidFill>
                  <a:prstClr val="black">
                    <a:tint val="75000"/>
                  </a:prstClr>
                </a:solidFill>
              </a:rPr>
              <a:pPr/>
              <a:t>15/12/2020</a:t>
            </a:fld>
            <a:endParaRPr lang="fr-FR" dirty="0">
              <a:solidFill>
                <a:prstClr val="black">
                  <a:tint val="75000"/>
                </a:prstClr>
              </a:solidFill>
            </a:endParaRPr>
          </a:p>
        </p:txBody>
      </p:sp>
      <p:sp>
        <p:nvSpPr>
          <p:cNvPr id="5" name="Espace réservé du pied de page 4">
            <a:extLst>
              <a:ext uri="{FF2B5EF4-FFF2-40B4-BE49-F238E27FC236}">
                <a16:creationId xmlns:a16="http://schemas.microsoft.com/office/drawing/2014/main" xmlns="" id="{FDDFF714-ABC3-9F41-AF66-354580C20C51}"/>
              </a:ext>
            </a:extLst>
          </p:cNvPr>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34D6AA13-01BE-FA4D-8084-87DAE0E84F3C}"/>
              </a:ext>
            </a:extLst>
          </p:cNvPr>
          <p:cNvSpPr>
            <a:spLocks noGrp="1"/>
          </p:cNvSpPr>
          <p:nvPr>
            <p:ph type="sldNum" sz="quarter" idx="12"/>
          </p:nvPr>
        </p:nvSpPr>
        <p:spPr/>
        <p:txBody>
          <a:bodyPr/>
          <a:lstStyle/>
          <a:p>
            <a:fld id="{DA84BC6A-B52E-5442-AADC-84E46C567B85}"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79620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19113" y="284163"/>
            <a:ext cx="6521450" cy="1033462"/>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519113" y="1423988"/>
            <a:ext cx="6521450" cy="339248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sz="quarter" idx="4"/>
          </p:nvPr>
        </p:nvSpPr>
        <p:spPr>
          <a:xfrm>
            <a:off x="5338763" y="4956175"/>
            <a:ext cx="1701800" cy="284163"/>
          </a:xfrm>
          <a:prstGeom prst="rect">
            <a:avLst/>
          </a:prstGeom>
        </p:spPr>
        <p:txBody>
          <a:bodyPr vert="horz" lIns="91440" tIns="45720" rIns="91440" bIns="45720" rtlCol="0" anchor="ctr"/>
          <a:lstStyle>
            <a:lvl1pPr algn="r">
              <a:defRPr sz="1200">
                <a:solidFill>
                  <a:schemeClr val="tx1">
                    <a:tint val="75000"/>
                  </a:schemeClr>
                </a:solidFill>
              </a:defRPr>
            </a:lvl1pPr>
          </a:lstStyle>
          <a:p>
            <a:fld id="{8D5C560D-96BA-4AE8-8341-3ABDE1B94D8A}" type="slidenum">
              <a:rPr lang="fr-FR" smtClean="0"/>
              <a:t>‹N°›</a:t>
            </a:fld>
            <a:endParaRPr lang="fr-FR"/>
          </a:p>
        </p:txBody>
      </p:sp>
    </p:spTree>
    <p:extLst>
      <p:ext uri="{BB962C8B-B14F-4D97-AF65-F5344CB8AC3E}">
        <p14:creationId xmlns:p14="http://schemas.microsoft.com/office/powerpoint/2010/main" val="2803888749"/>
      </p:ext>
    </p:extLst>
  </p:cSld>
  <p:clrMap bg1="lt1" tx1="dk1" bg2="lt2" tx2="dk2" accent1="accent1" accent2="accent2" accent3="accent3" accent4="accent4" accent5="accent5" accent6="accent6" hlink="hlink" folHlink="folHlink"/>
  <p:sldLayoutIdLst>
    <p:sldLayoutId id="2147483673" r:id="rId1"/>
    <p:sldLayoutId id="2147483680" r:id="rId2"/>
    <p:sldLayoutId id="2147483682" r:id="rId3"/>
    <p:sldLayoutId id="2147483678" r:id="rId4"/>
    <p:sldLayoutId id="2147483681" r:id="rId5"/>
    <p:sldLayoutId id="2147483675" r:id="rId6"/>
    <p:sldLayoutId id="2147483683" r:id="rId7"/>
  </p:sldLayoutIdLst>
  <p:timing>
    <p:tnLst>
      <p:par>
        <p:cTn id="1" dur="indefinite" restart="never" nodeType="tmRoot"/>
      </p:par>
    </p:tnLst>
  </p:timing>
  <p:txStyles>
    <p:titleStyle>
      <a:lvl1pPr algn="l" defTabSz="712866" rtl="0" eaLnBrk="1" latinLnBrk="0" hangingPunct="1">
        <a:lnSpc>
          <a:spcPct val="90000"/>
        </a:lnSpc>
        <a:spcBef>
          <a:spcPct val="0"/>
        </a:spcBef>
        <a:buNone/>
        <a:defRPr sz="3430" kern="1200">
          <a:solidFill>
            <a:schemeClr val="tx1"/>
          </a:solidFill>
          <a:latin typeface="+mj-lt"/>
          <a:ea typeface="+mj-ea"/>
          <a:cs typeface="+mj-cs"/>
        </a:defRPr>
      </a:lvl1pPr>
    </p:titleStyle>
    <p:bodyStyle>
      <a:lvl1pPr marL="178217" indent="-178217" algn="l" defTabSz="712866" rtl="0" eaLnBrk="1" latinLnBrk="0" hangingPunct="1">
        <a:lnSpc>
          <a:spcPct val="90000"/>
        </a:lnSpc>
        <a:spcBef>
          <a:spcPts val="780"/>
        </a:spcBef>
        <a:buFont typeface="Arial" panose="020B0604020202020204" pitchFamily="34" charset="0"/>
        <a:buChar char="•"/>
        <a:defRPr sz="2183" kern="1200">
          <a:solidFill>
            <a:schemeClr val="tx1"/>
          </a:solidFill>
          <a:latin typeface="+mn-lt"/>
          <a:ea typeface="+mn-ea"/>
          <a:cs typeface="+mn-cs"/>
        </a:defRPr>
      </a:lvl1pPr>
      <a:lvl2pPr marL="534650" indent="-178217" algn="l" defTabSz="712866" rtl="0" eaLnBrk="1" latinLnBrk="0" hangingPunct="1">
        <a:lnSpc>
          <a:spcPct val="90000"/>
        </a:lnSpc>
        <a:spcBef>
          <a:spcPts val="390"/>
        </a:spcBef>
        <a:buFont typeface="Arial" panose="020B0604020202020204" pitchFamily="34" charset="0"/>
        <a:buChar char="•"/>
        <a:defRPr sz="1871" kern="1200">
          <a:solidFill>
            <a:schemeClr val="tx1"/>
          </a:solidFill>
          <a:latin typeface="+mn-lt"/>
          <a:ea typeface="+mn-ea"/>
          <a:cs typeface="+mn-cs"/>
        </a:defRPr>
      </a:lvl2pPr>
      <a:lvl3pPr marL="891083" indent="-178217" algn="l" defTabSz="712866" rtl="0" eaLnBrk="1" latinLnBrk="0" hangingPunct="1">
        <a:lnSpc>
          <a:spcPct val="90000"/>
        </a:lnSpc>
        <a:spcBef>
          <a:spcPts val="390"/>
        </a:spcBef>
        <a:buFont typeface="Arial" panose="020B0604020202020204" pitchFamily="34" charset="0"/>
        <a:buChar char="•"/>
        <a:defRPr sz="1559" kern="1200">
          <a:solidFill>
            <a:schemeClr val="tx1"/>
          </a:solidFill>
          <a:latin typeface="+mn-lt"/>
          <a:ea typeface="+mn-ea"/>
          <a:cs typeface="+mn-cs"/>
        </a:defRPr>
      </a:lvl3pPr>
      <a:lvl4pPr marL="1247516"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4pPr>
      <a:lvl5pPr marL="1603949"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5pPr>
      <a:lvl6pPr marL="1960382"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6pPr>
      <a:lvl7pPr marL="2316815"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7pPr>
      <a:lvl8pPr marL="2673248"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8pPr>
      <a:lvl9pPr marL="3029682"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9pPr>
    </p:bodyStyle>
    <p:otherStyle>
      <a:defPPr>
        <a:defRPr lang="en-US"/>
      </a:defPPr>
      <a:lvl1pPr marL="0" algn="l" defTabSz="712866" rtl="0" eaLnBrk="1" latinLnBrk="0" hangingPunct="1">
        <a:defRPr sz="1403" kern="1200">
          <a:solidFill>
            <a:schemeClr val="tx1"/>
          </a:solidFill>
          <a:latin typeface="+mn-lt"/>
          <a:ea typeface="+mn-ea"/>
          <a:cs typeface="+mn-cs"/>
        </a:defRPr>
      </a:lvl1pPr>
      <a:lvl2pPr marL="356433" algn="l" defTabSz="712866" rtl="0" eaLnBrk="1" latinLnBrk="0" hangingPunct="1">
        <a:defRPr sz="1403" kern="1200">
          <a:solidFill>
            <a:schemeClr val="tx1"/>
          </a:solidFill>
          <a:latin typeface="+mn-lt"/>
          <a:ea typeface="+mn-ea"/>
          <a:cs typeface="+mn-cs"/>
        </a:defRPr>
      </a:lvl2pPr>
      <a:lvl3pPr marL="712866" algn="l" defTabSz="712866" rtl="0" eaLnBrk="1" latinLnBrk="0" hangingPunct="1">
        <a:defRPr sz="1403" kern="1200">
          <a:solidFill>
            <a:schemeClr val="tx1"/>
          </a:solidFill>
          <a:latin typeface="+mn-lt"/>
          <a:ea typeface="+mn-ea"/>
          <a:cs typeface="+mn-cs"/>
        </a:defRPr>
      </a:lvl3pPr>
      <a:lvl4pPr marL="1069299" algn="l" defTabSz="712866" rtl="0" eaLnBrk="1" latinLnBrk="0" hangingPunct="1">
        <a:defRPr sz="1403" kern="1200">
          <a:solidFill>
            <a:schemeClr val="tx1"/>
          </a:solidFill>
          <a:latin typeface="+mn-lt"/>
          <a:ea typeface="+mn-ea"/>
          <a:cs typeface="+mn-cs"/>
        </a:defRPr>
      </a:lvl4pPr>
      <a:lvl5pPr marL="1425732" algn="l" defTabSz="712866" rtl="0" eaLnBrk="1" latinLnBrk="0" hangingPunct="1">
        <a:defRPr sz="1403" kern="1200">
          <a:solidFill>
            <a:schemeClr val="tx1"/>
          </a:solidFill>
          <a:latin typeface="+mn-lt"/>
          <a:ea typeface="+mn-ea"/>
          <a:cs typeface="+mn-cs"/>
        </a:defRPr>
      </a:lvl5pPr>
      <a:lvl6pPr marL="1782166" algn="l" defTabSz="712866" rtl="0" eaLnBrk="1" latinLnBrk="0" hangingPunct="1">
        <a:defRPr sz="1403" kern="1200">
          <a:solidFill>
            <a:schemeClr val="tx1"/>
          </a:solidFill>
          <a:latin typeface="+mn-lt"/>
          <a:ea typeface="+mn-ea"/>
          <a:cs typeface="+mn-cs"/>
        </a:defRPr>
      </a:lvl6pPr>
      <a:lvl7pPr marL="2138599" algn="l" defTabSz="712866" rtl="0" eaLnBrk="1" latinLnBrk="0" hangingPunct="1">
        <a:defRPr sz="1403" kern="1200">
          <a:solidFill>
            <a:schemeClr val="tx1"/>
          </a:solidFill>
          <a:latin typeface="+mn-lt"/>
          <a:ea typeface="+mn-ea"/>
          <a:cs typeface="+mn-cs"/>
        </a:defRPr>
      </a:lvl7pPr>
      <a:lvl8pPr marL="2495032" algn="l" defTabSz="712866" rtl="0" eaLnBrk="1" latinLnBrk="0" hangingPunct="1">
        <a:defRPr sz="1403" kern="1200">
          <a:solidFill>
            <a:schemeClr val="tx1"/>
          </a:solidFill>
          <a:latin typeface="+mn-lt"/>
          <a:ea typeface="+mn-ea"/>
          <a:cs typeface="+mn-cs"/>
        </a:defRPr>
      </a:lvl8pPr>
      <a:lvl9pPr marL="2851465" algn="l" defTabSz="712866" rtl="0" eaLnBrk="1" latinLnBrk="0" hangingPunct="1">
        <a:defRPr sz="140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4B152DE6-894F-8341-B775-414E23C4D443}"/>
              </a:ext>
            </a:extLst>
          </p:cNvPr>
          <p:cNvSpPr>
            <a:spLocks noGrp="1"/>
          </p:cNvSpPr>
          <p:nvPr>
            <p:ph type="title"/>
          </p:nvPr>
        </p:nvSpPr>
        <p:spPr>
          <a:xfrm>
            <a:off x="519728" y="284663"/>
            <a:ext cx="6520220" cy="1033448"/>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A0084937-C200-A342-A45F-203CA5B3E312}"/>
              </a:ext>
            </a:extLst>
          </p:cNvPr>
          <p:cNvSpPr>
            <a:spLocks noGrp="1"/>
          </p:cNvSpPr>
          <p:nvPr>
            <p:ph type="body" idx="1"/>
          </p:nvPr>
        </p:nvSpPr>
        <p:spPr>
          <a:xfrm>
            <a:off x="519728" y="1423311"/>
            <a:ext cx="6520220" cy="339243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93841B9D-C0EB-E149-8A5F-948417D5BC4A}"/>
              </a:ext>
            </a:extLst>
          </p:cNvPr>
          <p:cNvSpPr>
            <a:spLocks noGrp="1"/>
          </p:cNvSpPr>
          <p:nvPr>
            <p:ph type="dt" sz="half" idx="2"/>
          </p:nvPr>
        </p:nvSpPr>
        <p:spPr>
          <a:xfrm>
            <a:off x="519728" y="4955599"/>
            <a:ext cx="1700927" cy="284662"/>
          </a:xfrm>
          <a:prstGeom prst="rect">
            <a:avLst/>
          </a:prstGeom>
        </p:spPr>
        <p:txBody>
          <a:bodyPr vert="horz" lIns="91440" tIns="45720" rIns="91440" bIns="45720" rtlCol="0" anchor="ctr"/>
          <a:lstStyle>
            <a:lvl1pPr algn="l">
              <a:defRPr sz="744">
                <a:solidFill>
                  <a:schemeClr val="tx1">
                    <a:tint val="75000"/>
                  </a:schemeClr>
                </a:solidFill>
              </a:defRPr>
            </a:lvl1pPr>
          </a:lstStyle>
          <a:p>
            <a:pPr defTabSz="567019"/>
            <a:fld id="{05B8FC75-D6AA-B34A-9242-C1E0B5D73E08}" type="datetimeFigureOut">
              <a:rPr lang="fr-FR" smtClean="0">
                <a:solidFill>
                  <a:prstClr val="black">
                    <a:tint val="75000"/>
                  </a:prstClr>
                </a:solidFill>
              </a:rPr>
              <a:pPr defTabSz="567019"/>
              <a:t>15/12/2020</a:t>
            </a:fld>
            <a:endParaRPr lang="fr-FR" dirty="0">
              <a:solidFill>
                <a:prstClr val="black">
                  <a:tint val="75000"/>
                </a:prstClr>
              </a:solidFill>
            </a:endParaRPr>
          </a:p>
        </p:txBody>
      </p:sp>
      <p:sp>
        <p:nvSpPr>
          <p:cNvPr id="5" name="Espace réservé du pied de page 4">
            <a:extLst>
              <a:ext uri="{FF2B5EF4-FFF2-40B4-BE49-F238E27FC236}">
                <a16:creationId xmlns:a16="http://schemas.microsoft.com/office/drawing/2014/main" xmlns="" id="{BAE0A44F-3D9D-474B-AD3D-AA55D929D494}"/>
              </a:ext>
            </a:extLst>
          </p:cNvPr>
          <p:cNvSpPr>
            <a:spLocks noGrp="1"/>
          </p:cNvSpPr>
          <p:nvPr>
            <p:ph type="ftr" sz="quarter" idx="3"/>
          </p:nvPr>
        </p:nvSpPr>
        <p:spPr>
          <a:xfrm>
            <a:off x="2504143" y="4955599"/>
            <a:ext cx="2551390" cy="284662"/>
          </a:xfrm>
          <a:prstGeom prst="rect">
            <a:avLst/>
          </a:prstGeom>
        </p:spPr>
        <p:txBody>
          <a:bodyPr vert="horz" lIns="91440" tIns="45720" rIns="91440" bIns="45720" rtlCol="0" anchor="ctr"/>
          <a:lstStyle>
            <a:lvl1pPr algn="ctr">
              <a:defRPr sz="744">
                <a:solidFill>
                  <a:schemeClr val="tx1">
                    <a:tint val="75000"/>
                  </a:schemeClr>
                </a:solidFill>
              </a:defRPr>
            </a:lvl1pPr>
          </a:lstStyle>
          <a:p>
            <a:pPr defTabSz="567019"/>
            <a:endParaRPr lang="fr-FR" dirty="0">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1DBA9194-0939-2C40-8E79-70BD3170B872}"/>
              </a:ext>
            </a:extLst>
          </p:cNvPr>
          <p:cNvSpPr>
            <a:spLocks noGrp="1"/>
          </p:cNvSpPr>
          <p:nvPr>
            <p:ph type="sldNum" sz="quarter" idx="4"/>
          </p:nvPr>
        </p:nvSpPr>
        <p:spPr>
          <a:xfrm>
            <a:off x="5339020" y="4955599"/>
            <a:ext cx="1700927" cy="284662"/>
          </a:xfrm>
          <a:prstGeom prst="rect">
            <a:avLst/>
          </a:prstGeom>
        </p:spPr>
        <p:txBody>
          <a:bodyPr vert="horz" lIns="91440" tIns="45720" rIns="91440" bIns="45720" rtlCol="0" anchor="ctr"/>
          <a:lstStyle>
            <a:lvl1pPr algn="r">
              <a:defRPr sz="744">
                <a:solidFill>
                  <a:schemeClr val="tx1">
                    <a:tint val="75000"/>
                  </a:schemeClr>
                </a:solidFill>
              </a:defRPr>
            </a:lvl1pPr>
          </a:lstStyle>
          <a:p>
            <a:pPr defTabSz="567019"/>
            <a:fld id="{DA84BC6A-B52E-5442-AADC-84E46C567B85}" type="slidenum">
              <a:rPr lang="fr-FR" smtClean="0">
                <a:solidFill>
                  <a:prstClr val="black">
                    <a:tint val="75000"/>
                  </a:prstClr>
                </a:solidFill>
              </a:rPr>
              <a:pPr defTabSz="567019"/>
              <a:t>‹N°›</a:t>
            </a:fld>
            <a:endParaRPr lang="fr-FR" dirty="0">
              <a:solidFill>
                <a:prstClr val="black">
                  <a:tint val="75000"/>
                </a:prstClr>
              </a:solidFill>
            </a:endParaRPr>
          </a:p>
        </p:txBody>
      </p:sp>
    </p:spTree>
    <p:extLst>
      <p:ext uri="{BB962C8B-B14F-4D97-AF65-F5344CB8AC3E}">
        <p14:creationId xmlns:p14="http://schemas.microsoft.com/office/powerpoint/2010/main" val="37930628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67019" rtl="0" eaLnBrk="1" latinLnBrk="0" hangingPunct="1">
        <a:lnSpc>
          <a:spcPct val="90000"/>
        </a:lnSpc>
        <a:spcBef>
          <a:spcPct val="0"/>
        </a:spcBef>
        <a:buNone/>
        <a:defRPr sz="2728" kern="1200">
          <a:solidFill>
            <a:schemeClr val="tx1"/>
          </a:solidFill>
          <a:latin typeface="+mj-lt"/>
          <a:ea typeface="+mj-ea"/>
          <a:cs typeface="+mj-cs"/>
        </a:defRPr>
      </a:lvl1pPr>
    </p:titleStyle>
    <p:bodyStyle>
      <a:lvl1pPr marL="141755" indent="-141755" algn="l" defTabSz="567019" rtl="0" eaLnBrk="1" latinLnBrk="0" hangingPunct="1">
        <a:lnSpc>
          <a:spcPct val="90000"/>
        </a:lnSpc>
        <a:spcBef>
          <a:spcPts val="620"/>
        </a:spcBef>
        <a:buFont typeface="Arial" panose="020B0604020202020204" pitchFamily="34" charset="0"/>
        <a:buChar char="•"/>
        <a:defRPr sz="1736" kern="1200">
          <a:solidFill>
            <a:schemeClr val="tx1"/>
          </a:solidFill>
          <a:latin typeface="+mn-lt"/>
          <a:ea typeface="+mn-ea"/>
          <a:cs typeface="+mn-cs"/>
        </a:defRPr>
      </a:lvl1pPr>
      <a:lvl2pPr marL="425265" indent="-141755" algn="l" defTabSz="567019" rtl="0" eaLnBrk="1" latinLnBrk="0" hangingPunct="1">
        <a:lnSpc>
          <a:spcPct val="90000"/>
        </a:lnSpc>
        <a:spcBef>
          <a:spcPts val="310"/>
        </a:spcBef>
        <a:buFont typeface="Arial" panose="020B0604020202020204" pitchFamily="34" charset="0"/>
        <a:buChar char="•"/>
        <a:defRPr sz="1488" kern="1200">
          <a:solidFill>
            <a:schemeClr val="tx1"/>
          </a:solidFill>
          <a:latin typeface="+mn-lt"/>
          <a:ea typeface="+mn-ea"/>
          <a:cs typeface="+mn-cs"/>
        </a:defRPr>
      </a:lvl2pPr>
      <a:lvl3pPr marL="708774" indent="-141755" algn="l" defTabSz="567019" rtl="0" eaLnBrk="1" latinLnBrk="0" hangingPunct="1">
        <a:lnSpc>
          <a:spcPct val="90000"/>
        </a:lnSpc>
        <a:spcBef>
          <a:spcPts val="310"/>
        </a:spcBef>
        <a:buFont typeface="Arial" panose="020B0604020202020204" pitchFamily="34" charset="0"/>
        <a:buChar char="•"/>
        <a:defRPr sz="1240" kern="1200">
          <a:solidFill>
            <a:schemeClr val="tx1"/>
          </a:solidFill>
          <a:latin typeface="+mn-lt"/>
          <a:ea typeface="+mn-ea"/>
          <a:cs typeface="+mn-cs"/>
        </a:defRPr>
      </a:lvl3pPr>
      <a:lvl4pPr marL="992284"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4pPr>
      <a:lvl5pPr marL="1275794"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5pPr>
      <a:lvl6pPr marL="155930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p:bodyStyle>
    <p:otherStyle>
      <a:defPPr>
        <a:defRPr lang="fr-FR"/>
      </a:defPPr>
      <a:lvl1pPr marL="0" algn="l" defTabSz="567019" rtl="0" eaLnBrk="1" latinLnBrk="0" hangingPunct="1">
        <a:defRPr sz="1116" kern="1200">
          <a:solidFill>
            <a:schemeClr val="tx1"/>
          </a:solidFill>
          <a:latin typeface="+mn-lt"/>
          <a:ea typeface="+mn-ea"/>
          <a:cs typeface="+mn-cs"/>
        </a:defRPr>
      </a:lvl1pPr>
      <a:lvl2pPr marL="283510" algn="l" defTabSz="567019" rtl="0" eaLnBrk="1" latinLnBrk="0" hangingPunct="1">
        <a:defRPr sz="1116" kern="1200">
          <a:solidFill>
            <a:schemeClr val="tx1"/>
          </a:solidFill>
          <a:latin typeface="+mn-lt"/>
          <a:ea typeface="+mn-ea"/>
          <a:cs typeface="+mn-cs"/>
        </a:defRPr>
      </a:lvl2pPr>
      <a:lvl3pPr marL="567019" algn="l" defTabSz="567019" rtl="0" eaLnBrk="1" latinLnBrk="0" hangingPunct="1">
        <a:defRPr sz="1116" kern="1200">
          <a:solidFill>
            <a:schemeClr val="tx1"/>
          </a:solidFill>
          <a:latin typeface="+mn-lt"/>
          <a:ea typeface="+mn-ea"/>
          <a:cs typeface="+mn-cs"/>
        </a:defRPr>
      </a:lvl3pPr>
      <a:lvl4pPr marL="850529" algn="l" defTabSz="567019" rtl="0" eaLnBrk="1" latinLnBrk="0" hangingPunct="1">
        <a:defRPr sz="1116" kern="1200">
          <a:solidFill>
            <a:schemeClr val="tx1"/>
          </a:solidFill>
          <a:latin typeface="+mn-lt"/>
          <a:ea typeface="+mn-ea"/>
          <a:cs typeface="+mn-cs"/>
        </a:defRPr>
      </a:lvl4pPr>
      <a:lvl5pPr marL="1134039" algn="l" defTabSz="567019" rtl="0" eaLnBrk="1" latinLnBrk="0" hangingPunct="1">
        <a:defRPr sz="1116" kern="1200">
          <a:solidFill>
            <a:schemeClr val="tx1"/>
          </a:solidFill>
          <a:latin typeface="+mn-lt"/>
          <a:ea typeface="+mn-ea"/>
          <a:cs typeface="+mn-cs"/>
        </a:defRPr>
      </a:lvl5pPr>
      <a:lvl6pPr marL="1417549" algn="l" defTabSz="567019" rtl="0" eaLnBrk="1" latinLnBrk="0" hangingPunct="1">
        <a:defRPr sz="1116" kern="1200">
          <a:solidFill>
            <a:schemeClr val="tx1"/>
          </a:solidFill>
          <a:latin typeface="+mn-lt"/>
          <a:ea typeface="+mn-ea"/>
          <a:cs typeface="+mn-cs"/>
        </a:defRPr>
      </a:lvl6pPr>
      <a:lvl7pPr marL="1701058" algn="l" defTabSz="567019" rtl="0" eaLnBrk="1" latinLnBrk="0" hangingPunct="1">
        <a:defRPr sz="1116" kern="1200">
          <a:solidFill>
            <a:schemeClr val="tx1"/>
          </a:solidFill>
          <a:latin typeface="+mn-lt"/>
          <a:ea typeface="+mn-ea"/>
          <a:cs typeface="+mn-cs"/>
        </a:defRPr>
      </a:lvl7pPr>
      <a:lvl8pPr marL="1984568" algn="l" defTabSz="567019" rtl="0" eaLnBrk="1" latinLnBrk="0" hangingPunct="1">
        <a:defRPr sz="1116" kern="1200">
          <a:solidFill>
            <a:schemeClr val="tx1"/>
          </a:solidFill>
          <a:latin typeface="+mn-lt"/>
          <a:ea typeface="+mn-ea"/>
          <a:cs typeface="+mn-cs"/>
        </a:defRPr>
      </a:lvl8pPr>
      <a:lvl9pPr marL="2268078" algn="l" defTabSz="567019" rtl="0" eaLnBrk="1" latinLnBrk="0" hangingPunct="1">
        <a:defRPr sz="11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369" y="2001640"/>
            <a:ext cx="6979194" cy="1427360"/>
          </a:xfrm>
        </p:spPr>
        <p:txBody>
          <a:bodyPr>
            <a:normAutofit fontScale="90000"/>
          </a:bodyPr>
          <a:lstStyle/>
          <a:p>
            <a:r>
              <a:rPr lang="fr-FR" dirty="0" smtClean="0"/>
              <a:t>Le projet d’Accord UE-Mercosur et ses impacts prévisibles sur les filières lait et viande bovine</a:t>
            </a:r>
            <a:endParaRPr lang="fr-FR" dirty="0"/>
          </a:p>
        </p:txBody>
      </p:sp>
      <p:sp>
        <p:nvSpPr>
          <p:cNvPr id="3" name="Espace réservé du contenu 2"/>
          <p:cNvSpPr>
            <a:spLocks noGrp="1"/>
          </p:cNvSpPr>
          <p:nvPr>
            <p:ph sz="quarter" idx="10"/>
          </p:nvPr>
        </p:nvSpPr>
        <p:spPr>
          <a:xfrm>
            <a:off x="2620461" y="3921357"/>
            <a:ext cx="3524112" cy="1971261"/>
          </a:xfrm>
        </p:spPr>
        <p:txBody>
          <a:bodyPr/>
          <a:lstStyle/>
          <a:p>
            <a:endParaRPr lang="fr-FR" dirty="0" smtClean="0"/>
          </a:p>
          <a:p>
            <a:r>
              <a:rPr lang="fr-FR" sz="2000" dirty="0" smtClean="0"/>
              <a:t>Philippe CHOTTEAU</a:t>
            </a:r>
          </a:p>
          <a:p>
            <a:r>
              <a:rPr lang="fr-FR" sz="2000" dirty="0" smtClean="0"/>
              <a:t>Chef du GEB-</a:t>
            </a:r>
            <a:r>
              <a:rPr lang="fr-FR" sz="2000" dirty="0" err="1" smtClean="0"/>
              <a:t>Dpt</a:t>
            </a:r>
            <a:r>
              <a:rPr lang="fr-FR" sz="2000" dirty="0" smtClean="0"/>
              <a:t> Economie</a:t>
            </a:r>
            <a:endParaRPr lang="fr-FR" sz="2000" dirty="0"/>
          </a:p>
        </p:txBody>
      </p:sp>
    </p:spTree>
    <p:extLst>
      <p:ext uri="{BB962C8B-B14F-4D97-AF65-F5344CB8AC3E}">
        <p14:creationId xmlns:p14="http://schemas.microsoft.com/office/powerpoint/2010/main" val="623623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119" y="225679"/>
            <a:ext cx="6521450" cy="523024"/>
          </a:xfrm>
        </p:spPr>
        <p:txBody>
          <a:bodyPr>
            <a:normAutofit fontScale="90000"/>
          </a:bodyPr>
          <a:lstStyle/>
          <a:p>
            <a:r>
              <a:rPr lang="fr-FR" dirty="0" smtClean="0"/>
              <a:t>Produits laitiers</a:t>
            </a:r>
            <a:endParaRPr lang="fr-FR" dirty="0"/>
          </a:p>
        </p:txBody>
      </p:sp>
      <p:sp>
        <p:nvSpPr>
          <p:cNvPr id="3" name="Espace réservé du contenu 2"/>
          <p:cNvSpPr>
            <a:spLocks noGrp="1"/>
          </p:cNvSpPr>
          <p:nvPr>
            <p:ph sz="quarter" idx="10"/>
          </p:nvPr>
        </p:nvSpPr>
        <p:spPr>
          <a:xfrm>
            <a:off x="353417" y="1436039"/>
            <a:ext cx="7040563" cy="2246110"/>
          </a:xfrm>
        </p:spPr>
        <p:txBody>
          <a:bodyPr>
            <a:normAutofit/>
          </a:bodyPr>
          <a:lstStyle/>
          <a:p>
            <a:r>
              <a:rPr lang="fr-FR" sz="2000" b="0" dirty="0" smtClean="0"/>
              <a:t>Des </a:t>
            </a:r>
            <a:r>
              <a:rPr lang="fr-FR" sz="2000" dirty="0" smtClean="0"/>
              <a:t>contingents réciproques </a:t>
            </a:r>
            <a:r>
              <a:rPr lang="fr-FR" sz="2000" b="0" dirty="0" smtClean="0"/>
              <a:t>ouverts en </a:t>
            </a:r>
            <a:r>
              <a:rPr lang="fr-FR" sz="2000" dirty="0" smtClean="0"/>
              <a:t>10 ans</a:t>
            </a:r>
            <a:r>
              <a:rPr lang="fr-FR" sz="2000" b="0" dirty="0" smtClean="0"/>
              <a:t>:</a:t>
            </a:r>
            <a:br>
              <a:rPr lang="fr-FR" sz="2000" b="0" dirty="0" smtClean="0"/>
            </a:br>
            <a:r>
              <a:rPr lang="fr-FR" sz="2000" b="0" dirty="0" smtClean="0"/>
              <a:t>	</a:t>
            </a:r>
            <a:r>
              <a:rPr lang="fr-FR" sz="1600" b="0" dirty="0" smtClean="0"/>
              <a:t>1/</a:t>
            </a:r>
            <a:r>
              <a:rPr lang="fr-FR" sz="2000" b="0" dirty="0" smtClean="0"/>
              <a:t> </a:t>
            </a:r>
            <a:r>
              <a:rPr lang="fr-FR" sz="2000" dirty="0" smtClean="0"/>
              <a:t>30 000 t</a:t>
            </a:r>
            <a:r>
              <a:rPr lang="fr-FR" sz="2000" b="0" dirty="0" smtClean="0"/>
              <a:t> de </a:t>
            </a:r>
            <a:r>
              <a:rPr lang="fr-FR" sz="2000" dirty="0" smtClean="0"/>
              <a:t>fromages </a:t>
            </a:r>
            <a:r>
              <a:rPr lang="fr-FR" sz="1600" b="0" dirty="0" smtClean="0"/>
              <a:t>(hors mozzarella)</a:t>
            </a:r>
            <a:r>
              <a:rPr lang="fr-FR" sz="1600" b="0" dirty="0"/>
              <a:t/>
            </a:r>
            <a:br>
              <a:rPr lang="fr-FR" sz="1600" b="0" dirty="0"/>
            </a:br>
            <a:r>
              <a:rPr lang="fr-FR" sz="2000" b="0" dirty="0" smtClean="0"/>
              <a:t>	</a:t>
            </a:r>
            <a:r>
              <a:rPr lang="fr-FR" sz="1600" b="0" dirty="0" smtClean="0"/>
              <a:t>2/</a:t>
            </a:r>
            <a:r>
              <a:rPr lang="fr-FR" sz="2000" b="0" dirty="0" smtClean="0"/>
              <a:t> </a:t>
            </a:r>
            <a:r>
              <a:rPr lang="fr-FR" sz="2000" dirty="0" smtClean="0"/>
              <a:t>10 000 t</a:t>
            </a:r>
            <a:r>
              <a:rPr lang="fr-FR" sz="2000" b="0" dirty="0" smtClean="0"/>
              <a:t> de </a:t>
            </a:r>
            <a:r>
              <a:rPr lang="fr-FR" sz="2000" dirty="0" smtClean="0"/>
              <a:t>poudres de lait </a:t>
            </a:r>
            <a:r>
              <a:rPr lang="fr-FR" sz="1600" b="0" dirty="0" smtClean="0"/>
              <a:t>(pas </a:t>
            </a:r>
            <a:r>
              <a:rPr lang="fr-FR" sz="1600" b="0" dirty="0" err="1" smtClean="0"/>
              <a:t>lactoserum</a:t>
            </a:r>
            <a:r>
              <a:rPr lang="fr-FR" sz="1600" b="0" dirty="0" smtClean="0"/>
              <a:t>)</a:t>
            </a:r>
            <a:r>
              <a:rPr lang="fr-FR" sz="2000" dirty="0" smtClean="0"/>
              <a:t/>
            </a:r>
            <a:br>
              <a:rPr lang="fr-FR" sz="2000" dirty="0" smtClean="0"/>
            </a:br>
            <a:r>
              <a:rPr lang="fr-FR" sz="2000" b="0" dirty="0" smtClean="0"/>
              <a:t>	</a:t>
            </a:r>
            <a:r>
              <a:rPr lang="fr-FR" sz="1600" b="0" dirty="0" smtClean="0"/>
              <a:t>3/</a:t>
            </a:r>
            <a:r>
              <a:rPr lang="fr-FR" sz="2000" b="0" dirty="0" smtClean="0"/>
              <a:t>   </a:t>
            </a:r>
            <a:r>
              <a:rPr lang="fr-FR" sz="2000" dirty="0" smtClean="0"/>
              <a:t>5 000 t </a:t>
            </a:r>
            <a:r>
              <a:rPr lang="fr-FR" sz="2000" b="0" dirty="0" smtClean="0"/>
              <a:t>de </a:t>
            </a:r>
            <a:r>
              <a:rPr lang="fr-FR" sz="2000" dirty="0" smtClean="0"/>
              <a:t>préparations infantiles</a:t>
            </a:r>
          </a:p>
          <a:p>
            <a:r>
              <a:rPr lang="fr-FR" sz="2000" dirty="0" smtClean="0"/>
              <a:t>Certaines lignes libéralisées </a:t>
            </a:r>
            <a:r>
              <a:rPr lang="fr-FR" sz="1800" b="0" dirty="0" smtClean="0"/>
              <a:t>(lactose, lactalbumine, lait &amp; crème liquide, spécialités à tartiner) ou </a:t>
            </a:r>
            <a:r>
              <a:rPr lang="fr-FR" sz="2000" dirty="0" smtClean="0"/>
              <a:t>à droits réduits </a:t>
            </a:r>
            <a:r>
              <a:rPr lang="fr-FR" sz="1800" b="0" dirty="0" smtClean="0"/>
              <a:t>(beurre, yaourts)</a:t>
            </a:r>
          </a:p>
          <a:p>
            <a:pPr marL="0" indent="0">
              <a:buNone/>
            </a:pPr>
            <a:endParaRPr lang="fr-FR" b="0" dirty="0" smtClean="0"/>
          </a:p>
        </p:txBody>
      </p:sp>
      <p:sp>
        <p:nvSpPr>
          <p:cNvPr id="4" name="Espace réservé du numéro de diapositive 3"/>
          <p:cNvSpPr>
            <a:spLocks noGrp="1"/>
          </p:cNvSpPr>
          <p:nvPr>
            <p:ph type="sldNum" sz="quarter" idx="11"/>
          </p:nvPr>
        </p:nvSpPr>
        <p:spPr/>
        <p:txBody>
          <a:bodyPr/>
          <a:lstStyle/>
          <a:p>
            <a:fld id="{8D5C560D-96BA-4AE8-8341-3ABDE1B94D8A}" type="slidenum">
              <a:rPr lang="fr-FR" smtClean="0"/>
              <a:pPr/>
              <a:t>10</a:t>
            </a:fld>
            <a:endParaRPr lang="fr-FR" dirty="0"/>
          </a:p>
        </p:txBody>
      </p:sp>
      <p:pic>
        <p:nvPicPr>
          <p:cNvPr id="5" name="Image 4"/>
          <p:cNvPicPr>
            <a:picLocks noChangeAspect="1"/>
          </p:cNvPicPr>
          <p:nvPr/>
        </p:nvPicPr>
        <p:blipFill>
          <a:blip r:embed="rId2"/>
          <a:stretch>
            <a:fillRect/>
          </a:stretch>
        </p:blipFill>
        <p:spPr>
          <a:xfrm>
            <a:off x="907379" y="4810206"/>
            <a:ext cx="810838" cy="536494"/>
          </a:xfrm>
          <a:prstGeom prst="rect">
            <a:avLst/>
          </a:prstGeom>
        </p:spPr>
      </p:pic>
    </p:spTree>
    <p:extLst>
      <p:ext uri="{BB962C8B-B14F-4D97-AF65-F5344CB8AC3E}">
        <p14:creationId xmlns:p14="http://schemas.microsoft.com/office/powerpoint/2010/main" val="377654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958" y="284163"/>
            <a:ext cx="6997605" cy="811371"/>
          </a:xfrm>
        </p:spPr>
        <p:txBody>
          <a:bodyPr>
            <a:normAutofit fontScale="90000"/>
          </a:bodyPr>
          <a:lstStyle/>
          <a:p>
            <a:r>
              <a:rPr lang="fr-FR" dirty="0" smtClean="0"/>
              <a:t>Les exportateurs de produits laitiers</a:t>
            </a:r>
            <a:endParaRPr lang="fr-FR" dirty="0"/>
          </a:p>
        </p:txBody>
      </p:sp>
      <p:sp>
        <p:nvSpPr>
          <p:cNvPr id="4" name="Espace réservé du numéro de diapositive 3"/>
          <p:cNvSpPr>
            <a:spLocks noGrp="1"/>
          </p:cNvSpPr>
          <p:nvPr>
            <p:ph type="sldNum" sz="quarter" idx="11"/>
          </p:nvPr>
        </p:nvSpPr>
        <p:spPr/>
        <p:txBody>
          <a:bodyPr/>
          <a:lstStyle/>
          <a:p>
            <a:fld id="{8D5C560D-96BA-4AE8-8341-3ABDE1B94D8A}" type="slidenum">
              <a:rPr lang="fr-FR" smtClean="0"/>
              <a:pPr/>
              <a:t>11</a:t>
            </a:fld>
            <a:endParaRPr lang="fr-FR" dirty="0"/>
          </a:p>
        </p:txBody>
      </p:sp>
      <p:pic>
        <p:nvPicPr>
          <p:cNvPr id="5" name="Image 4"/>
          <p:cNvPicPr>
            <a:picLocks noChangeAspect="1"/>
          </p:cNvPicPr>
          <p:nvPr/>
        </p:nvPicPr>
        <p:blipFill>
          <a:blip r:embed="rId2"/>
          <a:stretch>
            <a:fillRect/>
          </a:stretch>
        </p:blipFill>
        <p:spPr>
          <a:xfrm>
            <a:off x="1239658" y="1095534"/>
            <a:ext cx="5197964" cy="3604167"/>
          </a:xfrm>
          <a:prstGeom prst="rect">
            <a:avLst/>
          </a:prstGeom>
        </p:spPr>
      </p:pic>
      <p:sp>
        <p:nvSpPr>
          <p:cNvPr id="6" name="Ellipse 5"/>
          <p:cNvSpPr/>
          <p:nvPr/>
        </p:nvSpPr>
        <p:spPr>
          <a:xfrm>
            <a:off x="4209922" y="3553272"/>
            <a:ext cx="1184424" cy="111691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92686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917" y="0"/>
            <a:ext cx="7473758" cy="811371"/>
          </a:xfrm>
        </p:spPr>
        <p:txBody>
          <a:bodyPr>
            <a:normAutofit/>
          </a:bodyPr>
          <a:lstStyle/>
          <a:p>
            <a:r>
              <a:rPr lang="fr-FR" sz="2800" dirty="0" smtClean="0"/>
              <a:t>Les exportateurs </a:t>
            </a:r>
            <a:r>
              <a:rPr lang="fr-FR" sz="2800" dirty="0" err="1" smtClean="0"/>
              <a:t>mercosuriens</a:t>
            </a:r>
            <a:r>
              <a:rPr lang="fr-FR" sz="2800" dirty="0" smtClean="0"/>
              <a:t> par produit</a:t>
            </a:r>
            <a:endParaRPr lang="fr-FR" sz="2800" dirty="0"/>
          </a:p>
        </p:txBody>
      </p:sp>
      <p:sp>
        <p:nvSpPr>
          <p:cNvPr id="4" name="Espace réservé du numéro de diapositive 3"/>
          <p:cNvSpPr>
            <a:spLocks noGrp="1"/>
          </p:cNvSpPr>
          <p:nvPr>
            <p:ph type="sldNum" sz="quarter" idx="11"/>
          </p:nvPr>
        </p:nvSpPr>
        <p:spPr/>
        <p:txBody>
          <a:bodyPr/>
          <a:lstStyle/>
          <a:p>
            <a:fld id="{8D5C560D-96BA-4AE8-8341-3ABDE1B94D8A}" type="slidenum">
              <a:rPr lang="fr-FR" smtClean="0"/>
              <a:pPr/>
              <a:t>12</a:t>
            </a:fld>
            <a:endParaRPr lang="fr-FR" dirty="0"/>
          </a:p>
        </p:txBody>
      </p:sp>
      <p:pic>
        <p:nvPicPr>
          <p:cNvPr id="6" name="Image 5"/>
          <p:cNvPicPr>
            <a:picLocks noChangeAspect="1"/>
          </p:cNvPicPr>
          <p:nvPr/>
        </p:nvPicPr>
        <p:blipFill>
          <a:blip r:embed="rId2"/>
          <a:stretch>
            <a:fillRect/>
          </a:stretch>
        </p:blipFill>
        <p:spPr>
          <a:xfrm>
            <a:off x="932811" y="526613"/>
            <a:ext cx="6394662" cy="2583688"/>
          </a:xfrm>
          <a:prstGeom prst="rect">
            <a:avLst/>
          </a:prstGeom>
        </p:spPr>
      </p:pic>
      <p:pic>
        <p:nvPicPr>
          <p:cNvPr id="7" name="Image 6"/>
          <p:cNvPicPr>
            <a:picLocks noChangeAspect="1"/>
          </p:cNvPicPr>
          <p:nvPr/>
        </p:nvPicPr>
        <p:blipFill>
          <a:blip r:embed="rId3"/>
          <a:stretch>
            <a:fillRect/>
          </a:stretch>
        </p:blipFill>
        <p:spPr>
          <a:xfrm>
            <a:off x="893350" y="2960455"/>
            <a:ext cx="6473584" cy="2386245"/>
          </a:xfrm>
          <a:prstGeom prst="rect">
            <a:avLst/>
          </a:prstGeom>
        </p:spPr>
      </p:pic>
    </p:spTree>
    <p:extLst>
      <p:ext uri="{BB962C8B-B14F-4D97-AF65-F5344CB8AC3E}">
        <p14:creationId xmlns:p14="http://schemas.microsoft.com/office/powerpoint/2010/main" val="2756118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4762" y="161425"/>
            <a:ext cx="6521450" cy="811371"/>
          </a:xfrm>
        </p:spPr>
        <p:txBody>
          <a:bodyPr>
            <a:normAutofit fontScale="90000"/>
          </a:bodyPr>
          <a:lstStyle/>
          <a:p>
            <a:r>
              <a:rPr lang="fr-FR" dirty="0" smtClean="0"/>
              <a:t>Les exportations </a:t>
            </a:r>
            <a:r>
              <a:rPr lang="fr-FR" dirty="0" err="1" smtClean="0"/>
              <a:t>mercosuriennes</a:t>
            </a:r>
            <a:r>
              <a:rPr lang="fr-FR" dirty="0" smtClean="0"/>
              <a:t> de produits laitiers en valeur</a:t>
            </a:r>
            <a:endParaRPr lang="fr-FR" dirty="0"/>
          </a:p>
        </p:txBody>
      </p:sp>
      <p:sp>
        <p:nvSpPr>
          <p:cNvPr id="3" name="Espace réservé du contenu 2"/>
          <p:cNvSpPr>
            <a:spLocks noGrp="1"/>
          </p:cNvSpPr>
          <p:nvPr>
            <p:ph sz="quarter" idx="10"/>
          </p:nvPr>
        </p:nvSpPr>
        <p:spPr/>
        <p:txBody>
          <a:bodyPr/>
          <a:lstStyle/>
          <a:p>
            <a:endParaRPr lang="fr-FR"/>
          </a:p>
        </p:txBody>
      </p:sp>
      <p:sp>
        <p:nvSpPr>
          <p:cNvPr id="4" name="Espace réservé du numéro de diapositive 3"/>
          <p:cNvSpPr>
            <a:spLocks noGrp="1"/>
          </p:cNvSpPr>
          <p:nvPr>
            <p:ph type="sldNum" sz="quarter" idx="11"/>
          </p:nvPr>
        </p:nvSpPr>
        <p:spPr/>
        <p:txBody>
          <a:bodyPr/>
          <a:lstStyle/>
          <a:p>
            <a:fld id="{8D5C560D-96BA-4AE8-8341-3ABDE1B94D8A}" type="slidenum">
              <a:rPr lang="fr-FR" smtClean="0"/>
              <a:pPr/>
              <a:t>13</a:t>
            </a:fld>
            <a:endParaRPr lang="fr-FR" dirty="0"/>
          </a:p>
        </p:txBody>
      </p:sp>
      <p:pic>
        <p:nvPicPr>
          <p:cNvPr id="5" name="Image 4"/>
          <p:cNvPicPr>
            <a:picLocks noChangeAspect="1"/>
          </p:cNvPicPr>
          <p:nvPr/>
        </p:nvPicPr>
        <p:blipFill>
          <a:blip r:embed="rId2"/>
          <a:stretch>
            <a:fillRect/>
          </a:stretch>
        </p:blipFill>
        <p:spPr>
          <a:xfrm>
            <a:off x="413699" y="954457"/>
            <a:ext cx="6614590" cy="2268442"/>
          </a:xfrm>
          <a:prstGeom prst="rect">
            <a:avLst/>
          </a:prstGeom>
        </p:spPr>
      </p:pic>
      <p:pic>
        <p:nvPicPr>
          <p:cNvPr id="6" name="Image 5"/>
          <p:cNvPicPr>
            <a:picLocks noChangeAspect="1"/>
          </p:cNvPicPr>
          <p:nvPr/>
        </p:nvPicPr>
        <p:blipFill>
          <a:blip r:embed="rId3"/>
          <a:stretch>
            <a:fillRect/>
          </a:stretch>
        </p:blipFill>
        <p:spPr>
          <a:xfrm>
            <a:off x="425973" y="3038791"/>
            <a:ext cx="6602316" cy="2073700"/>
          </a:xfrm>
          <a:prstGeom prst="rect">
            <a:avLst/>
          </a:prstGeom>
        </p:spPr>
      </p:pic>
    </p:spTree>
    <p:extLst>
      <p:ext uri="{BB962C8B-B14F-4D97-AF65-F5344CB8AC3E}">
        <p14:creationId xmlns:p14="http://schemas.microsoft.com/office/powerpoint/2010/main" val="2016212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importations brésiliennes de produits laitiers</a:t>
            </a:r>
            <a:endParaRPr lang="fr-FR" dirty="0"/>
          </a:p>
        </p:txBody>
      </p:sp>
      <p:sp>
        <p:nvSpPr>
          <p:cNvPr id="3" name="Espace réservé du contenu 2"/>
          <p:cNvSpPr>
            <a:spLocks noGrp="1"/>
          </p:cNvSpPr>
          <p:nvPr>
            <p:ph sz="quarter" idx="10"/>
          </p:nvPr>
        </p:nvSpPr>
        <p:spPr/>
        <p:txBody>
          <a:bodyPr/>
          <a:lstStyle/>
          <a:p>
            <a:endParaRPr lang="fr-FR"/>
          </a:p>
        </p:txBody>
      </p:sp>
      <p:sp>
        <p:nvSpPr>
          <p:cNvPr id="4" name="Espace réservé du numéro de diapositive 3"/>
          <p:cNvSpPr>
            <a:spLocks noGrp="1"/>
          </p:cNvSpPr>
          <p:nvPr>
            <p:ph type="sldNum" sz="quarter" idx="11"/>
          </p:nvPr>
        </p:nvSpPr>
        <p:spPr/>
        <p:txBody>
          <a:bodyPr/>
          <a:lstStyle/>
          <a:p>
            <a:fld id="{8D5C560D-96BA-4AE8-8341-3ABDE1B94D8A}" type="slidenum">
              <a:rPr lang="fr-FR" smtClean="0"/>
              <a:pPr/>
              <a:t>14</a:t>
            </a:fld>
            <a:endParaRPr lang="fr-FR" dirty="0"/>
          </a:p>
        </p:txBody>
      </p:sp>
      <p:pic>
        <p:nvPicPr>
          <p:cNvPr id="5" name="Image 4"/>
          <p:cNvPicPr>
            <a:picLocks noChangeAspect="1"/>
          </p:cNvPicPr>
          <p:nvPr/>
        </p:nvPicPr>
        <p:blipFill>
          <a:blip r:embed="rId2"/>
          <a:stretch>
            <a:fillRect/>
          </a:stretch>
        </p:blipFill>
        <p:spPr>
          <a:xfrm>
            <a:off x="-1" y="1099492"/>
            <a:ext cx="7559675" cy="3147716"/>
          </a:xfrm>
          <a:prstGeom prst="rect">
            <a:avLst/>
          </a:prstGeom>
        </p:spPr>
      </p:pic>
    </p:spTree>
    <p:extLst>
      <p:ext uri="{BB962C8B-B14F-4D97-AF65-F5344CB8AC3E}">
        <p14:creationId xmlns:p14="http://schemas.microsoft.com/office/powerpoint/2010/main" val="3215905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119" y="225679"/>
            <a:ext cx="6521450" cy="523024"/>
          </a:xfrm>
        </p:spPr>
        <p:txBody>
          <a:bodyPr>
            <a:normAutofit fontScale="90000"/>
          </a:bodyPr>
          <a:lstStyle/>
          <a:p>
            <a:r>
              <a:rPr lang="fr-FR" dirty="0" smtClean="0"/>
              <a:t>Produits laitiers</a:t>
            </a:r>
            <a:endParaRPr lang="fr-FR" dirty="0"/>
          </a:p>
        </p:txBody>
      </p:sp>
      <p:sp>
        <p:nvSpPr>
          <p:cNvPr id="3" name="Espace réservé du contenu 2"/>
          <p:cNvSpPr>
            <a:spLocks noGrp="1"/>
          </p:cNvSpPr>
          <p:nvPr>
            <p:ph sz="quarter" idx="10"/>
          </p:nvPr>
        </p:nvSpPr>
        <p:spPr>
          <a:xfrm>
            <a:off x="-67506" y="668924"/>
            <a:ext cx="7040563" cy="4038089"/>
          </a:xfrm>
        </p:spPr>
        <p:txBody>
          <a:bodyPr>
            <a:normAutofit/>
          </a:bodyPr>
          <a:lstStyle/>
          <a:p>
            <a:r>
              <a:rPr lang="fr-FR" sz="2000" dirty="0" smtClean="0"/>
              <a:t>Compétitivité prix </a:t>
            </a:r>
            <a:r>
              <a:rPr lang="fr-FR" sz="2000" b="0" dirty="0" smtClean="0"/>
              <a:t>de l’Argentine et de l’Uruguay, mais manque de compétitivité hors prix.</a:t>
            </a:r>
          </a:p>
          <a:p>
            <a:r>
              <a:rPr lang="fr-FR" sz="2000" b="0" dirty="0" smtClean="0"/>
              <a:t>Possibilité d’importations européennes de fromages ingrédients.</a:t>
            </a:r>
          </a:p>
          <a:p>
            <a:r>
              <a:rPr lang="fr-FR" sz="2000" b="0" dirty="0" smtClean="0"/>
              <a:t>Mais surtout </a:t>
            </a:r>
            <a:r>
              <a:rPr lang="fr-FR" sz="2000" dirty="0" smtClean="0"/>
              <a:t>probabilité de saturation des contingents par l’UE, surtout en fromages et en préparations infantiles</a:t>
            </a:r>
            <a:r>
              <a:rPr lang="fr-FR" sz="2000" b="0" dirty="0" smtClean="0"/>
              <a:t>. </a:t>
            </a:r>
          </a:p>
          <a:p>
            <a:r>
              <a:rPr lang="fr-FR" sz="2000" b="0" dirty="0" smtClean="0"/>
              <a:t>Mais l’impact est à relativiser/ prévisions d’export de l’UE en 2030 (1,7% des exports de fromages prévus en 2030 sans l’Accord, 7% de la croissance attendue 2030/2020)</a:t>
            </a:r>
          </a:p>
          <a:p>
            <a:endParaRPr lang="fr-FR" b="0" dirty="0" smtClean="0"/>
          </a:p>
        </p:txBody>
      </p:sp>
      <p:sp>
        <p:nvSpPr>
          <p:cNvPr id="4" name="Espace réservé du numéro de diapositive 3"/>
          <p:cNvSpPr>
            <a:spLocks noGrp="1"/>
          </p:cNvSpPr>
          <p:nvPr>
            <p:ph type="sldNum" sz="quarter" idx="11"/>
          </p:nvPr>
        </p:nvSpPr>
        <p:spPr/>
        <p:txBody>
          <a:bodyPr/>
          <a:lstStyle/>
          <a:p>
            <a:fld id="{8D5C560D-96BA-4AE8-8341-3ABDE1B94D8A}" type="slidenum">
              <a:rPr lang="fr-FR" smtClean="0"/>
              <a:pPr/>
              <a:t>15</a:t>
            </a:fld>
            <a:endParaRPr lang="fr-FR" dirty="0"/>
          </a:p>
        </p:txBody>
      </p:sp>
      <p:pic>
        <p:nvPicPr>
          <p:cNvPr id="5" name="Image 4"/>
          <p:cNvPicPr>
            <a:picLocks noChangeAspect="1"/>
          </p:cNvPicPr>
          <p:nvPr/>
        </p:nvPicPr>
        <p:blipFill>
          <a:blip r:embed="rId2"/>
          <a:stretch>
            <a:fillRect/>
          </a:stretch>
        </p:blipFill>
        <p:spPr>
          <a:xfrm>
            <a:off x="907379" y="4810206"/>
            <a:ext cx="810838" cy="536494"/>
          </a:xfrm>
          <a:prstGeom prst="rect">
            <a:avLst/>
          </a:prstGeom>
        </p:spPr>
      </p:pic>
    </p:spTree>
    <p:extLst>
      <p:ext uri="{BB962C8B-B14F-4D97-AF65-F5344CB8AC3E}">
        <p14:creationId xmlns:p14="http://schemas.microsoft.com/office/powerpoint/2010/main" val="3102059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Recommandations pour les produits laitiers:</a:t>
            </a:r>
            <a:endParaRPr lang="fr-FR" dirty="0"/>
          </a:p>
        </p:txBody>
      </p:sp>
      <p:sp>
        <p:nvSpPr>
          <p:cNvPr id="3" name="Espace réservé du contenu 2"/>
          <p:cNvSpPr>
            <a:spLocks noGrp="1"/>
          </p:cNvSpPr>
          <p:nvPr>
            <p:ph sz="quarter" idx="10"/>
          </p:nvPr>
        </p:nvSpPr>
        <p:spPr/>
        <p:txBody>
          <a:bodyPr/>
          <a:lstStyle/>
          <a:p>
            <a:r>
              <a:rPr lang="fr-FR" dirty="0" smtClean="0"/>
              <a:t>Inclure les poudres de lactosérum dans le contingent poudres</a:t>
            </a:r>
          </a:p>
          <a:p>
            <a:r>
              <a:rPr lang="fr-FR" dirty="0" smtClean="0"/>
              <a:t>Inclure un mécanisme de sauvegarde pour les exploitations familiales (notamment au BR, PY, UY)</a:t>
            </a:r>
            <a:endParaRPr lang="fr-FR" dirty="0"/>
          </a:p>
        </p:txBody>
      </p:sp>
      <p:sp>
        <p:nvSpPr>
          <p:cNvPr id="4" name="Espace réservé du numéro de diapositive 3"/>
          <p:cNvSpPr>
            <a:spLocks noGrp="1"/>
          </p:cNvSpPr>
          <p:nvPr>
            <p:ph type="sldNum" sz="quarter" idx="11"/>
          </p:nvPr>
        </p:nvSpPr>
        <p:spPr/>
        <p:txBody>
          <a:bodyPr/>
          <a:lstStyle/>
          <a:p>
            <a:fld id="{8D5C560D-96BA-4AE8-8341-3ABDE1B94D8A}" type="slidenum">
              <a:rPr lang="fr-FR" smtClean="0"/>
              <a:pPr/>
              <a:t>16</a:t>
            </a:fld>
            <a:endParaRPr lang="fr-FR" dirty="0"/>
          </a:p>
        </p:txBody>
      </p:sp>
    </p:spTree>
    <p:extLst>
      <p:ext uri="{BB962C8B-B14F-4D97-AF65-F5344CB8AC3E}">
        <p14:creationId xmlns:p14="http://schemas.microsoft.com/office/powerpoint/2010/main" val="213643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9113" y="284164"/>
            <a:ext cx="6521450" cy="479784"/>
          </a:xfrm>
        </p:spPr>
        <p:txBody>
          <a:bodyPr>
            <a:normAutofit fontScale="90000"/>
          </a:bodyPr>
          <a:lstStyle/>
          <a:p>
            <a:r>
              <a:rPr lang="fr-FR" dirty="0" smtClean="0"/>
              <a:t>La protection des IG</a:t>
            </a:r>
            <a:endParaRPr lang="fr-FR" dirty="0"/>
          </a:p>
        </p:txBody>
      </p:sp>
      <p:sp>
        <p:nvSpPr>
          <p:cNvPr id="3" name="Espace réservé du contenu 2"/>
          <p:cNvSpPr>
            <a:spLocks noGrp="1"/>
          </p:cNvSpPr>
          <p:nvPr>
            <p:ph sz="quarter" idx="10"/>
          </p:nvPr>
        </p:nvSpPr>
        <p:spPr>
          <a:xfrm>
            <a:off x="46570" y="815274"/>
            <a:ext cx="7311587" cy="4118804"/>
          </a:xfrm>
        </p:spPr>
        <p:txBody>
          <a:bodyPr>
            <a:normAutofit fontScale="85000" lnSpcReduction="10000"/>
          </a:bodyPr>
          <a:lstStyle/>
          <a:p>
            <a:r>
              <a:rPr lang="fr-FR" dirty="0" smtClean="0"/>
              <a:t>Reconnaissance des IG par le Mercosur: positive en soi. 349 IG.</a:t>
            </a:r>
          </a:p>
          <a:p>
            <a:r>
              <a:rPr lang="fr-FR" dirty="0" smtClean="0"/>
              <a:t>Pour les produits laitiers: 52, dont 18 fromages FR + beurre de P-Ch.</a:t>
            </a:r>
          </a:p>
          <a:p>
            <a:r>
              <a:rPr lang="fr-FR" u="sng" dirty="0" smtClean="0"/>
              <a:t>Mais:</a:t>
            </a:r>
          </a:p>
          <a:p>
            <a:pPr lvl="1"/>
            <a:r>
              <a:rPr lang="fr-FR" dirty="0" smtClean="0"/>
              <a:t>Ajustement de la législation dans les pays du </a:t>
            </a:r>
            <a:r>
              <a:rPr lang="fr-FR" dirty="0" err="1" smtClean="0"/>
              <a:t>Mersosur</a:t>
            </a:r>
            <a:r>
              <a:rPr lang="fr-FR" dirty="0" smtClean="0"/>
              <a:t>, non exigée.</a:t>
            </a:r>
          </a:p>
          <a:p>
            <a:pPr lvl="1"/>
            <a:r>
              <a:rPr lang="fr-FR" dirty="0" smtClean="0"/>
              <a:t>IG non incluses ne pourront pas l’être plus tard, sauf nouveau registre comme avec le CETA.</a:t>
            </a:r>
          </a:p>
          <a:p>
            <a:pPr lvl="1"/>
            <a:r>
              <a:rPr lang="fr-FR" dirty="0" smtClean="0"/>
              <a:t>Pas de protection des termes génériques, comme « brie » ou « camembert » qui pourront toujours être utilisés</a:t>
            </a:r>
          </a:p>
          <a:p>
            <a:pPr lvl="1"/>
            <a:r>
              <a:rPr lang="fr-FR" dirty="0" smtClean="0"/>
              <a:t>Clauses du « grand père », ex Gruyère… et tolérance de 5 à 10 ans sur certaines IG (Comté, Pont L’</a:t>
            </a:r>
            <a:r>
              <a:rPr lang="fr-FR" dirty="0" err="1" smtClean="0"/>
              <a:t>êvèque</a:t>
            </a:r>
            <a:r>
              <a:rPr lang="fr-FR" dirty="0" smtClean="0"/>
              <a:t>, Roquefort)</a:t>
            </a:r>
          </a:p>
          <a:p>
            <a:pPr lvl="1"/>
            <a:r>
              <a:rPr lang="fr-FR" dirty="0" smtClean="0"/>
              <a:t>Marques préexistantes pourront demeurer même en reprenant des alias d’IG européennes.</a:t>
            </a:r>
            <a:endParaRPr lang="fr-FR" dirty="0"/>
          </a:p>
        </p:txBody>
      </p:sp>
      <p:sp>
        <p:nvSpPr>
          <p:cNvPr id="4" name="Espace réservé du numéro de diapositive 3"/>
          <p:cNvSpPr>
            <a:spLocks noGrp="1"/>
          </p:cNvSpPr>
          <p:nvPr>
            <p:ph type="sldNum" sz="quarter" idx="11"/>
          </p:nvPr>
        </p:nvSpPr>
        <p:spPr/>
        <p:txBody>
          <a:bodyPr/>
          <a:lstStyle/>
          <a:p>
            <a:fld id="{8D5C560D-96BA-4AE8-8341-3ABDE1B94D8A}" type="slidenum">
              <a:rPr lang="fr-FR" smtClean="0"/>
              <a:pPr/>
              <a:t>17</a:t>
            </a:fld>
            <a:endParaRPr lang="fr-FR" dirty="0"/>
          </a:p>
        </p:txBody>
      </p:sp>
      <p:pic>
        <p:nvPicPr>
          <p:cNvPr id="5" name="Image 4"/>
          <p:cNvPicPr>
            <a:picLocks noChangeAspect="1"/>
          </p:cNvPicPr>
          <p:nvPr/>
        </p:nvPicPr>
        <p:blipFill>
          <a:blip r:embed="rId2"/>
          <a:stretch>
            <a:fillRect/>
          </a:stretch>
        </p:blipFill>
        <p:spPr>
          <a:xfrm>
            <a:off x="907379" y="4810206"/>
            <a:ext cx="810838" cy="536494"/>
          </a:xfrm>
          <a:prstGeom prst="rect">
            <a:avLst/>
          </a:prstGeom>
        </p:spPr>
      </p:pic>
    </p:spTree>
    <p:extLst>
      <p:ext uri="{BB962C8B-B14F-4D97-AF65-F5344CB8AC3E}">
        <p14:creationId xmlns:p14="http://schemas.microsoft.com/office/powerpoint/2010/main" val="1989024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7168" y="442246"/>
            <a:ext cx="7191965" cy="951939"/>
          </a:xfrm>
        </p:spPr>
        <p:txBody>
          <a:bodyPr>
            <a:normAutofit fontScale="90000"/>
          </a:bodyPr>
          <a:lstStyle/>
          <a:p>
            <a:r>
              <a:rPr lang="fr-FR" dirty="0" smtClean="0"/>
              <a:t>Intérêts défensifs UE, traités par des ouvertures de contingents, </a:t>
            </a:r>
            <a:br>
              <a:rPr lang="fr-FR" dirty="0" smtClean="0"/>
            </a:br>
            <a:r>
              <a:rPr lang="fr-FR" dirty="0" smtClean="0"/>
              <a:t>mais 82% des lignes libéralisées</a:t>
            </a:r>
            <a:endParaRPr lang="fr-FR" dirty="0"/>
          </a:p>
        </p:txBody>
      </p:sp>
      <p:sp>
        <p:nvSpPr>
          <p:cNvPr id="3" name="Espace réservé du contenu 2"/>
          <p:cNvSpPr>
            <a:spLocks noGrp="1"/>
          </p:cNvSpPr>
          <p:nvPr>
            <p:ph sz="quarter" idx="10"/>
          </p:nvPr>
        </p:nvSpPr>
        <p:spPr>
          <a:xfrm>
            <a:off x="461963" y="1603595"/>
            <a:ext cx="6521450" cy="3252787"/>
          </a:xfrm>
        </p:spPr>
        <p:txBody>
          <a:bodyPr>
            <a:normAutofit lnSpcReduction="10000"/>
          </a:bodyPr>
          <a:lstStyle/>
          <a:p>
            <a:r>
              <a:rPr lang="fr-FR" dirty="0" smtClean="0"/>
              <a:t>Viande bovine</a:t>
            </a:r>
          </a:p>
          <a:p>
            <a:r>
              <a:rPr lang="fr-FR" dirty="0" smtClean="0"/>
              <a:t>Volaille</a:t>
            </a:r>
          </a:p>
          <a:p>
            <a:r>
              <a:rPr lang="fr-FR" dirty="0"/>
              <a:t>P</a:t>
            </a:r>
            <a:r>
              <a:rPr lang="fr-FR" dirty="0" smtClean="0"/>
              <a:t>orc </a:t>
            </a:r>
            <a:r>
              <a:rPr lang="fr-FR" b="0" dirty="0" smtClean="0"/>
              <a:t>(25 </a:t>
            </a:r>
            <a:r>
              <a:rPr lang="fr-FR" b="0" dirty="0" err="1" smtClean="0"/>
              <a:t>ktéc</a:t>
            </a:r>
            <a:r>
              <a:rPr lang="fr-FR" b="0" dirty="0" smtClean="0"/>
              <a:t> à 83 €/t)</a:t>
            </a:r>
          </a:p>
          <a:p>
            <a:r>
              <a:rPr lang="fr-FR" dirty="0"/>
              <a:t>Miel </a:t>
            </a:r>
            <a:r>
              <a:rPr lang="fr-FR" b="0" dirty="0"/>
              <a:t>(45 </a:t>
            </a:r>
            <a:r>
              <a:rPr lang="fr-FR" b="0" dirty="0" err="1"/>
              <a:t>kt</a:t>
            </a:r>
            <a:r>
              <a:rPr lang="fr-FR" b="0" dirty="0"/>
              <a:t> à droit nul</a:t>
            </a:r>
            <a:r>
              <a:rPr lang="fr-FR" b="0" dirty="0" smtClean="0"/>
              <a:t>)</a:t>
            </a:r>
          </a:p>
          <a:p>
            <a:r>
              <a:rPr lang="fr-FR" b="0" dirty="0" smtClean="0"/>
              <a:t>Sucre</a:t>
            </a:r>
          </a:p>
          <a:p>
            <a:r>
              <a:rPr lang="fr-FR" b="0" dirty="0" smtClean="0"/>
              <a:t>Ethanol</a:t>
            </a:r>
          </a:p>
          <a:p>
            <a:r>
              <a:rPr lang="fr-FR" b="0" dirty="0" smtClean="0"/>
              <a:t>Riz (60 </a:t>
            </a:r>
            <a:r>
              <a:rPr lang="fr-FR" b="0" dirty="0" err="1" smtClean="0"/>
              <a:t>kt</a:t>
            </a:r>
            <a:r>
              <a:rPr lang="fr-FR" b="0" dirty="0" smtClean="0"/>
              <a:t> à droit nul)</a:t>
            </a:r>
          </a:p>
          <a:p>
            <a:r>
              <a:rPr lang="fr-FR" b="0" dirty="0"/>
              <a:t>M</a:t>
            </a:r>
            <a:r>
              <a:rPr lang="fr-FR" b="0" dirty="0" smtClean="0"/>
              <a:t>aïs doux (1 </a:t>
            </a:r>
            <a:r>
              <a:rPr lang="fr-FR" b="0" dirty="0" err="1" smtClean="0"/>
              <a:t>kt</a:t>
            </a:r>
            <a:r>
              <a:rPr lang="fr-FR" b="0" dirty="0"/>
              <a:t>)</a:t>
            </a:r>
          </a:p>
        </p:txBody>
      </p:sp>
      <p:sp>
        <p:nvSpPr>
          <p:cNvPr id="4" name="Espace réservé du numéro de diapositive 3"/>
          <p:cNvSpPr>
            <a:spLocks noGrp="1"/>
          </p:cNvSpPr>
          <p:nvPr>
            <p:ph type="sldNum" sz="quarter" idx="11"/>
          </p:nvPr>
        </p:nvSpPr>
        <p:spPr/>
        <p:txBody>
          <a:bodyPr/>
          <a:lstStyle/>
          <a:p>
            <a:fld id="{8D5C560D-96BA-4AE8-8341-3ABDE1B94D8A}" type="slidenum">
              <a:rPr lang="fr-FR" smtClean="0"/>
              <a:pPr/>
              <a:t>18</a:t>
            </a:fld>
            <a:endParaRPr lang="fr-FR" dirty="0"/>
          </a:p>
        </p:txBody>
      </p:sp>
      <p:pic>
        <p:nvPicPr>
          <p:cNvPr id="5" name="Image 4"/>
          <p:cNvPicPr>
            <a:picLocks noChangeAspect="1"/>
          </p:cNvPicPr>
          <p:nvPr/>
        </p:nvPicPr>
        <p:blipFill>
          <a:blip r:embed="rId2"/>
          <a:stretch>
            <a:fillRect/>
          </a:stretch>
        </p:blipFill>
        <p:spPr>
          <a:xfrm>
            <a:off x="907379" y="4810206"/>
            <a:ext cx="810838" cy="536494"/>
          </a:xfrm>
          <a:prstGeom prst="rect">
            <a:avLst/>
          </a:prstGeom>
        </p:spPr>
      </p:pic>
    </p:spTree>
    <p:extLst>
      <p:ext uri="{BB962C8B-B14F-4D97-AF65-F5344CB8AC3E}">
        <p14:creationId xmlns:p14="http://schemas.microsoft.com/office/powerpoint/2010/main" val="4243622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Viande bovine</a:t>
            </a:r>
            <a:endParaRPr lang="fr-FR" dirty="0"/>
          </a:p>
        </p:txBody>
      </p:sp>
      <p:sp>
        <p:nvSpPr>
          <p:cNvPr id="3" name="Espace réservé du contenu 2"/>
          <p:cNvSpPr>
            <a:spLocks noGrp="1"/>
          </p:cNvSpPr>
          <p:nvPr>
            <p:ph sz="quarter" idx="10"/>
          </p:nvPr>
        </p:nvSpPr>
        <p:spPr>
          <a:xfrm>
            <a:off x="116602" y="1160683"/>
            <a:ext cx="7353970" cy="3252787"/>
          </a:xfrm>
        </p:spPr>
        <p:txBody>
          <a:bodyPr/>
          <a:lstStyle/>
          <a:p>
            <a:r>
              <a:rPr lang="fr-FR" dirty="0" smtClean="0"/>
              <a:t>Contingent Hilton à droit nul (20% aujourd’hui)</a:t>
            </a:r>
          </a:p>
          <a:p>
            <a:r>
              <a:rPr lang="fr-FR" dirty="0" smtClean="0"/>
              <a:t>2 contingents, réfrigérés et congelés: 99 </a:t>
            </a:r>
            <a:r>
              <a:rPr lang="fr-FR" dirty="0" err="1" smtClean="0"/>
              <a:t>ktéc</a:t>
            </a:r>
            <a:endParaRPr lang="fr-FR" dirty="0" smtClean="0"/>
          </a:p>
          <a:p>
            <a:r>
              <a:rPr lang="fr-FR" dirty="0" smtClean="0"/>
              <a:t>Annulation des droits sur les viandes cuites en 4 ans</a:t>
            </a:r>
          </a:p>
          <a:p>
            <a:r>
              <a:rPr lang="fr-FR" dirty="0" smtClean="0"/>
              <a:t>Annulation des droits sur les bovins vifs en 10 ans.</a:t>
            </a:r>
            <a:endParaRPr lang="fr-FR" dirty="0"/>
          </a:p>
        </p:txBody>
      </p:sp>
      <p:sp>
        <p:nvSpPr>
          <p:cNvPr id="4" name="Espace réservé du numéro de diapositive 3"/>
          <p:cNvSpPr>
            <a:spLocks noGrp="1"/>
          </p:cNvSpPr>
          <p:nvPr>
            <p:ph type="sldNum" sz="quarter" idx="11"/>
          </p:nvPr>
        </p:nvSpPr>
        <p:spPr/>
        <p:txBody>
          <a:bodyPr/>
          <a:lstStyle/>
          <a:p>
            <a:fld id="{8D5C560D-96BA-4AE8-8341-3ABDE1B94D8A}" type="slidenum">
              <a:rPr lang="fr-FR" smtClean="0"/>
              <a:pPr/>
              <a:t>19</a:t>
            </a:fld>
            <a:endParaRPr lang="fr-FR" dirty="0"/>
          </a:p>
        </p:txBody>
      </p:sp>
      <p:pic>
        <p:nvPicPr>
          <p:cNvPr id="5" name="Image 4"/>
          <p:cNvPicPr>
            <a:picLocks noChangeAspect="1"/>
          </p:cNvPicPr>
          <p:nvPr/>
        </p:nvPicPr>
        <p:blipFill>
          <a:blip r:embed="rId2"/>
          <a:stretch>
            <a:fillRect/>
          </a:stretch>
        </p:blipFill>
        <p:spPr>
          <a:xfrm>
            <a:off x="907379" y="4810206"/>
            <a:ext cx="810838" cy="536494"/>
          </a:xfrm>
          <a:prstGeom prst="rect">
            <a:avLst/>
          </a:prstGeom>
        </p:spPr>
      </p:pic>
    </p:spTree>
    <p:extLst>
      <p:ext uri="{BB962C8B-B14F-4D97-AF65-F5344CB8AC3E}">
        <p14:creationId xmlns:p14="http://schemas.microsoft.com/office/powerpoint/2010/main" val="3876547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Accord UE-Mercosur. Pourquoi ?</a:t>
            </a:r>
            <a:endParaRPr lang="fr-FR" dirty="0"/>
          </a:p>
        </p:txBody>
      </p:sp>
      <p:sp>
        <p:nvSpPr>
          <p:cNvPr id="3" name="Espace réservé du contenu 2"/>
          <p:cNvSpPr>
            <a:spLocks noGrp="1"/>
          </p:cNvSpPr>
          <p:nvPr>
            <p:ph sz="quarter" idx="10"/>
          </p:nvPr>
        </p:nvSpPr>
        <p:spPr>
          <a:xfrm>
            <a:off x="257970" y="1095534"/>
            <a:ext cx="7043736" cy="3740785"/>
          </a:xfrm>
        </p:spPr>
        <p:txBody>
          <a:bodyPr>
            <a:normAutofit fontScale="85000" lnSpcReduction="10000"/>
          </a:bodyPr>
          <a:lstStyle/>
          <a:p>
            <a:pPr>
              <a:buFontTx/>
              <a:buChar char="-"/>
            </a:pPr>
            <a:r>
              <a:rPr lang="fr-FR" dirty="0" smtClean="0"/>
              <a:t>En négociation depuis 1999</a:t>
            </a:r>
          </a:p>
          <a:p>
            <a:pPr>
              <a:buFontTx/>
              <a:buChar char="-"/>
            </a:pPr>
            <a:r>
              <a:rPr lang="fr-FR" dirty="0" smtClean="0"/>
              <a:t>Besoin d’un signal positif pour le multilatéralisme</a:t>
            </a:r>
          </a:p>
          <a:p>
            <a:pPr>
              <a:buFontTx/>
              <a:buChar char="-"/>
            </a:pPr>
            <a:r>
              <a:rPr lang="fr-FR" dirty="0" smtClean="0"/>
              <a:t>Volonté affichée par la CE d’ « exporter nos valeurs » </a:t>
            </a:r>
            <a:r>
              <a:rPr lang="fr-FR" b="0" dirty="0" smtClean="0"/>
              <a:t>(Droits humains, protection environnement, principe de précaution &amp; santé publique, dialogue citoyen…)</a:t>
            </a:r>
          </a:p>
          <a:p>
            <a:pPr>
              <a:buFontTx/>
              <a:buChar char="-"/>
            </a:pPr>
            <a:r>
              <a:rPr lang="fr-FR" dirty="0" smtClean="0"/>
              <a:t>Mercosur: économies émergentes, 260 M habitants, une des zones les plus protectionnistes au monde,  encore peu d’Accords de libre-échange</a:t>
            </a:r>
          </a:p>
          <a:p>
            <a:pPr>
              <a:buFontTx/>
              <a:buChar char="-"/>
            </a:pPr>
            <a:r>
              <a:rPr lang="fr-FR" dirty="0" smtClean="0"/>
              <a:t>Asymétrie fondamentale des flux :</a:t>
            </a:r>
          </a:p>
          <a:p>
            <a:pPr>
              <a:buFont typeface="Wingdings" panose="05000000000000000000" pitchFamily="2" charset="2"/>
              <a:buChar char="Ø"/>
            </a:pPr>
            <a:r>
              <a:rPr lang="fr-FR" dirty="0" smtClean="0"/>
              <a:t>De l’UE vers le Mercosur: Industrie &amp; services</a:t>
            </a:r>
          </a:p>
          <a:p>
            <a:pPr>
              <a:buFont typeface="Wingdings" panose="05000000000000000000" pitchFamily="2" charset="2"/>
              <a:buChar char="Ø"/>
            </a:pPr>
            <a:r>
              <a:rPr lang="fr-FR" dirty="0" smtClean="0"/>
              <a:t>Du Mercosur vers l’UE, surtout des matières premières agricoles</a:t>
            </a:r>
            <a:endParaRPr lang="fr-FR" dirty="0"/>
          </a:p>
        </p:txBody>
      </p:sp>
      <p:sp>
        <p:nvSpPr>
          <p:cNvPr id="4" name="Espace réservé du numéro de diapositive 3"/>
          <p:cNvSpPr>
            <a:spLocks noGrp="1"/>
          </p:cNvSpPr>
          <p:nvPr>
            <p:ph type="sldNum" sz="quarter" idx="11"/>
          </p:nvPr>
        </p:nvSpPr>
        <p:spPr/>
        <p:txBody>
          <a:bodyPr/>
          <a:lstStyle/>
          <a:p>
            <a:fld id="{8D5C560D-96BA-4AE8-8341-3ABDE1B94D8A}" type="slidenum">
              <a:rPr lang="fr-FR" smtClean="0"/>
              <a:pPr/>
              <a:t>2</a:t>
            </a:fld>
            <a:endParaRPr lang="fr-FR" dirty="0"/>
          </a:p>
        </p:txBody>
      </p:sp>
      <p:pic>
        <p:nvPicPr>
          <p:cNvPr id="5" name="Image 4"/>
          <p:cNvPicPr>
            <a:picLocks noChangeAspect="1"/>
          </p:cNvPicPr>
          <p:nvPr/>
        </p:nvPicPr>
        <p:blipFill>
          <a:blip r:embed="rId2"/>
          <a:stretch>
            <a:fillRect/>
          </a:stretch>
        </p:blipFill>
        <p:spPr>
          <a:xfrm>
            <a:off x="969632" y="4806793"/>
            <a:ext cx="812456" cy="539907"/>
          </a:xfrm>
          <a:prstGeom prst="rect">
            <a:avLst/>
          </a:prstGeom>
        </p:spPr>
      </p:pic>
    </p:spTree>
    <p:extLst>
      <p:ext uri="{BB962C8B-B14F-4D97-AF65-F5344CB8AC3E}">
        <p14:creationId xmlns:p14="http://schemas.microsoft.com/office/powerpoint/2010/main" val="452106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506" y="284163"/>
            <a:ext cx="7492169" cy="415445"/>
          </a:xfrm>
        </p:spPr>
        <p:txBody>
          <a:bodyPr>
            <a:noAutofit/>
          </a:bodyPr>
          <a:lstStyle/>
          <a:p>
            <a:r>
              <a:rPr lang="fr-FR" sz="2700" dirty="0" smtClean="0"/>
              <a:t>Les importations de l’UE: aux ¾ du Mercosur</a:t>
            </a:r>
            <a:endParaRPr lang="fr-FR" sz="2700" dirty="0"/>
          </a:p>
        </p:txBody>
      </p:sp>
      <p:sp>
        <p:nvSpPr>
          <p:cNvPr id="3" name="Espace réservé du contenu 2"/>
          <p:cNvSpPr>
            <a:spLocks noGrp="1"/>
          </p:cNvSpPr>
          <p:nvPr>
            <p:ph sz="quarter" idx="10"/>
          </p:nvPr>
        </p:nvSpPr>
        <p:spPr/>
        <p:txBody>
          <a:bodyPr/>
          <a:lstStyle/>
          <a:p>
            <a:endParaRPr lang="fr-FR"/>
          </a:p>
        </p:txBody>
      </p:sp>
      <p:sp>
        <p:nvSpPr>
          <p:cNvPr id="4" name="Espace réservé du numéro de diapositive 3"/>
          <p:cNvSpPr>
            <a:spLocks noGrp="1"/>
          </p:cNvSpPr>
          <p:nvPr>
            <p:ph type="sldNum" sz="quarter" idx="11"/>
          </p:nvPr>
        </p:nvSpPr>
        <p:spPr/>
        <p:txBody>
          <a:bodyPr/>
          <a:lstStyle/>
          <a:p>
            <a:fld id="{8D5C560D-96BA-4AE8-8341-3ABDE1B94D8A}" type="slidenum">
              <a:rPr lang="fr-FR" smtClean="0"/>
              <a:pPr/>
              <a:t>20</a:t>
            </a:fld>
            <a:endParaRPr lang="fr-FR" dirty="0"/>
          </a:p>
        </p:txBody>
      </p:sp>
      <p:pic>
        <p:nvPicPr>
          <p:cNvPr id="5" name="Image 4"/>
          <p:cNvPicPr>
            <a:picLocks noChangeAspect="1"/>
          </p:cNvPicPr>
          <p:nvPr/>
        </p:nvPicPr>
        <p:blipFill>
          <a:blip r:embed="rId2"/>
          <a:stretch>
            <a:fillRect/>
          </a:stretch>
        </p:blipFill>
        <p:spPr>
          <a:xfrm>
            <a:off x="217743" y="750934"/>
            <a:ext cx="7252829" cy="3857887"/>
          </a:xfrm>
          <a:prstGeom prst="rect">
            <a:avLst/>
          </a:prstGeom>
        </p:spPr>
      </p:pic>
    </p:spTree>
    <p:extLst>
      <p:ext uri="{BB962C8B-B14F-4D97-AF65-F5344CB8AC3E}">
        <p14:creationId xmlns:p14="http://schemas.microsoft.com/office/powerpoint/2010/main" val="458374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9113" y="284164"/>
            <a:ext cx="6521450" cy="532046"/>
          </a:xfrm>
        </p:spPr>
        <p:txBody>
          <a:bodyPr>
            <a:normAutofit fontScale="90000"/>
          </a:bodyPr>
          <a:lstStyle/>
          <a:p>
            <a:r>
              <a:rPr lang="fr-FR" dirty="0" smtClean="0"/>
              <a:t>Les importations depuis le Mercosur</a:t>
            </a:r>
            <a:endParaRPr lang="fr-FR" dirty="0"/>
          </a:p>
        </p:txBody>
      </p:sp>
      <p:sp>
        <p:nvSpPr>
          <p:cNvPr id="3" name="Espace réservé du contenu 2"/>
          <p:cNvSpPr>
            <a:spLocks noGrp="1"/>
          </p:cNvSpPr>
          <p:nvPr>
            <p:ph sz="quarter" idx="10"/>
          </p:nvPr>
        </p:nvSpPr>
        <p:spPr/>
        <p:txBody>
          <a:bodyPr/>
          <a:lstStyle/>
          <a:p>
            <a:endParaRPr lang="fr-FR"/>
          </a:p>
        </p:txBody>
      </p:sp>
      <p:sp>
        <p:nvSpPr>
          <p:cNvPr id="4" name="Espace réservé du numéro de diapositive 3"/>
          <p:cNvSpPr>
            <a:spLocks noGrp="1"/>
          </p:cNvSpPr>
          <p:nvPr>
            <p:ph type="sldNum" sz="quarter" idx="11"/>
          </p:nvPr>
        </p:nvSpPr>
        <p:spPr/>
        <p:txBody>
          <a:bodyPr/>
          <a:lstStyle/>
          <a:p>
            <a:fld id="{8D5C560D-96BA-4AE8-8341-3ABDE1B94D8A}" type="slidenum">
              <a:rPr lang="fr-FR" smtClean="0"/>
              <a:pPr/>
              <a:t>21</a:t>
            </a:fld>
            <a:endParaRPr lang="fr-FR" dirty="0"/>
          </a:p>
        </p:txBody>
      </p:sp>
      <p:pic>
        <p:nvPicPr>
          <p:cNvPr id="5" name="Image 4"/>
          <p:cNvPicPr>
            <a:picLocks noChangeAspect="1"/>
          </p:cNvPicPr>
          <p:nvPr/>
        </p:nvPicPr>
        <p:blipFill>
          <a:blip r:embed="rId2"/>
          <a:stretch>
            <a:fillRect/>
          </a:stretch>
        </p:blipFill>
        <p:spPr>
          <a:xfrm>
            <a:off x="363650" y="913607"/>
            <a:ext cx="6822674" cy="3513167"/>
          </a:xfrm>
          <a:prstGeom prst="rect">
            <a:avLst/>
          </a:prstGeom>
        </p:spPr>
      </p:pic>
    </p:spTree>
    <p:extLst>
      <p:ext uri="{BB962C8B-B14F-4D97-AF65-F5344CB8AC3E}">
        <p14:creationId xmlns:p14="http://schemas.microsoft.com/office/powerpoint/2010/main" val="102988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9837" y="221003"/>
            <a:ext cx="6521450" cy="567266"/>
          </a:xfrm>
        </p:spPr>
        <p:txBody>
          <a:bodyPr/>
          <a:lstStyle/>
          <a:p>
            <a:r>
              <a:rPr lang="fr-FR" dirty="0" smtClean="0"/>
              <a:t>Imports sous contingents &amp; NPF</a:t>
            </a:r>
            <a:endParaRPr lang="fr-FR" dirty="0"/>
          </a:p>
        </p:txBody>
      </p:sp>
      <p:sp>
        <p:nvSpPr>
          <p:cNvPr id="3" name="Espace réservé du contenu 2"/>
          <p:cNvSpPr>
            <a:spLocks noGrp="1"/>
          </p:cNvSpPr>
          <p:nvPr>
            <p:ph sz="quarter" idx="10"/>
          </p:nvPr>
        </p:nvSpPr>
        <p:spPr/>
        <p:txBody>
          <a:bodyPr/>
          <a:lstStyle/>
          <a:p>
            <a:endParaRPr lang="fr-FR" dirty="0"/>
          </a:p>
        </p:txBody>
      </p:sp>
      <p:sp>
        <p:nvSpPr>
          <p:cNvPr id="4" name="Espace réservé du numéro de diapositive 3"/>
          <p:cNvSpPr>
            <a:spLocks noGrp="1"/>
          </p:cNvSpPr>
          <p:nvPr>
            <p:ph type="sldNum" sz="quarter" idx="11"/>
          </p:nvPr>
        </p:nvSpPr>
        <p:spPr/>
        <p:txBody>
          <a:bodyPr/>
          <a:lstStyle/>
          <a:p>
            <a:fld id="{8D5C560D-96BA-4AE8-8341-3ABDE1B94D8A}" type="slidenum">
              <a:rPr lang="fr-FR" smtClean="0"/>
              <a:pPr/>
              <a:t>22</a:t>
            </a:fld>
            <a:endParaRPr lang="fr-FR" dirty="0"/>
          </a:p>
        </p:txBody>
      </p:sp>
      <p:pic>
        <p:nvPicPr>
          <p:cNvPr id="5" name="Image 4"/>
          <p:cNvPicPr>
            <a:picLocks noChangeAspect="1"/>
          </p:cNvPicPr>
          <p:nvPr/>
        </p:nvPicPr>
        <p:blipFill>
          <a:blip r:embed="rId2"/>
          <a:stretch>
            <a:fillRect/>
          </a:stretch>
        </p:blipFill>
        <p:spPr>
          <a:xfrm>
            <a:off x="2" y="747047"/>
            <a:ext cx="4656792" cy="2204808"/>
          </a:xfrm>
          <a:prstGeom prst="rect">
            <a:avLst/>
          </a:prstGeom>
        </p:spPr>
      </p:pic>
      <p:pic>
        <p:nvPicPr>
          <p:cNvPr id="6" name="Image 5"/>
          <p:cNvPicPr>
            <a:picLocks noChangeAspect="1"/>
          </p:cNvPicPr>
          <p:nvPr/>
        </p:nvPicPr>
        <p:blipFill>
          <a:blip r:embed="rId3"/>
          <a:stretch>
            <a:fillRect/>
          </a:stretch>
        </p:blipFill>
        <p:spPr>
          <a:xfrm>
            <a:off x="3120795" y="2994814"/>
            <a:ext cx="4438879" cy="2252566"/>
          </a:xfrm>
          <a:prstGeom prst="rect">
            <a:avLst/>
          </a:prstGeom>
        </p:spPr>
      </p:pic>
    </p:spTree>
    <p:extLst>
      <p:ext uri="{BB962C8B-B14F-4D97-AF65-F5344CB8AC3E}">
        <p14:creationId xmlns:p14="http://schemas.microsoft.com/office/powerpoint/2010/main" val="2046007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9113" y="284163"/>
            <a:ext cx="6521450" cy="470677"/>
          </a:xfrm>
        </p:spPr>
        <p:txBody>
          <a:bodyPr>
            <a:normAutofit fontScale="90000"/>
          </a:bodyPr>
          <a:lstStyle/>
          <a:p>
            <a:r>
              <a:rPr lang="fr-FR" dirty="0" smtClean="0"/>
              <a:t>Les exportations du Mercosur</a:t>
            </a:r>
            <a:endParaRPr lang="fr-FR" dirty="0"/>
          </a:p>
        </p:txBody>
      </p:sp>
      <p:sp>
        <p:nvSpPr>
          <p:cNvPr id="3" name="Espace réservé du contenu 2"/>
          <p:cNvSpPr>
            <a:spLocks noGrp="1"/>
          </p:cNvSpPr>
          <p:nvPr>
            <p:ph sz="quarter" idx="10"/>
          </p:nvPr>
        </p:nvSpPr>
        <p:spPr>
          <a:xfrm>
            <a:off x="519113" y="3786475"/>
            <a:ext cx="6521450" cy="1154769"/>
          </a:xfrm>
        </p:spPr>
        <p:txBody>
          <a:bodyPr/>
          <a:lstStyle/>
          <a:p>
            <a:r>
              <a:rPr lang="fr-FR" dirty="0" smtClean="0"/>
              <a:t>L’UE sur 2014-2018: 7% </a:t>
            </a:r>
            <a:r>
              <a:rPr lang="fr-FR" b="0" dirty="0" smtClean="0"/>
              <a:t>des exports du Mercosur </a:t>
            </a:r>
            <a:r>
              <a:rPr lang="fr-FR" dirty="0" smtClean="0"/>
              <a:t>en viande congelée, </a:t>
            </a:r>
            <a:r>
              <a:rPr lang="fr-FR" b="0" dirty="0" smtClean="0"/>
              <a:t>mais</a:t>
            </a:r>
            <a:r>
              <a:rPr lang="fr-FR" dirty="0" smtClean="0"/>
              <a:t> 44% </a:t>
            </a:r>
            <a:r>
              <a:rPr lang="fr-FR" b="0" dirty="0" smtClean="0"/>
              <a:t>des exportations </a:t>
            </a:r>
            <a:r>
              <a:rPr lang="fr-FR" dirty="0" smtClean="0"/>
              <a:t>de viandes réfrigérées</a:t>
            </a:r>
            <a:endParaRPr lang="fr-FR" dirty="0"/>
          </a:p>
        </p:txBody>
      </p:sp>
      <p:sp>
        <p:nvSpPr>
          <p:cNvPr id="4" name="Espace réservé du numéro de diapositive 3"/>
          <p:cNvSpPr>
            <a:spLocks noGrp="1"/>
          </p:cNvSpPr>
          <p:nvPr>
            <p:ph type="sldNum" sz="quarter" idx="11"/>
          </p:nvPr>
        </p:nvSpPr>
        <p:spPr/>
        <p:txBody>
          <a:bodyPr/>
          <a:lstStyle/>
          <a:p>
            <a:fld id="{8D5C560D-96BA-4AE8-8341-3ABDE1B94D8A}" type="slidenum">
              <a:rPr lang="fr-FR" smtClean="0"/>
              <a:pPr/>
              <a:t>23</a:t>
            </a:fld>
            <a:endParaRPr lang="fr-FR" dirty="0"/>
          </a:p>
        </p:txBody>
      </p:sp>
      <p:pic>
        <p:nvPicPr>
          <p:cNvPr id="5" name="Image 4"/>
          <p:cNvPicPr>
            <a:picLocks noChangeAspect="1"/>
          </p:cNvPicPr>
          <p:nvPr/>
        </p:nvPicPr>
        <p:blipFill>
          <a:blip r:embed="rId2"/>
          <a:stretch>
            <a:fillRect/>
          </a:stretch>
        </p:blipFill>
        <p:spPr>
          <a:xfrm>
            <a:off x="193360" y="699567"/>
            <a:ext cx="6934465" cy="3086908"/>
          </a:xfrm>
          <a:prstGeom prst="rect">
            <a:avLst/>
          </a:prstGeom>
        </p:spPr>
      </p:pic>
    </p:spTree>
    <p:extLst>
      <p:ext uri="{BB962C8B-B14F-4D97-AF65-F5344CB8AC3E}">
        <p14:creationId xmlns:p14="http://schemas.microsoft.com/office/powerpoint/2010/main" val="4046097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9113" y="284163"/>
            <a:ext cx="6521450" cy="562731"/>
          </a:xfrm>
        </p:spPr>
        <p:txBody>
          <a:bodyPr/>
          <a:lstStyle/>
          <a:p>
            <a:r>
              <a:rPr lang="fr-FR" dirty="0" smtClean="0"/>
              <a:t>L’UE: un marché d’aloyaux</a:t>
            </a:r>
            <a:endParaRPr lang="fr-FR" dirty="0"/>
          </a:p>
        </p:txBody>
      </p:sp>
      <p:sp>
        <p:nvSpPr>
          <p:cNvPr id="4" name="Espace réservé du numéro de diapositive 3"/>
          <p:cNvSpPr>
            <a:spLocks noGrp="1"/>
          </p:cNvSpPr>
          <p:nvPr>
            <p:ph type="sldNum" sz="quarter" idx="11"/>
          </p:nvPr>
        </p:nvSpPr>
        <p:spPr/>
        <p:txBody>
          <a:bodyPr/>
          <a:lstStyle/>
          <a:p>
            <a:fld id="{8D5C560D-96BA-4AE8-8341-3ABDE1B94D8A}" type="slidenum">
              <a:rPr lang="fr-FR" smtClean="0"/>
              <a:pPr/>
              <a:t>24</a:t>
            </a:fld>
            <a:endParaRPr lang="fr-FR" dirty="0"/>
          </a:p>
        </p:txBody>
      </p:sp>
      <p:pic>
        <p:nvPicPr>
          <p:cNvPr id="5" name="Image 4"/>
          <p:cNvPicPr>
            <a:picLocks noChangeAspect="1"/>
          </p:cNvPicPr>
          <p:nvPr/>
        </p:nvPicPr>
        <p:blipFill>
          <a:blip r:embed="rId2"/>
          <a:stretch>
            <a:fillRect/>
          </a:stretch>
        </p:blipFill>
        <p:spPr>
          <a:xfrm>
            <a:off x="83019" y="898220"/>
            <a:ext cx="5102566" cy="2937350"/>
          </a:xfrm>
          <a:prstGeom prst="rect">
            <a:avLst/>
          </a:prstGeom>
        </p:spPr>
      </p:pic>
      <p:pic>
        <p:nvPicPr>
          <p:cNvPr id="8" name="Image 7"/>
          <p:cNvPicPr>
            <a:picLocks noChangeAspect="1"/>
          </p:cNvPicPr>
          <p:nvPr/>
        </p:nvPicPr>
        <p:blipFill>
          <a:blip r:embed="rId3"/>
          <a:stretch>
            <a:fillRect/>
          </a:stretch>
        </p:blipFill>
        <p:spPr>
          <a:xfrm>
            <a:off x="984857" y="3952172"/>
            <a:ext cx="6363157" cy="1248587"/>
          </a:xfrm>
          <a:prstGeom prst="rect">
            <a:avLst/>
          </a:prstGeom>
        </p:spPr>
      </p:pic>
    </p:spTree>
    <p:extLst>
      <p:ext uri="{BB962C8B-B14F-4D97-AF65-F5344CB8AC3E}">
        <p14:creationId xmlns:p14="http://schemas.microsoft.com/office/powerpoint/2010/main" val="1802914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191" y="173699"/>
            <a:ext cx="6881003" cy="811371"/>
          </a:xfrm>
        </p:spPr>
        <p:txBody>
          <a:bodyPr>
            <a:noAutofit/>
          </a:bodyPr>
          <a:lstStyle/>
          <a:p>
            <a:r>
              <a:rPr lang="fr-FR" sz="2400" dirty="0" smtClean="0"/>
              <a:t>Impact prévisible sur les viandes réfrigérées &amp; congelée</a:t>
            </a:r>
            <a:endParaRPr lang="fr-FR" sz="2400" dirty="0"/>
          </a:p>
        </p:txBody>
      </p:sp>
      <p:sp>
        <p:nvSpPr>
          <p:cNvPr id="3" name="Espace réservé du contenu 2"/>
          <p:cNvSpPr>
            <a:spLocks noGrp="1"/>
          </p:cNvSpPr>
          <p:nvPr>
            <p:ph sz="quarter" idx="10"/>
          </p:nvPr>
        </p:nvSpPr>
        <p:spPr>
          <a:xfrm>
            <a:off x="55232" y="3976719"/>
            <a:ext cx="7415340" cy="423447"/>
          </a:xfrm>
        </p:spPr>
        <p:txBody>
          <a:bodyPr>
            <a:normAutofit/>
          </a:bodyPr>
          <a:lstStyle/>
          <a:p>
            <a:r>
              <a:rPr lang="fr-FR" sz="1600" dirty="0" smtClean="0"/>
              <a:t>Estimation tenant compte du </a:t>
            </a:r>
            <a:r>
              <a:rPr lang="fr-FR" sz="1600" dirty="0" err="1" smtClean="0"/>
              <a:t>Brexit</a:t>
            </a:r>
            <a:r>
              <a:rPr lang="fr-FR" sz="1600" dirty="0" smtClean="0"/>
              <a:t> et de l’évolution du Panel Hormone</a:t>
            </a:r>
            <a:endParaRPr lang="fr-FR" sz="1600" dirty="0"/>
          </a:p>
        </p:txBody>
      </p:sp>
      <p:sp>
        <p:nvSpPr>
          <p:cNvPr id="4" name="Espace réservé du numéro de diapositive 3"/>
          <p:cNvSpPr>
            <a:spLocks noGrp="1"/>
          </p:cNvSpPr>
          <p:nvPr>
            <p:ph type="sldNum" sz="quarter" idx="11"/>
          </p:nvPr>
        </p:nvSpPr>
        <p:spPr/>
        <p:txBody>
          <a:bodyPr/>
          <a:lstStyle/>
          <a:p>
            <a:fld id="{8D5C560D-96BA-4AE8-8341-3ABDE1B94D8A}" type="slidenum">
              <a:rPr lang="fr-FR" smtClean="0"/>
              <a:pPr/>
              <a:t>25</a:t>
            </a:fld>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2980960186"/>
              </p:ext>
            </p:extLst>
          </p:nvPr>
        </p:nvGraphicFramePr>
        <p:xfrm>
          <a:off x="187234" y="985070"/>
          <a:ext cx="6998243" cy="2910840"/>
        </p:xfrm>
        <a:graphic>
          <a:graphicData uri="http://schemas.openxmlformats.org/drawingml/2006/table">
            <a:tbl>
              <a:tblPr firstRow="1" bandRow="1">
                <a:tableStyleId>{5C22544A-7EE6-4342-B048-85BDC9FD1C3A}</a:tableStyleId>
              </a:tblPr>
              <a:tblGrid>
                <a:gridCol w="1317780"/>
                <a:gridCol w="1967631"/>
                <a:gridCol w="1706062"/>
                <a:gridCol w="2006770"/>
              </a:tblGrid>
              <a:tr h="1021898">
                <a:tc>
                  <a:txBody>
                    <a:bodyPr/>
                    <a:lstStyle/>
                    <a:p>
                      <a:r>
                        <a:rPr lang="fr-FR" sz="1400" dirty="0" smtClean="0"/>
                        <a:t>En 1000 </a:t>
                      </a:r>
                      <a:r>
                        <a:rPr lang="fr-FR" sz="1400" dirty="0" err="1" smtClean="0"/>
                        <a:t>téc</a:t>
                      </a:r>
                      <a:r>
                        <a:rPr lang="fr-FR" sz="1400" dirty="0" smtClean="0"/>
                        <a:t> </a:t>
                      </a:r>
                      <a:r>
                        <a:rPr lang="fr-FR" sz="1100" dirty="0" smtClean="0"/>
                        <a:t>de viandes</a:t>
                      </a:r>
                      <a:r>
                        <a:rPr lang="fr-FR" sz="1100" baseline="0" dirty="0" smtClean="0"/>
                        <a:t> réfrigérées ou congelées</a:t>
                      </a:r>
                      <a:endParaRPr lang="fr-FR" sz="1100" dirty="0"/>
                    </a:p>
                  </a:txBody>
                  <a:tcPr/>
                </a:tc>
                <a:tc>
                  <a:txBody>
                    <a:bodyPr/>
                    <a:lstStyle/>
                    <a:p>
                      <a:r>
                        <a:rPr lang="fr-FR" sz="1800" dirty="0" smtClean="0"/>
                        <a:t>Importation </a:t>
                      </a:r>
                      <a:r>
                        <a:rPr lang="fr-FR" sz="1800" smtClean="0"/>
                        <a:t>UE-27 </a:t>
                      </a:r>
                      <a:br>
                        <a:rPr lang="fr-FR" sz="1800" smtClean="0"/>
                      </a:br>
                      <a:r>
                        <a:rPr lang="fr-FR" sz="1800" smtClean="0"/>
                        <a:t>moy</a:t>
                      </a:r>
                      <a:r>
                        <a:rPr lang="fr-FR" sz="1800" dirty="0" smtClean="0"/>
                        <a:t>. 2014/2018</a:t>
                      </a:r>
                      <a:endParaRPr lang="fr-FR" sz="1800" dirty="0"/>
                    </a:p>
                  </a:txBody>
                  <a:tcPr/>
                </a:tc>
                <a:tc>
                  <a:txBody>
                    <a:bodyPr/>
                    <a:lstStyle/>
                    <a:p>
                      <a:r>
                        <a:rPr lang="fr-FR" sz="1800" dirty="0" smtClean="0"/>
                        <a:t>Scenario « subsidiarité »</a:t>
                      </a:r>
                    </a:p>
                    <a:p>
                      <a:r>
                        <a:rPr lang="fr-FR" sz="1800" dirty="0" smtClean="0"/>
                        <a:t>2030</a:t>
                      </a:r>
                      <a:endParaRPr lang="fr-FR" dirty="0"/>
                    </a:p>
                  </a:txBody>
                  <a:tcPr/>
                </a:tc>
                <a:tc>
                  <a:txBody>
                    <a:bodyPr/>
                    <a:lstStyle/>
                    <a:p>
                      <a:r>
                        <a:rPr lang="fr-FR" sz="1800" dirty="0" smtClean="0"/>
                        <a:t>Scenario</a:t>
                      </a:r>
                      <a:r>
                        <a:rPr lang="fr-FR" sz="1800" baseline="0" dirty="0" smtClean="0"/>
                        <a:t> « </a:t>
                      </a:r>
                      <a:r>
                        <a:rPr lang="fr-FR" sz="1800" baseline="0" dirty="0" err="1" smtClean="0"/>
                        <a:t>additionnalité</a:t>
                      </a:r>
                      <a:r>
                        <a:rPr lang="fr-FR" sz="1800" baseline="0" dirty="0" smtClean="0"/>
                        <a:t> »</a:t>
                      </a:r>
                    </a:p>
                    <a:p>
                      <a:r>
                        <a:rPr lang="fr-FR" sz="1200" baseline="0" smtClean="0"/>
                        <a:t>(uniquement pour les viandes réfrigrées) </a:t>
                      </a:r>
                      <a:r>
                        <a:rPr lang="fr-FR" sz="1700" baseline="0" smtClean="0"/>
                        <a:t>2030 </a:t>
                      </a:r>
                      <a:endParaRPr lang="fr-FR" sz="1700" dirty="0"/>
                    </a:p>
                  </a:txBody>
                  <a:tcPr/>
                </a:tc>
              </a:tr>
              <a:tr h="345430">
                <a:tc>
                  <a:txBody>
                    <a:bodyPr/>
                    <a:lstStyle/>
                    <a:p>
                      <a:r>
                        <a:rPr lang="fr-FR" sz="1800" b="1" dirty="0" smtClean="0"/>
                        <a:t>Argentine</a:t>
                      </a:r>
                      <a:endParaRPr lang="fr-FR" sz="1800" b="1" dirty="0"/>
                    </a:p>
                  </a:txBody>
                  <a:tcPr/>
                </a:tc>
                <a:tc>
                  <a:txBody>
                    <a:bodyPr/>
                    <a:lstStyle/>
                    <a:p>
                      <a:pPr algn="ctr"/>
                      <a:r>
                        <a:rPr lang="fr-FR" sz="1800" b="1" dirty="0" smtClean="0"/>
                        <a:t>44</a:t>
                      </a:r>
                      <a:endParaRPr lang="fr-FR" sz="1800" b="1" dirty="0"/>
                    </a:p>
                  </a:txBody>
                  <a:tcPr/>
                </a:tc>
                <a:tc>
                  <a:txBody>
                    <a:bodyPr/>
                    <a:lstStyle/>
                    <a:p>
                      <a:pPr algn="ctr"/>
                      <a:r>
                        <a:rPr lang="fr-FR" sz="1800" b="1" dirty="0" smtClean="0"/>
                        <a:t>+25</a:t>
                      </a:r>
                      <a:endParaRPr lang="fr-FR" sz="1800" b="1" dirty="0"/>
                    </a:p>
                  </a:txBody>
                  <a:tcPr/>
                </a:tc>
                <a:tc>
                  <a:txBody>
                    <a:bodyPr/>
                    <a:lstStyle/>
                    <a:p>
                      <a:pPr algn="ctr"/>
                      <a:r>
                        <a:rPr lang="fr-FR" sz="1800" b="1" dirty="0" smtClean="0"/>
                        <a:t>+55</a:t>
                      </a:r>
                      <a:endParaRPr lang="fr-FR" sz="1800" b="1" dirty="0"/>
                    </a:p>
                  </a:txBody>
                  <a:tcPr/>
                </a:tc>
              </a:tr>
              <a:tr h="345430">
                <a:tc>
                  <a:txBody>
                    <a:bodyPr/>
                    <a:lstStyle/>
                    <a:p>
                      <a:r>
                        <a:rPr lang="fr-FR" sz="1800" b="1" dirty="0" smtClean="0"/>
                        <a:t>Brésil</a:t>
                      </a:r>
                      <a:endParaRPr lang="fr-FR" sz="1800" b="1" dirty="0"/>
                    </a:p>
                  </a:txBody>
                  <a:tcPr/>
                </a:tc>
                <a:tc>
                  <a:txBody>
                    <a:bodyPr/>
                    <a:lstStyle/>
                    <a:p>
                      <a:pPr algn="ctr"/>
                      <a:r>
                        <a:rPr lang="fr-FR" sz="1800" b="1" dirty="0" smtClean="0"/>
                        <a:t>63</a:t>
                      </a:r>
                      <a:endParaRPr lang="fr-FR" sz="1800" b="1" dirty="0"/>
                    </a:p>
                  </a:txBody>
                  <a:tcPr/>
                </a:tc>
                <a:tc>
                  <a:txBody>
                    <a:bodyPr/>
                    <a:lstStyle/>
                    <a:p>
                      <a:pPr algn="ctr"/>
                      <a:r>
                        <a:rPr lang="fr-FR" sz="1800" b="1" dirty="0" smtClean="0"/>
                        <a:t>+21</a:t>
                      </a:r>
                      <a:endParaRPr lang="fr-FR" sz="1800" b="1" dirty="0"/>
                    </a:p>
                  </a:txBody>
                  <a:tcPr/>
                </a:tc>
                <a:tc>
                  <a:txBody>
                    <a:bodyPr/>
                    <a:lstStyle/>
                    <a:p>
                      <a:pPr algn="ctr"/>
                      <a:r>
                        <a:rPr lang="fr-FR" sz="1800" b="1" dirty="0" smtClean="0"/>
                        <a:t>+47</a:t>
                      </a:r>
                      <a:endParaRPr lang="fr-FR" sz="1800" b="1" dirty="0"/>
                    </a:p>
                  </a:txBody>
                  <a:tcPr/>
                </a:tc>
              </a:tr>
              <a:tr h="345430">
                <a:tc>
                  <a:txBody>
                    <a:bodyPr/>
                    <a:lstStyle/>
                    <a:p>
                      <a:r>
                        <a:rPr lang="fr-FR" sz="1800" b="1" dirty="0" smtClean="0"/>
                        <a:t>Paraguay</a:t>
                      </a:r>
                      <a:endParaRPr lang="fr-FR" sz="1800" b="1" dirty="0"/>
                    </a:p>
                  </a:txBody>
                  <a:tcPr/>
                </a:tc>
                <a:tc>
                  <a:txBody>
                    <a:bodyPr/>
                    <a:lstStyle/>
                    <a:p>
                      <a:pPr algn="ctr"/>
                      <a:r>
                        <a:rPr lang="fr-FR" sz="1800" b="1" dirty="0" smtClean="0"/>
                        <a:t>4</a:t>
                      </a:r>
                      <a:endParaRPr lang="fr-FR" sz="1800" b="1" dirty="0"/>
                    </a:p>
                  </a:txBody>
                  <a:tcPr/>
                </a:tc>
                <a:tc>
                  <a:txBody>
                    <a:bodyPr/>
                    <a:lstStyle/>
                    <a:p>
                      <a:pPr algn="ctr"/>
                      <a:r>
                        <a:rPr lang="fr-FR" sz="1800" b="1" dirty="0" smtClean="0"/>
                        <a:t>+3</a:t>
                      </a:r>
                      <a:endParaRPr lang="fr-FR" sz="1800" b="1" dirty="0"/>
                    </a:p>
                  </a:txBody>
                  <a:tcPr/>
                </a:tc>
                <a:tc>
                  <a:txBody>
                    <a:bodyPr/>
                    <a:lstStyle/>
                    <a:p>
                      <a:pPr algn="ctr"/>
                      <a:r>
                        <a:rPr lang="fr-FR" sz="1800" b="1" dirty="0" smtClean="0"/>
                        <a:t>+5</a:t>
                      </a:r>
                      <a:endParaRPr lang="fr-FR" sz="1800" b="1" dirty="0"/>
                    </a:p>
                  </a:txBody>
                  <a:tcPr/>
                </a:tc>
              </a:tr>
              <a:tr h="345430">
                <a:tc>
                  <a:txBody>
                    <a:bodyPr/>
                    <a:lstStyle/>
                    <a:p>
                      <a:r>
                        <a:rPr lang="fr-FR" sz="1800" b="1" dirty="0" smtClean="0"/>
                        <a:t>Uruguay</a:t>
                      </a:r>
                      <a:endParaRPr lang="fr-FR" sz="1800" b="1" dirty="0"/>
                    </a:p>
                  </a:txBody>
                  <a:tcPr/>
                </a:tc>
                <a:tc>
                  <a:txBody>
                    <a:bodyPr/>
                    <a:lstStyle/>
                    <a:p>
                      <a:pPr algn="ctr"/>
                      <a:r>
                        <a:rPr lang="fr-FR" sz="1800" b="1" dirty="0" smtClean="0"/>
                        <a:t>50</a:t>
                      </a:r>
                      <a:endParaRPr lang="fr-FR" sz="1800" b="1" dirty="0"/>
                    </a:p>
                  </a:txBody>
                  <a:tcPr/>
                </a:tc>
                <a:tc>
                  <a:txBody>
                    <a:bodyPr/>
                    <a:lstStyle/>
                    <a:p>
                      <a:pPr algn="ctr"/>
                      <a:r>
                        <a:rPr lang="fr-FR" sz="1800" b="1" dirty="0" smtClean="0"/>
                        <a:t>+2</a:t>
                      </a:r>
                      <a:endParaRPr lang="fr-FR" sz="1800" b="1" dirty="0"/>
                    </a:p>
                  </a:txBody>
                  <a:tcPr/>
                </a:tc>
                <a:tc>
                  <a:txBody>
                    <a:bodyPr/>
                    <a:lstStyle/>
                    <a:p>
                      <a:pPr algn="ctr"/>
                      <a:r>
                        <a:rPr lang="fr-FR" sz="1800" b="1" dirty="0" smtClean="0"/>
                        <a:t>+2</a:t>
                      </a:r>
                      <a:endParaRPr lang="fr-FR" sz="1800" b="1" dirty="0"/>
                    </a:p>
                  </a:txBody>
                  <a:tcPr/>
                </a:tc>
              </a:tr>
              <a:tr h="345430">
                <a:tc>
                  <a:txBody>
                    <a:bodyPr/>
                    <a:lstStyle/>
                    <a:p>
                      <a:r>
                        <a:rPr lang="fr-FR" sz="1800" b="1" i="1" dirty="0" smtClean="0"/>
                        <a:t>MERCOSUR</a:t>
                      </a:r>
                      <a:endParaRPr lang="fr-FR" sz="1800" b="1" i="1" dirty="0"/>
                    </a:p>
                  </a:txBody>
                  <a:tcPr/>
                </a:tc>
                <a:tc>
                  <a:txBody>
                    <a:bodyPr/>
                    <a:lstStyle/>
                    <a:p>
                      <a:pPr algn="ctr"/>
                      <a:r>
                        <a:rPr lang="fr-FR" sz="1800" b="1" i="1" dirty="0" smtClean="0"/>
                        <a:t>160</a:t>
                      </a:r>
                      <a:endParaRPr lang="fr-FR" sz="1800" b="1" i="1" dirty="0"/>
                    </a:p>
                  </a:txBody>
                  <a:tcPr/>
                </a:tc>
                <a:tc>
                  <a:txBody>
                    <a:bodyPr/>
                    <a:lstStyle/>
                    <a:p>
                      <a:pPr algn="ctr"/>
                      <a:r>
                        <a:rPr lang="fr-FR" sz="1800" b="1" i="1" dirty="0" smtClean="0"/>
                        <a:t>+50</a:t>
                      </a:r>
                      <a:endParaRPr lang="fr-FR" sz="1800" b="1" i="1" dirty="0"/>
                    </a:p>
                  </a:txBody>
                  <a:tcPr/>
                </a:tc>
                <a:tc>
                  <a:txBody>
                    <a:bodyPr/>
                    <a:lstStyle/>
                    <a:p>
                      <a:pPr algn="ctr"/>
                      <a:r>
                        <a:rPr lang="fr-FR" sz="1800" b="1" i="1" dirty="0" smtClean="0"/>
                        <a:t>+98</a:t>
                      </a:r>
                      <a:endParaRPr lang="fr-FR" sz="1800" b="1" i="1" dirty="0"/>
                    </a:p>
                  </a:txBody>
                  <a:tcPr/>
                </a:tc>
              </a:tr>
            </a:tbl>
          </a:graphicData>
        </a:graphic>
      </p:graphicFrame>
      <p:pic>
        <p:nvPicPr>
          <p:cNvPr id="6" name="Image 5"/>
          <p:cNvPicPr>
            <a:picLocks noChangeAspect="1"/>
          </p:cNvPicPr>
          <p:nvPr/>
        </p:nvPicPr>
        <p:blipFill>
          <a:blip r:embed="rId2"/>
          <a:stretch>
            <a:fillRect/>
          </a:stretch>
        </p:blipFill>
        <p:spPr>
          <a:xfrm>
            <a:off x="907379" y="4810206"/>
            <a:ext cx="810838" cy="536494"/>
          </a:xfrm>
          <a:prstGeom prst="rect">
            <a:avLst/>
          </a:prstGeom>
        </p:spPr>
      </p:pic>
    </p:spTree>
    <p:extLst>
      <p:ext uri="{BB962C8B-B14F-4D97-AF65-F5344CB8AC3E}">
        <p14:creationId xmlns:p14="http://schemas.microsoft.com/office/powerpoint/2010/main" val="137718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Quel impact pour la viande bovine ?</a:t>
            </a:r>
            <a:endParaRPr lang="fr-FR" dirty="0"/>
          </a:p>
        </p:txBody>
      </p:sp>
      <p:sp>
        <p:nvSpPr>
          <p:cNvPr id="3" name="Espace réservé du contenu 2"/>
          <p:cNvSpPr>
            <a:spLocks noGrp="1"/>
          </p:cNvSpPr>
          <p:nvPr>
            <p:ph sz="quarter" idx="10"/>
          </p:nvPr>
        </p:nvSpPr>
        <p:spPr>
          <a:xfrm>
            <a:off x="292894" y="1160683"/>
            <a:ext cx="6747669" cy="3525617"/>
          </a:xfrm>
        </p:spPr>
        <p:txBody>
          <a:bodyPr>
            <a:normAutofit/>
          </a:bodyPr>
          <a:lstStyle/>
          <a:p>
            <a:r>
              <a:rPr lang="fr-FR" dirty="0" smtClean="0"/>
              <a:t>Essentiellement des aloyaux: la part du Mercosur passerait de 12% aujourd’hui à </a:t>
            </a:r>
            <a:r>
              <a:rPr lang="fr-FR" sz="3200" dirty="0" smtClean="0"/>
              <a:t>21% voire 24% </a:t>
            </a:r>
            <a:r>
              <a:rPr lang="fr-FR" dirty="0" smtClean="0"/>
              <a:t>sur le marché européen des aloyaux 6 ans après la mise en œuvre.</a:t>
            </a:r>
          </a:p>
          <a:p>
            <a:r>
              <a:rPr lang="fr-FR" dirty="0" smtClean="0"/>
              <a:t>Un cadeau douanier de 362 M€/an au profit de JBS, </a:t>
            </a:r>
            <a:r>
              <a:rPr lang="fr-FR" dirty="0" err="1" smtClean="0"/>
              <a:t>Marfrig</a:t>
            </a:r>
            <a:r>
              <a:rPr lang="fr-FR" dirty="0" smtClean="0"/>
              <a:t>, </a:t>
            </a:r>
            <a:r>
              <a:rPr lang="fr-FR" dirty="0" err="1" smtClean="0"/>
              <a:t>Minerva</a:t>
            </a:r>
            <a:r>
              <a:rPr lang="fr-FR" dirty="0" smtClean="0"/>
              <a:t>…</a:t>
            </a:r>
          </a:p>
          <a:p>
            <a:r>
              <a:rPr lang="fr-FR" dirty="0" smtClean="0"/>
              <a:t>Un fort risque de baisse de prix sur le marché européen</a:t>
            </a:r>
          </a:p>
          <a:p>
            <a:endParaRPr lang="fr-FR" dirty="0"/>
          </a:p>
        </p:txBody>
      </p:sp>
      <p:sp>
        <p:nvSpPr>
          <p:cNvPr id="4" name="Espace réservé du numéro de diapositive 3"/>
          <p:cNvSpPr>
            <a:spLocks noGrp="1"/>
          </p:cNvSpPr>
          <p:nvPr>
            <p:ph type="sldNum" sz="quarter" idx="11"/>
          </p:nvPr>
        </p:nvSpPr>
        <p:spPr/>
        <p:txBody>
          <a:bodyPr/>
          <a:lstStyle/>
          <a:p>
            <a:fld id="{8D5C560D-96BA-4AE8-8341-3ABDE1B94D8A}" type="slidenum">
              <a:rPr lang="fr-FR" smtClean="0"/>
              <a:pPr/>
              <a:t>26</a:t>
            </a:fld>
            <a:endParaRPr lang="fr-FR" dirty="0"/>
          </a:p>
        </p:txBody>
      </p:sp>
      <p:pic>
        <p:nvPicPr>
          <p:cNvPr id="5" name="Image 4"/>
          <p:cNvPicPr>
            <a:picLocks noChangeAspect="1"/>
          </p:cNvPicPr>
          <p:nvPr/>
        </p:nvPicPr>
        <p:blipFill>
          <a:blip r:embed="rId2"/>
          <a:stretch>
            <a:fillRect/>
          </a:stretch>
        </p:blipFill>
        <p:spPr>
          <a:xfrm>
            <a:off x="907379" y="4810206"/>
            <a:ext cx="810838" cy="536494"/>
          </a:xfrm>
          <a:prstGeom prst="rect">
            <a:avLst/>
          </a:prstGeom>
        </p:spPr>
      </p:pic>
    </p:spTree>
    <p:extLst>
      <p:ext uri="{BB962C8B-B14F-4D97-AF65-F5344CB8AC3E}">
        <p14:creationId xmlns:p14="http://schemas.microsoft.com/office/powerpoint/2010/main" val="90751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84163"/>
            <a:ext cx="7470571" cy="525909"/>
          </a:xfrm>
        </p:spPr>
        <p:txBody>
          <a:bodyPr>
            <a:normAutofit fontScale="90000"/>
          </a:bodyPr>
          <a:lstStyle/>
          <a:p>
            <a:r>
              <a:rPr lang="fr-FR" dirty="0" smtClean="0"/>
              <a:t>Recommandations pour la viande bovine</a:t>
            </a:r>
            <a:endParaRPr lang="fr-FR" dirty="0"/>
          </a:p>
        </p:txBody>
      </p:sp>
      <p:sp>
        <p:nvSpPr>
          <p:cNvPr id="3" name="Espace réservé du contenu 2"/>
          <p:cNvSpPr>
            <a:spLocks noGrp="1"/>
          </p:cNvSpPr>
          <p:nvPr>
            <p:ph sz="quarter" idx="10"/>
          </p:nvPr>
        </p:nvSpPr>
        <p:spPr>
          <a:xfrm>
            <a:off x="92054" y="861398"/>
            <a:ext cx="7378517" cy="3759697"/>
          </a:xfrm>
        </p:spPr>
        <p:txBody>
          <a:bodyPr>
            <a:normAutofit fontScale="92500" lnSpcReduction="10000"/>
          </a:bodyPr>
          <a:lstStyle/>
          <a:p>
            <a:r>
              <a:rPr lang="fr-FR" dirty="0" smtClean="0"/>
              <a:t>Mettre en place un suivi des prix et des flux d’aloyaux (MMO)</a:t>
            </a:r>
          </a:p>
          <a:p>
            <a:r>
              <a:rPr lang="fr-FR" dirty="0" smtClean="0"/>
              <a:t>Un cahier des charges « élevage bovin durable » </a:t>
            </a:r>
            <a:r>
              <a:rPr lang="fr-FR" sz="1800" dirty="0" smtClean="0"/>
              <a:t>(</a:t>
            </a:r>
            <a:r>
              <a:rPr lang="fr-FR" sz="1800" dirty="0" err="1" smtClean="0"/>
              <a:t>obj</a:t>
            </a:r>
            <a:r>
              <a:rPr lang="fr-FR" sz="1800" dirty="0" smtClean="0"/>
              <a:t>: sécurité sanitaire et environnement)</a:t>
            </a:r>
          </a:p>
          <a:p>
            <a:r>
              <a:rPr lang="fr-FR" dirty="0"/>
              <a:t>Généraliser l’obligation de finition à l’herbe </a:t>
            </a:r>
            <a:r>
              <a:rPr lang="fr-FR" dirty="0" smtClean="0"/>
              <a:t/>
            </a:r>
            <a:br>
              <a:rPr lang="fr-FR" dirty="0" smtClean="0"/>
            </a:br>
            <a:r>
              <a:rPr lang="fr-FR" dirty="0" smtClean="0"/>
              <a:t>(</a:t>
            </a:r>
            <a:r>
              <a:rPr lang="fr-FR" dirty="0" err="1"/>
              <a:t>cf</a:t>
            </a:r>
            <a:r>
              <a:rPr lang="fr-FR" dirty="0"/>
              <a:t> Hilton</a:t>
            </a:r>
            <a:r>
              <a:rPr lang="fr-FR" dirty="0" smtClean="0"/>
              <a:t>)</a:t>
            </a:r>
          </a:p>
          <a:p>
            <a:r>
              <a:rPr lang="fr-FR" dirty="0" err="1" smtClean="0"/>
              <a:t>Etiquettage</a:t>
            </a:r>
            <a:r>
              <a:rPr lang="fr-FR" dirty="0" smtClean="0"/>
              <a:t> d’origine obligatoire en UE, </a:t>
            </a:r>
            <a:r>
              <a:rPr lang="fr-FR" dirty="0" err="1" smtClean="0"/>
              <a:t>yc</a:t>
            </a:r>
            <a:r>
              <a:rPr lang="fr-FR" dirty="0" smtClean="0"/>
              <a:t> en transformation et dans la RHD</a:t>
            </a:r>
          </a:p>
          <a:p>
            <a:r>
              <a:rPr lang="fr-FR" dirty="0" smtClean="0"/>
              <a:t>Revoir le mode de déclenchement de la clause de sauvegarde spécifique</a:t>
            </a:r>
          </a:p>
          <a:p>
            <a:r>
              <a:rPr lang="fr-FR" dirty="0" smtClean="0"/>
              <a:t>Application des règles BEA aux éventuelles importations de bovins vifs</a:t>
            </a:r>
            <a:endParaRPr lang="fr-FR" dirty="0"/>
          </a:p>
        </p:txBody>
      </p:sp>
      <p:sp>
        <p:nvSpPr>
          <p:cNvPr id="4" name="Espace réservé du numéro de diapositive 3"/>
          <p:cNvSpPr>
            <a:spLocks noGrp="1"/>
          </p:cNvSpPr>
          <p:nvPr>
            <p:ph type="sldNum" sz="quarter" idx="11"/>
          </p:nvPr>
        </p:nvSpPr>
        <p:spPr/>
        <p:txBody>
          <a:bodyPr/>
          <a:lstStyle/>
          <a:p>
            <a:fld id="{8D5C560D-96BA-4AE8-8341-3ABDE1B94D8A}" type="slidenum">
              <a:rPr lang="fr-FR" smtClean="0"/>
              <a:pPr/>
              <a:t>27</a:t>
            </a:fld>
            <a:endParaRPr lang="fr-FR" dirty="0"/>
          </a:p>
        </p:txBody>
      </p:sp>
    </p:spTree>
    <p:extLst>
      <p:ext uri="{BB962C8B-B14F-4D97-AF65-F5344CB8AC3E}">
        <p14:creationId xmlns:p14="http://schemas.microsoft.com/office/powerpoint/2010/main" val="3680202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4027" y="232837"/>
            <a:ext cx="6521450" cy="811371"/>
          </a:xfrm>
        </p:spPr>
        <p:txBody>
          <a:bodyPr/>
          <a:lstStyle/>
          <a:p>
            <a:r>
              <a:rPr lang="fr-FR" dirty="0" smtClean="0"/>
              <a:t>Impact sur la déforestation</a:t>
            </a:r>
            <a:endParaRPr lang="fr-FR" dirty="0"/>
          </a:p>
        </p:txBody>
      </p:sp>
      <p:sp>
        <p:nvSpPr>
          <p:cNvPr id="4" name="Espace réservé du numéro de diapositive 3"/>
          <p:cNvSpPr>
            <a:spLocks noGrp="1"/>
          </p:cNvSpPr>
          <p:nvPr>
            <p:ph type="sldNum" sz="quarter" idx="11"/>
          </p:nvPr>
        </p:nvSpPr>
        <p:spPr/>
        <p:txBody>
          <a:bodyPr/>
          <a:lstStyle/>
          <a:p>
            <a:fld id="{8D5C560D-96BA-4AE8-8341-3ABDE1B94D8A}" type="slidenum">
              <a:rPr lang="fr-FR" smtClean="0"/>
              <a:pPr/>
              <a:t>28</a:t>
            </a:fld>
            <a:endParaRPr lang="fr-FR" dirty="0"/>
          </a:p>
        </p:txBody>
      </p:sp>
      <p:sp>
        <p:nvSpPr>
          <p:cNvPr id="3" name="Espace réservé du contenu 2"/>
          <p:cNvSpPr>
            <a:spLocks noGrp="1"/>
          </p:cNvSpPr>
          <p:nvPr>
            <p:ph sz="quarter" idx="10"/>
          </p:nvPr>
        </p:nvSpPr>
        <p:spPr>
          <a:xfrm>
            <a:off x="92054" y="994986"/>
            <a:ext cx="7467621" cy="3662930"/>
          </a:xfrm>
        </p:spPr>
        <p:txBody>
          <a:bodyPr>
            <a:noAutofit/>
          </a:bodyPr>
          <a:lstStyle/>
          <a:p>
            <a:r>
              <a:rPr lang="fr-FR" sz="1500" dirty="0"/>
              <a:t>700 000 ha</a:t>
            </a:r>
            <a:r>
              <a:rPr lang="fr-FR" sz="1500" b="0" dirty="0"/>
              <a:t>, c’est un tiers de la déforestation d’une année moyenne dans la région (2,1 </a:t>
            </a:r>
            <a:r>
              <a:rPr lang="fr-FR" sz="1500" b="0" dirty="0" err="1"/>
              <a:t>Mha</a:t>
            </a:r>
            <a:r>
              <a:rPr lang="fr-FR" sz="1500" b="0" dirty="0"/>
              <a:t>)</a:t>
            </a:r>
          </a:p>
          <a:p>
            <a:r>
              <a:rPr lang="fr-FR" sz="1400" b="0" dirty="0" smtClean="0"/>
              <a:t>L’accord </a:t>
            </a:r>
            <a:r>
              <a:rPr lang="fr-FR" sz="1400" b="0" dirty="0"/>
              <a:t>est progressivement mis en œuvre en 6 </a:t>
            </a:r>
            <a:r>
              <a:rPr lang="fr-FR" sz="1400" b="0" dirty="0" smtClean="0"/>
              <a:t>ans, donc </a:t>
            </a:r>
            <a:r>
              <a:rPr lang="fr-FR" sz="1400" b="0" dirty="0"/>
              <a:t>le risque revient à augmenter la déforestation, chaque année pendant 6 ans, </a:t>
            </a:r>
            <a:r>
              <a:rPr lang="fr-FR" sz="1400" b="0" dirty="0" smtClean="0"/>
              <a:t>de </a:t>
            </a:r>
            <a:r>
              <a:rPr lang="fr-FR" sz="1400" b="0" dirty="0"/>
              <a:t>(700 000 / 6) </a:t>
            </a:r>
            <a:r>
              <a:rPr lang="fr-FR" sz="1500" b="0" dirty="0"/>
              <a:t>= 116 000 ha. </a:t>
            </a:r>
            <a:r>
              <a:rPr lang="fr-FR" sz="1500" b="0" dirty="0" smtClean="0"/>
              <a:t/>
            </a:r>
            <a:br>
              <a:rPr lang="fr-FR" sz="1500" b="0" dirty="0" smtClean="0"/>
            </a:br>
            <a:r>
              <a:rPr lang="fr-FR" sz="1500" b="0" dirty="0" smtClean="0"/>
              <a:t>Soit </a:t>
            </a:r>
            <a:r>
              <a:rPr lang="fr-FR" sz="1500" dirty="0"/>
              <a:t>5 % </a:t>
            </a:r>
            <a:r>
              <a:rPr lang="fr-FR" sz="1500" dirty="0" smtClean="0"/>
              <a:t>(aloyaux seuls) à 25% (ensemble des carcasses) de </a:t>
            </a:r>
            <a:r>
              <a:rPr lang="fr-FR" sz="1500" dirty="0"/>
              <a:t>la déforestation annuelle moyenne pendant 6 </a:t>
            </a:r>
            <a:r>
              <a:rPr lang="fr-FR" sz="1500" dirty="0" smtClean="0"/>
              <a:t>ans</a:t>
            </a:r>
            <a:r>
              <a:rPr lang="fr-FR" sz="1500" b="0" dirty="0"/>
              <a:t> </a:t>
            </a:r>
            <a:r>
              <a:rPr lang="fr-FR" sz="1500" b="0" dirty="0" smtClean="0"/>
              <a:t>en prenant </a:t>
            </a:r>
            <a:r>
              <a:rPr lang="fr-FR" sz="1500" dirty="0" smtClean="0"/>
              <a:t>le scenario de substitution.</a:t>
            </a:r>
            <a:endParaRPr lang="fr-FR" sz="1500" dirty="0"/>
          </a:p>
          <a:p>
            <a:r>
              <a:rPr lang="fr-FR" sz="1500" b="0" dirty="0"/>
              <a:t>Mais c’est en ne considérant pas </a:t>
            </a:r>
            <a:r>
              <a:rPr lang="fr-FR" sz="1500" b="0" dirty="0" smtClean="0"/>
              <a:t>les </a:t>
            </a:r>
            <a:r>
              <a:rPr lang="fr-FR" sz="1500" b="0" dirty="0"/>
              <a:t>surfaces pour cultiver les graines pour les compléments alimentaires, ni les surfaces pour l’alimentation de la volaille, ni un éventuel effet d’appel d’air sur la filière. </a:t>
            </a:r>
            <a:r>
              <a:rPr lang="fr-FR" sz="1500" dirty="0"/>
              <a:t>C’est une valeur basse</a:t>
            </a:r>
            <a:r>
              <a:rPr lang="fr-FR" sz="1500" b="0" dirty="0"/>
              <a:t>. </a:t>
            </a:r>
          </a:p>
          <a:p>
            <a:r>
              <a:rPr lang="fr-FR" sz="1500" b="0" dirty="0"/>
              <a:t>En revanche, c’est seulement un </a:t>
            </a:r>
            <a:r>
              <a:rPr lang="fr-FR" sz="1500" i="1" dirty="0"/>
              <a:t>risque</a:t>
            </a:r>
            <a:r>
              <a:rPr lang="fr-FR" sz="1500" b="0" dirty="0"/>
              <a:t> : on ne peut pas établir que les volumes vendus aux Européens seraient élevés sur des zones nouvellement défrichées. Mais les garanties aujourd’hui inscrites dans l’accord et la politique menée dans la région font qu’on ne peut pas l’exclure non plus. </a:t>
            </a:r>
          </a:p>
        </p:txBody>
      </p:sp>
      <p:pic>
        <p:nvPicPr>
          <p:cNvPr id="6" name="Image 5"/>
          <p:cNvPicPr>
            <a:picLocks noChangeAspect="1"/>
          </p:cNvPicPr>
          <p:nvPr/>
        </p:nvPicPr>
        <p:blipFill>
          <a:blip r:embed="rId2"/>
          <a:stretch>
            <a:fillRect/>
          </a:stretch>
        </p:blipFill>
        <p:spPr>
          <a:xfrm>
            <a:off x="907379" y="4810206"/>
            <a:ext cx="810838" cy="536494"/>
          </a:xfrm>
          <a:prstGeom prst="rect">
            <a:avLst/>
          </a:prstGeom>
        </p:spPr>
      </p:pic>
    </p:spTree>
    <p:extLst>
      <p:ext uri="{BB962C8B-B14F-4D97-AF65-F5344CB8AC3E}">
        <p14:creationId xmlns:p14="http://schemas.microsoft.com/office/powerpoint/2010/main" val="2182835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Volaille</a:t>
            </a:r>
            <a:endParaRPr lang="fr-FR" dirty="0"/>
          </a:p>
        </p:txBody>
      </p:sp>
      <p:sp>
        <p:nvSpPr>
          <p:cNvPr id="3" name="Espace réservé du contenu 2"/>
          <p:cNvSpPr>
            <a:spLocks noGrp="1"/>
          </p:cNvSpPr>
          <p:nvPr>
            <p:ph sz="quarter" idx="10"/>
          </p:nvPr>
        </p:nvSpPr>
        <p:spPr/>
        <p:txBody>
          <a:bodyPr>
            <a:normAutofit lnSpcReduction="10000"/>
          </a:bodyPr>
          <a:lstStyle/>
          <a:p>
            <a:r>
              <a:rPr lang="fr-FR" dirty="0" smtClean="0"/>
              <a:t>+180 </a:t>
            </a:r>
            <a:r>
              <a:rPr lang="fr-FR" dirty="0" err="1" smtClean="0"/>
              <a:t>ktéc</a:t>
            </a:r>
            <a:r>
              <a:rPr lang="fr-FR" dirty="0" smtClean="0"/>
              <a:t> de contingent à droit nul en 6 ans, moitié désossé. Probablement importés en plus des imports actuels </a:t>
            </a:r>
            <a:br>
              <a:rPr lang="fr-FR" dirty="0" smtClean="0"/>
            </a:br>
            <a:r>
              <a:rPr lang="fr-FR" b="0" dirty="0" smtClean="0"/>
              <a:t>(500 </a:t>
            </a:r>
            <a:r>
              <a:rPr lang="fr-FR" b="0" dirty="0" err="1" smtClean="0"/>
              <a:t>ktéc</a:t>
            </a:r>
            <a:r>
              <a:rPr lang="fr-FR" b="0" dirty="0" smtClean="0"/>
              <a:t> du Brésil en 2015 &amp; 2016, avant les scandales sanitaires de 2017 et 2018)</a:t>
            </a:r>
          </a:p>
          <a:p>
            <a:r>
              <a:rPr lang="fr-FR" dirty="0" smtClean="0"/>
              <a:t>Dans un contexte où les imports ont atteint 1,6 Mt en 2018, dont la moitié dans le cadre de différents contingents</a:t>
            </a:r>
          </a:p>
          <a:p>
            <a:r>
              <a:rPr lang="fr-FR" dirty="0" smtClean="0"/>
              <a:t>Brésil: un des leaders sur le marché mondial</a:t>
            </a:r>
          </a:p>
          <a:p>
            <a:endParaRPr lang="fr-FR" dirty="0"/>
          </a:p>
        </p:txBody>
      </p:sp>
      <p:sp>
        <p:nvSpPr>
          <p:cNvPr id="4" name="Espace réservé du numéro de diapositive 3"/>
          <p:cNvSpPr>
            <a:spLocks noGrp="1"/>
          </p:cNvSpPr>
          <p:nvPr>
            <p:ph type="sldNum" sz="quarter" idx="11"/>
          </p:nvPr>
        </p:nvSpPr>
        <p:spPr/>
        <p:txBody>
          <a:bodyPr/>
          <a:lstStyle/>
          <a:p>
            <a:fld id="{8D5C560D-96BA-4AE8-8341-3ABDE1B94D8A}" type="slidenum">
              <a:rPr lang="fr-FR" smtClean="0"/>
              <a:pPr/>
              <a:t>29</a:t>
            </a:fld>
            <a:endParaRPr lang="fr-FR" dirty="0"/>
          </a:p>
        </p:txBody>
      </p:sp>
      <p:pic>
        <p:nvPicPr>
          <p:cNvPr id="5" name="Image 4"/>
          <p:cNvPicPr>
            <a:picLocks noChangeAspect="1"/>
          </p:cNvPicPr>
          <p:nvPr/>
        </p:nvPicPr>
        <p:blipFill>
          <a:blip r:embed="rId2"/>
          <a:stretch>
            <a:fillRect/>
          </a:stretch>
        </p:blipFill>
        <p:spPr>
          <a:xfrm>
            <a:off x="907379" y="4810206"/>
            <a:ext cx="810838" cy="536494"/>
          </a:xfrm>
          <a:prstGeom prst="rect">
            <a:avLst/>
          </a:prstGeom>
        </p:spPr>
      </p:pic>
    </p:spTree>
    <p:extLst>
      <p:ext uri="{BB962C8B-B14F-4D97-AF65-F5344CB8AC3E}">
        <p14:creationId xmlns:p14="http://schemas.microsoft.com/office/powerpoint/2010/main" val="330728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444" y="284163"/>
            <a:ext cx="7279481" cy="811371"/>
          </a:xfrm>
        </p:spPr>
        <p:txBody>
          <a:bodyPr>
            <a:normAutofit fontScale="90000"/>
          </a:bodyPr>
          <a:lstStyle/>
          <a:p>
            <a:r>
              <a:rPr lang="fr-FR" dirty="0" smtClean="0"/>
              <a:t>Un commerce totalement asymétrique</a:t>
            </a:r>
            <a:endParaRPr lang="fr-FR" dirty="0"/>
          </a:p>
        </p:txBody>
      </p:sp>
      <p:sp>
        <p:nvSpPr>
          <p:cNvPr id="3" name="Espace réservé du contenu 2"/>
          <p:cNvSpPr>
            <a:spLocks noGrp="1"/>
          </p:cNvSpPr>
          <p:nvPr>
            <p:ph sz="quarter" idx="10"/>
          </p:nvPr>
        </p:nvSpPr>
        <p:spPr>
          <a:xfrm>
            <a:off x="228600" y="1160683"/>
            <a:ext cx="7100887" cy="3252787"/>
          </a:xfrm>
        </p:spPr>
        <p:txBody>
          <a:bodyPr/>
          <a:lstStyle/>
          <a:p>
            <a:r>
              <a:rPr lang="fr-FR" dirty="0" smtClean="0"/>
              <a:t>Structure des échanges de UE vis-à-vis du Mercosur en 2017 (en Md €)</a:t>
            </a:r>
            <a:endParaRPr lang="fr-FR" dirty="0"/>
          </a:p>
        </p:txBody>
      </p:sp>
      <p:sp>
        <p:nvSpPr>
          <p:cNvPr id="4" name="Espace réservé du numéro de diapositive 3"/>
          <p:cNvSpPr>
            <a:spLocks noGrp="1"/>
          </p:cNvSpPr>
          <p:nvPr>
            <p:ph type="sldNum" sz="quarter" idx="11"/>
          </p:nvPr>
        </p:nvSpPr>
        <p:spPr/>
        <p:txBody>
          <a:bodyPr/>
          <a:lstStyle/>
          <a:p>
            <a:fld id="{8D5C560D-96BA-4AE8-8341-3ABDE1B94D8A}" type="slidenum">
              <a:rPr lang="fr-FR" smtClean="0"/>
              <a:pPr/>
              <a:t>3</a:t>
            </a:fld>
            <a:endParaRPr lang="fr-FR" dirty="0"/>
          </a:p>
        </p:txBody>
      </p:sp>
      <p:pic>
        <p:nvPicPr>
          <p:cNvPr id="5" name="Image 4"/>
          <p:cNvPicPr/>
          <p:nvPr/>
        </p:nvPicPr>
        <p:blipFill>
          <a:blip r:embed="rId2">
            <a:extLst>
              <a:ext uri="{28A0092B-C50C-407E-A947-70E740481C1C}">
                <a14:useLocalDpi xmlns:a14="http://schemas.microsoft.com/office/drawing/2010/main" val="0"/>
              </a:ext>
            </a:extLst>
          </a:blip>
          <a:srcRect/>
          <a:stretch>
            <a:fillRect/>
          </a:stretch>
        </p:blipFill>
        <p:spPr bwMode="auto">
          <a:xfrm>
            <a:off x="421481" y="2025966"/>
            <a:ext cx="6619081" cy="2281715"/>
          </a:xfrm>
          <a:prstGeom prst="rect">
            <a:avLst/>
          </a:prstGeom>
          <a:noFill/>
          <a:ln>
            <a:noFill/>
          </a:ln>
        </p:spPr>
      </p:pic>
      <p:pic>
        <p:nvPicPr>
          <p:cNvPr id="6" name="Image 5"/>
          <p:cNvPicPr>
            <a:picLocks noChangeAspect="1"/>
          </p:cNvPicPr>
          <p:nvPr/>
        </p:nvPicPr>
        <p:blipFill>
          <a:blip r:embed="rId3"/>
          <a:stretch>
            <a:fillRect/>
          </a:stretch>
        </p:blipFill>
        <p:spPr>
          <a:xfrm>
            <a:off x="907379" y="4810206"/>
            <a:ext cx="810838" cy="536494"/>
          </a:xfrm>
          <a:prstGeom prst="rect">
            <a:avLst/>
          </a:prstGeom>
        </p:spPr>
      </p:pic>
      <p:sp>
        <p:nvSpPr>
          <p:cNvPr id="7" name="Ellipse 6"/>
          <p:cNvSpPr/>
          <p:nvPr/>
        </p:nvSpPr>
        <p:spPr>
          <a:xfrm>
            <a:off x="6357842" y="2546819"/>
            <a:ext cx="810072" cy="65051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6265788" y="3154887"/>
            <a:ext cx="902126" cy="1258583"/>
          </a:xfrm>
          <a:prstGeom prst="ellipse">
            <a:avLst/>
          </a:prstGeom>
          <a:noFill/>
          <a:ln w="38100">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08989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Filet de protection ?</a:t>
            </a:r>
            <a:endParaRPr lang="fr-FR" dirty="0"/>
          </a:p>
        </p:txBody>
      </p:sp>
      <p:sp>
        <p:nvSpPr>
          <p:cNvPr id="3" name="Espace réservé du contenu 2"/>
          <p:cNvSpPr>
            <a:spLocks noGrp="1"/>
          </p:cNvSpPr>
          <p:nvPr>
            <p:ph sz="quarter" idx="10"/>
          </p:nvPr>
        </p:nvSpPr>
        <p:spPr>
          <a:xfrm>
            <a:off x="122738" y="1095534"/>
            <a:ext cx="6840538" cy="3252787"/>
          </a:xfrm>
        </p:spPr>
        <p:txBody>
          <a:bodyPr/>
          <a:lstStyle/>
          <a:p>
            <a:r>
              <a:rPr lang="fr-FR" dirty="0" smtClean="0"/>
              <a:t>Mécanisme bilatéral de sauvegarde: déclenchement non précisé (« 50% des producteurs UE sérieusement affectés par une baisse des prix suite à des importations supplémentaires du Mercosur »)</a:t>
            </a:r>
          </a:p>
          <a:p>
            <a:r>
              <a:rPr lang="fr-FR" dirty="0" smtClean="0"/>
              <a:t>Plan d’aide spécifique de 1 Md €: de quel budget, attribué comment ?</a:t>
            </a:r>
            <a:endParaRPr lang="fr-FR" dirty="0"/>
          </a:p>
        </p:txBody>
      </p:sp>
      <p:sp>
        <p:nvSpPr>
          <p:cNvPr id="4" name="Espace réservé du numéro de diapositive 3"/>
          <p:cNvSpPr>
            <a:spLocks noGrp="1"/>
          </p:cNvSpPr>
          <p:nvPr>
            <p:ph type="sldNum" sz="quarter" idx="11"/>
          </p:nvPr>
        </p:nvSpPr>
        <p:spPr/>
        <p:txBody>
          <a:bodyPr/>
          <a:lstStyle/>
          <a:p>
            <a:fld id="{8D5C560D-96BA-4AE8-8341-3ABDE1B94D8A}" type="slidenum">
              <a:rPr lang="fr-FR" smtClean="0"/>
              <a:pPr/>
              <a:t>30</a:t>
            </a:fld>
            <a:endParaRPr lang="fr-FR" dirty="0"/>
          </a:p>
        </p:txBody>
      </p:sp>
      <p:pic>
        <p:nvPicPr>
          <p:cNvPr id="6" name="Image 5"/>
          <p:cNvPicPr>
            <a:picLocks noChangeAspect="1"/>
          </p:cNvPicPr>
          <p:nvPr/>
        </p:nvPicPr>
        <p:blipFill>
          <a:blip r:embed="rId2"/>
          <a:stretch>
            <a:fillRect/>
          </a:stretch>
        </p:blipFill>
        <p:spPr>
          <a:xfrm>
            <a:off x="907379" y="4810206"/>
            <a:ext cx="810838" cy="536494"/>
          </a:xfrm>
          <a:prstGeom prst="rect">
            <a:avLst/>
          </a:prstGeom>
        </p:spPr>
      </p:pic>
    </p:spTree>
    <p:extLst>
      <p:ext uri="{BB962C8B-B14F-4D97-AF65-F5344CB8AC3E}">
        <p14:creationId xmlns:p14="http://schemas.microsoft.com/office/powerpoint/2010/main" val="33581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28" y="284163"/>
            <a:ext cx="7366244" cy="811371"/>
          </a:xfrm>
        </p:spPr>
        <p:txBody>
          <a:bodyPr>
            <a:normAutofit fontScale="90000"/>
          </a:bodyPr>
          <a:lstStyle/>
          <a:p>
            <a:r>
              <a:rPr lang="fr-FR" dirty="0" smtClean="0"/>
              <a:t>En conclusion, impacts économiques pour les secteurs de l’élevage</a:t>
            </a:r>
            <a:endParaRPr lang="fr-FR" dirty="0"/>
          </a:p>
        </p:txBody>
      </p:sp>
      <p:sp>
        <p:nvSpPr>
          <p:cNvPr id="3" name="Espace réservé du contenu 2"/>
          <p:cNvSpPr>
            <a:spLocks noGrp="1"/>
          </p:cNvSpPr>
          <p:nvPr>
            <p:ph sz="quarter" idx="10"/>
          </p:nvPr>
        </p:nvSpPr>
        <p:spPr>
          <a:xfrm>
            <a:off x="147286" y="1160683"/>
            <a:ext cx="6893277" cy="3613835"/>
          </a:xfrm>
        </p:spPr>
        <p:txBody>
          <a:bodyPr>
            <a:normAutofit fontScale="92500" lnSpcReduction="10000"/>
          </a:bodyPr>
          <a:lstStyle/>
          <a:p>
            <a:r>
              <a:rPr lang="fr-FR" dirty="0" smtClean="0"/>
              <a:t>En UE, les avancées sur les produits laitiers et les IG restent très loin de compenser les risques pour les viandes.</a:t>
            </a:r>
          </a:p>
          <a:p>
            <a:r>
              <a:rPr lang="fr-FR" dirty="0" smtClean="0"/>
              <a:t>Les impacts négatifs potentiels pour les filières européennes sont économiques, mais également sanitaires, d’image de la viande et environnementaux (déforestation tout particulièrement).</a:t>
            </a:r>
          </a:p>
          <a:p>
            <a:r>
              <a:rPr lang="fr-FR" dirty="0" smtClean="0"/>
              <a:t>Les impacts pour le Mercosur seraient </a:t>
            </a:r>
            <a:r>
              <a:rPr lang="fr-FR" dirty="0"/>
              <a:t>positifs </a:t>
            </a:r>
            <a:r>
              <a:rPr lang="fr-FR" dirty="0" smtClean="0"/>
              <a:t>pour qui ? D’abord pour l’Agrobusiness, mais pour les agriculteurs familiaux et les </a:t>
            </a:r>
            <a:r>
              <a:rPr lang="fr-FR" dirty="0" err="1" smtClean="0"/>
              <a:t>concommateurs</a:t>
            </a:r>
            <a:r>
              <a:rPr lang="fr-FR" dirty="0" smtClean="0"/>
              <a:t> ???</a:t>
            </a:r>
            <a:endParaRPr lang="fr-FR" dirty="0"/>
          </a:p>
        </p:txBody>
      </p:sp>
      <p:sp>
        <p:nvSpPr>
          <p:cNvPr id="4" name="Espace réservé du numéro de diapositive 3"/>
          <p:cNvSpPr>
            <a:spLocks noGrp="1"/>
          </p:cNvSpPr>
          <p:nvPr>
            <p:ph type="sldNum" sz="quarter" idx="11"/>
          </p:nvPr>
        </p:nvSpPr>
        <p:spPr/>
        <p:txBody>
          <a:bodyPr/>
          <a:lstStyle/>
          <a:p>
            <a:fld id="{8D5C560D-96BA-4AE8-8341-3ABDE1B94D8A}" type="slidenum">
              <a:rPr lang="fr-FR" smtClean="0"/>
              <a:pPr/>
              <a:t>31</a:t>
            </a:fld>
            <a:endParaRPr lang="fr-FR" dirty="0"/>
          </a:p>
        </p:txBody>
      </p:sp>
    </p:spTree>
    <p:extLst>
      <p:ext uri="{BB962C8B-B14F-4D97-AF65-F5344CB8AC3E}">
        <p14:creationId xmlns:p14="http://schemas.microsoft.com/office/powerpoint/2010/main" val="2846661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76EFD3D9-44F0-4267-BCC1-1613E79D82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47192"/>
            <a:ext cx="7557785" cy="42523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Freeform 6">
            <a:extLst>
              <a:ext uri="{FF2B5EF4-FFF2-40B4-BE49-F238E27FC236}">
                <a16:creationId xmlns:a16="http://schemas.microsoft.com/office/drawing/2014/main" xmlns="" id="{A779A851-95D6-41AF-937A-B0E4B7F6FA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568357" y="1105743"/>
            <a:ext cx="471003" cy="354109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56698" tIns="28349" rIns="56698" bIns="28349" numCol="1" anchor="t" anchorCtr="0" compatLnSpc="1">
            <a:prstTxWarp prst="textNoShape">
              <a:avLst/>
            </a:prstTxWarp>
          </a:bodyPr>
          <a:lstStyle/>
          <a:p>
            <a:endParaRPr lang="en-US" sz="900"/>
          </a:p>
        </p:txBody>
      </p:sp>
      <p:sp>
        <p:nvSpPr>
          <p:cNvPr id="12" name="Freeform 7">
            <a:extLst>
              <a:ext uri="{FF2B5EF4-FFF2-40B4-BE49-F238E27FC236}">
                <a16:creationId xmlns:a16="http://schemas.microsoft.com/office/drawing/2014/main" xmlns="" id="{953FB2E7-B6CB-429C-81EB-D9516D6D5C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569766" y="939787"/>
            <a:ext cx="299271" cy="342356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56698" tIns="28349" rIns="56698" bIns="28349" numCol="1" anchor="t" anchorCtr="0" compatLnSpc="1">
            <a:prstTxWarp prst="textNoShape">
              <a:avLst/>
            </a:prstTxWarp>
          </a:bodyPr>
          <a:lstStyle/>
          <a:p>
            <a:endParaRPr lang="en-US" sz="900"/>
          </a:p>
        </p:txBody>
      </p:sp>
      <p:sp>
        <p:nvSpPr>
          <p:cNvPr id="14" name="Freeform: Shape 13">
            <a:extLst>
              <a:ext uri="{FF2B5EF4-FFF2-40B4-BE49-F238E27FC236}">
                <a16:creationId xmlns:a16="http://schemas.microsoft.com/office/drawing/2014/main" xmlns="" id="{2EC40DB1-B719-4A13-9A4D-0966B4B278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3497" y="941993"/>
            <a:ext cx="2480247" cy="326010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sp>
        <p:nvSpPr>
          <p:cNvPr id="2" name="Titre 1">
            <a:extLst>
              <a:ext uri="{FF2B5EF4-FFF2-40B4-BE49-F238E27FC236}">
                <a16:creationId xmlns:a16="http://schemas.microsoft.com/office/drawing/2014/main" xmlns="" id="{EF81F55E-8C85-104C-8E0B-31CC05F3C311}"/>
              </a:ext>
            </a:extLst>
          </p:cNvPr>
          <p:cNvSpPr>
            <a:spLocks noGrp="1"/>
          </p:cNvSpPr>
          <p:nvPr>
            <p:ph type="title"/>
          </p:nvPr>
        </p:nvSpPr>
        <p:spPr>
          <a:xfrm>
            <a:off x="579669" y="1156251"/>
            <a:ext cx="2100996" cy="2828039"/>
          </a:xfrm>
        </p:spPr>
        <p:txBody>
          <a:bodyPr>
            <a:normAutofit/>
          </a:bodyPr>
          <a:lstStyle/>
          <a:p>
            <a:r>
              <a:rPr lang="fr-FR" sz="2480" b="1" dirty="0">
                <a:solidFill>
                  <a:srgbClr val="FFFFFF"/>
                </a:solidFill>
              </a:rPr>
              <a:t>Synthèse</a:t>
            </a:r>
          </a:p>
        </p:txBody>
      </p:sp>
      <p:sp>
        <p:nvSpPr>
          <p:cNvPr id="16" name="Rectangle 8">
            <a:extLst>
              <a:ext uri="{FF2B5EF4-FFF2-40B4-BE49-F238E27FC236}">
                <a16:creationId xmlns:a16="http://schemas.microsoft.com/office/drawing/2014/main" xmlns="" id="{82211336-CFF3-412D-868A-6679C1004C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039360" y="1385689"/>
            <a:ext cx="4126817" cy="3256294"/>
          </a:xfrm>
          <a:prstGeom prst="rect">
            <a:avLst/>
          </a:prstGeom>
          <a:solidFill>
            <a:schemeClr val="accent1"/>
          </a:solidFill>
          <a:ln>
            <a:noFill/>
          </a:ln>
        </p:spPr>
        <p:txBody>
          <a:bodyPr vert="horz" wrap="square" lIns="56698" tIns="28349" rIns="56698" bIns="28349" numCol="1" anchor="t" anchorCtr="0" compatLnSpc="1">
            <a:prstTxWarp prst="textNoShape">
              <a:avLst/>
            </a:prstTxWarp>
          </a:bodyPr>
          <a:lstStyle/>
          <a:p>
            <a:endParaRPr lang="en-US" sz="900"/>
          </a:p>
        </p:txBody>
      </p:sp>
      <p:sp>
        <p:nvSpPr>
          <p:cNvPr id="3" name="Espace réservé du contenu 2">
            <a:extLst>
              <a:ext uri="{FF2B5EF4-FFF2-40B4-BE49-F238E27FC236}">
                <a16:creationId xmlns:a16="http://schemas.microsoft.com/office/drawing/2014/main" xmlns="" id="{9D1911EF-A7A9-7447-BBD4-F5E28FE09734}"/>
              </a:ext>
            </a:extLst>
          </p:cNvPr>
          <p:cNvSpPr>
            <a:spLocks noGrp="1"/>
          </p:cNvSpPr>
          <p:nvPr>
            <p:ph idx="1"/>
          </p:nvPr>
        </p:nvSpPr>
        <p:spPr>
          <a:xfrm>
            <a:off x="3059916" y="1613444"/>
            <a:ext cx="4106261" cy="2687696"/>
          </a:xfrm>
        </p:spPr>
        <p:txBody>
          <a:bodyPr anchor="ctr">
            <a:noAutofit/>
          </a:bodyPr>
          <a:lstStyle/>
          <a:p>
            <a:r>
              <a:rPr lang="fr-FR" sz="1600" b="1" dirty="0">
                <a:solidFill>
                  <a:srgbClr val="FEFFFF"/>
                </a:solidFill>
              </a:rPr>
              <a:t>Occasion manquée </a:t>
            </a:r>
            <a:r>
              <a:rPr lang="fr-FR" sz="1600" dirty="0">
                <a:solidFill>
                  <a:srgbClr val="FEFFFF"/>
                </a:solidFill>
              </a:rPr>
              <a:t>d’inclure des garanties solides environnementales, sanitaires et sociétales</a:t>
            </a:r>
          </a:p>
          <a:p>
            <a:r>
              <a:rPr lang="fr-FR" sz="1600" b="1" dirty="0">
                <a:solidFill>
                  <a:srgbClr val="FEFFFF"/>
                </a:solidFill>
              </a:rPr>
              <a:t>Accord principalement commercial </a:t>
            </a:r>
            <a:r>
              <a:rPr lang="fr-FR" sz="1600" dirty="0">
                <a:solidFill>
                  <a:srgbClr val="FEFFFF"/>
                </a:solidFill>
              </a:rPr>
              <a:t>de libéralisation partielle ou totale avec un impact sur l’agriculture, l’industrie et les services</a:t>
            </a:r>
          </a:p>
          <a:p>
            <a:r>
              <a:rPr lang="fr-FR" sz="1600" b="1" dirty="0">
                <a:solidFill>
                  <a:srgbClr val="FEFFFF"/>
                </a:solidFill>
              </a:rPr>
              <a:t>Progrès</a:t>
            </a:r>
            <a:r>
              <a:rPr lang="fr-FR" sz="1600" dirty="0">
                <a:solidFill>
                  <a:srgbClr val="FEFFFF"/>
                </a:solidFill>
              </a:rPr>
              <a:t> sur la reconnaissance des normes, des </a:t>
            </a:r>
            <a:r>
              <a:rPr lang="fr-FR" sz="1600" dirty="0" err="1">
                <a:solidFill>
                  <a:srgbClr val="FEFFFF"/>
                </a:solidFill>
              </a:rPr>
              <a:t>IGs</a:t>
            </a:r>
            <a:r>
              <a:rPr lang="fr-FR" sz="1600" dirty="0">
                <a:solidFill>
                  <a:srgbClr val="FEFFFF"/>
                </a:solidFill>
              </a:rPr>
              <a:t> et l’ouverture aux marches publics</a:t>
            </a:r>
          </a:p>
          <a:p>
            <a:r>
              <a:rPr lang="fr-FR" sz="1600" b="1" dirty="0">
                <a:solidFill>
                  <a:srgbClr val="FEFFFF"/>
                </a:solidFill>
              </a:rPr>
              <a:t>Protections juridiques fragiles </a:t>
            </a:r>
            <a:r>
              <a:rPr lang="fr-FR" sz="1600" dirty="0">
                <a:solidFill>
                  <a:srgbClr val="FEFFFF"/>
                </a:solidFill>
              </a:rPr>
              <a:t>sur les aspects agricoles, biodiversité et climat </a:t>
            </a:r>
          </a:p>
          <a:p>
            <a:r>
              <a:rPr lang="fr-FR" sz="1600" b="1" dirty="0">
                <a:solidFill>
                  <a:srgbClr val="FEFFFF"/>
                </a:solidFill>
              </a:rPr>
              <a:t>Risque de déforestation </a:t>
            </a:r>
            <a:r>
              <a:rPr lang="fr-FR" sz="1600" dirty="0">
                <a:solidFill>
                  <a:srgbClr val="FEFFFF"/>
                </a:solidFill>
              </a:rPr>
              <a:t>important </a:t>
            </a:r>
          </a:p>
        </p:txBody>
      </p:sp>
    </p:spTree>
    <p:extLst>
      <p:ext uri="{BB962C8B-B14F-4D97-AF65-F5344CB8AC3E}">
        <p14:creationId xmlns:p14="http://schemas.microsoft.com/office/powerpoint/2010/main" val="402672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76EFD3D9-44F0-4267-BCC1-1613E79D82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47192"/>
            <a:ext cx="7557785" cy="42523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Freeform 6">
            <a:extLst>
              <a:ext uri="{FF2B5EF4-FFF2-40B4-BE49-F238E27FC236}">
                <a16:creationId xmlns:a16="http://schemas.microsoft.com/office/drawing/2014/main" xmlns="" id="{A779A851-95D6-41AF-937A-B0E4B7F6FA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568357" y="1105743"/>
            <a:ext cx="471003" cy="354109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56698" tIns="28349" rIns="56698" bIns="28349"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xmlns="" id="{953FB2E7-B6CB-429C-81EB-D9516D6D5C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569766" y="939787"/>
            <a:ext cx="299271" cy="342356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56698" tIns="28349" rIns="56698" bIns="28349" numCol="1" anchor="t" anchorCtr="0" compatLnSpc="1">
            <a:prstTxWarp prst="textNoShape">
              <a:avLst/>
            </a:prstTxWarp>
          </a:bodyPr>
          <a:lstStyle/>
          <a:p>
            <a:endParaRPr lang="en-US" sz="900"/>
          </a:p>
        </p:txBody>
      </p:sp>
      <p:sp>
        <p:nvSpPr>
          <p:cNvPr id="28" name="Freeform: Shape 27">
            <a:extLst>
              <a:ext uri="{FF2B5EF4-FFF2-40B4-BE49-F238E27FC236}">
                <a16:creationId xmlns:a16="http://schemas.microsoft.com/office/drawing/2014/main" xmlns="" id="{2EC40DB1-B719-4A13-9A4D-0966B4B278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3497" y="941993"/>
            <a:ext cx="2480247" cy="326010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sp>
        <p:nvSpPr>
          <p:cNvPr id="2" name="Titre 1">
            <a:extLst>
              <a:ext uri="{FF2B5EF4-FFF2-40B4-BE49-F238E27FC236}">
                <a16:creationId xmlns:a16="http://schemas.microsoft.com/office/drawing/2014/main" xmlns="" id="{CC06A8C3-AFE3-344F-A01F-BED26700DFA1}"/>
              </a:ext>
            </a:extLst>
          </p:cNvPr>
          <p:cNvSpPr>
            <a:spLocks noGrp="1"/>
          </p:cNvSpPr>
          <p:nvPr>
            <p:ph type="title"/>
          </p:nvPr>
        </p:nvSpPr>
        <p:spPr>
          <a:xfrm>
            <a:off x="579669" y="1156251"/>
            <a:ext cx="2100996" cy="2828039"/>
          </a:xfrm>
        </p:spPr>
        <p:txBody>
          <a:bodyPr>
            <a:normAutofit/>
          </a:bodyPr>
          <a:lstStyle/>
          <a:p>
            <a:r>
              <a:rPr lang="fr-FR" sz="2480" b="1" dirty="0">
                <a:solidFill>
                  <a:srgbClr val="FFFFFF"/>
                </a:solidFill>
              </a:rPr>
              <a:t>Impact économique</a:t>
            </a:r>
          </a:p>
        </p:txBody>
      </p:sp>
      <p:sp>
        <p:nvSpPr>
          <p:cNvPr id="30" name="Rectangle 8">
            <a:extLst>
              <a:ext uri="{FF2B5EF4-FFF2-40B4-BE49-F238E27FC236}">
                <a16:creationId xmlns:a16="http://schemas.microsoft.com/office/drawing/2014/main" xmlns="" id="{82211336-CFF3-412D-868A-6679C1004C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039360" y="1385689"/>
            <a:ext cx="4126817" cy="3256294"/>
          </a:xfrm>
          <a:prstGeom prst="rect">
            <a:avLst/>
          </a:prstGeom>
          <a:solidFill>
            <a:schemeClr val="accent1"/>
          </a:solidFill>
          <a:ln>
            <a:noFill/>
          </a:ln>
        </p:spPr>
        <p:txBody>
          <a:bodyPr vert="horz" wrap="square" lIns="56698" tIns="28349" rIns="56698" bIns="28349" numCol="1" anchor="t" anchorCtr="0" compatLnSpc="1">
            <a:prstTxWarp prst="textNoShape">
              <a:avLst/>
            </a:prstTxWarp>
          </a:bodyPr>
          <a:lstStyle/>
          <a:p>
            <a:endParaRPr lang="en-US" sz="900"/>
          </a:p>
        </p:txBody>
      </p:sp>
      <p:sp>
        <p:nvSpPr>
          <p:cNvPr id="3" name="Espace réservé du contenu 2">
            <a:extLst>
              <a:ext uri="{FF2B5EF4-FFF2-40B4-BE49-F238E27FC236}">
                <a16:creationId xmlns:a16="http://schemas.microsoft.com/office/drawing/2014/main" xmlns="" id="{714B93BE-F9C9-2543-BEFE-0E9F3F6270B5}"/>
              </a:ext>
            </a:extLst>
          </p:cNvPr>
          <p:cNvSpPr>
            <a:spLocks noGrp="1"/>
          </p:cNvSpPr>
          <p:nvPr>
            <p:ph idx="1"/>
          </p:nvPr>
        </p:nvSpPr>
        <p:spPr>
          <a:xfrm>
            <a:off x="2964130" y="1675655"/>
            <a:ext cx="4202047" cy="2687696"/>
          </a:xfrm>
        </p:spPr>
        <p:txBody>
          <a:bodyPr anchor="ctr">
            <a:noAutofit/>
          </a:bodyPr>
          <a:lstStyle/>
          <a:p>
            <a:r>
              <a:rPr lang="fr-FR" sz="1400" b="1" dirty="0">
                <a:solidFill>
                  <a:srgbClr val="FEFFFF"/>
                </a:solidFill>
              </a:rPr>
              <a:t>Gains commerciaux potentiels </a:t>
            </a:r>
            <a:r>
              <a:rPr lang="fr-FR" sz="1400" b="1" dirty="0" smtClean="0">
                <a:solidFill>
                  <a:srgbClr val="FEFFFF"/>
                </a:solidFill>
              </a:rPr>
              <a:t>relatifs:</a:t>
            </a:r>
            <a:endParaRPr lang="fr-FR" sz="1400" b="1" dirty="0">
              <a:solidFill>
                <a:srgbClr val="FEFFFF"/>
              </a:solidFill>
            </a:endParaRPr>
          </a:p>
          <a:p>
            <a:pPr lvl="1">
              <a:buFont typeface="Police système Courant"/>
              <a:buChar char="-"/>
            </a:pPr>
            <a:r>
              <a:rPr lang="fr-FR" sz="1400" dirty="0">
                <a:solidFill>
                  <a:srgbClr val="FEFFFF"/>
                </a:solidFill>
              </a:rPr>
              <a:t>Industrie (notamment automobile)</a:t>
            </a:r>
          </a:p>
          <a:p>
            <a:pPr lvl="1">
              <a:buFont typeface="Police système Courant"/>
              <a:buChar char="-"/>
            </a:pPr>
            <a:r>
              <a:rPr lang="fr-FR" sz="1400" dirty="0">
                <a:solidFill>
                  <a:srgbClr val="FEFFFF"/>
                </a:solidFill>
              </a:rPr>
              <a:t>Services</a:t>
            </a:r>
          </a:p>
          <a:p>
            <a:pPr lvl="1">
              <a:buFont typeface="Police système Courant"/>
              <a:buChar char="-"/>
            </a:pPr>
            <a:r>
              <a:rPr lang="fr-FR" sz="1400" dirty="0">
                <a:solidFill>
                  <a:srgbClr val="FEFFFF"/>
                </a:solidFill>
              </a:rPr>
              <a:t>Marchés publics</a:t>
            </a:r>
          </a:p>
          <a:p>
            <a:pPr lvl="1">
              <a:buFont typeface="Police système Courant"/>
              <a:buChar char="-"/>
            </a:pPr>
            <a:r>
              <a:rPr lang="fr-FR" sz="1400" dirty="0">
                <a:solidFill>
                  <a:srgbClr val="FEFFFF"/>
                </a:solidFill>
              </a:rPr>
              <a:t>Vins et spiritueux, fromage,… </a:t>
            </a:r>
          </a:p>
          <a:p>
            <a:r>
              <a:rPr lang="fr-FR" sz="1400" b="1" dirty="0">
                <a:solidFill>
                  <a:srgbClr val="FEFFFF"/>
                </a:solidFill>
              </a:rPr>
              <a:t>Augmentation des importations européennes</a:t>
            </a:r>
            <a:r>
              <a:rPr lang="fr-FR" sz="1400" dirty="0">
                <a:solidFill>
                  <a:srgbClr val="FEFFFF"/>
                </a:solidFill>
              </a:rPr>
              <a:t>:</a:t>
            </a:r>
          </a:p>
          <a:p>
            <a:pPr lvl="1">
              <a:buFont typeface="Police système Courant"/>
              <a:buChar char="-"/>
            </a:pPr>
            <a:r>
              <a:rPr lang="fr-FR" sz="1400" dirty="0">
                <a:solidFill>
                  <a:srgbClr val="FEFFFF"/>
                </a:solidFill>
              </a:rPr>
              <a:t>Volaille</a:t>
            </a:r>
          </a:p>
          <a:p>
            <a:pPr lvl="1">
              <a:buFont typeface="Police système Courant"/>
              <a:buChar char="-"/>
            </a:pPr>
            <a:r>
              <a:rPr lang="fr-FR" sz="1400" dirty="0">
                <a:solidFill>
                  <a:srgbClr val="FEFFFF"/>
                </a:solidFill>
              </a:rPr>
              <a:t>Viande bovine</a:t>
            </a:r>
          </a:p>
          <a:p>
            <a:pPr lvl="1">
              <a:buFont typeface="Police système Courant"/>
              <a:buChar char="-"/>
            </a:pPr>
            <a:r>
              <a:rPr lang="fr-FR" sz="1400" dirty="0">
                <a:solidFill>
                  <a:srgbClr val="FEFFFF"/>
                </a:solidFill>
              </a:rPr>
              <a:t>Miel</a:t>
            </a:r>
          </a:p>
          <a:p>
            <a:pPr lvl="1">
              <a:buFont typeface="Police système Courant"/>
              <a:buChar char="-"/>
            </a:pPr>
            <a:r>
              <a:rPr lang="fr-FR" sz="1400" dirty="0">
                <a:solidFill>
                  <a:srgbClr val="FEFFFF"/>
                </a:solidFill>
              </a:rPr>
              <a:t>Ethanol</a:t>
            </a:r>
          </a:p>
          <a:p>
            <a:r>
              <a:rPr lang="fr-FR" sz="1400" dirty="0">
                <a:solidFill>
                  <a:srgbClr val="FEFFFF"/>
                </a:solidFill>
              </a:rPr>
              <a:t>Incertitude sur d’autres secteurs agricoles (</a:t>
            </a:r>
            <a:r>
              <a:rPr lang="fr-FR" sz="1400" dirty="0" smtClean="0">
                <a:solidFill>
                  <a:srgbClr val="FEFFFF"/>
                </a:solidFill>
              </a:rPr>
              <a:t>sucre)</a:t>
            </a:r>
            <a:endParaRPr lang="fr-FR" sz="1400" dirty="0">
              <a:solidFill>
                <a:srgbClr val="FEFFFF"/>
              </a:solidFill>
            </a:endParaRPr>
          </a:p>
          <a:p>
            <a:r>
              <a:rPr lang="fr-FR" sz="1400" b="1" dirty="0">
                <a:solidFill>
                  <a:srgbClr val="FEFFFF"/>
                </a:solidFill>
              </a:rPr>
              <a:t>Clause de sauvegarde agricole peu fonctionnelle</a:t>
            </a:r>
          </a:p>
        </p:txBody>
      </p:sp>
    </p:spTree>
    <p:extLst>
      <p:ext uri="{BB962C8B-B14F-4D97-AF65-F5344CB8AC3E}">
        <p14:creationId xmlns:p14="http://schemas.microsoft.com/office/powerpoint/2010/main" val="1353234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76EFD3D9-44F0-4267-BCC1-1613E79D82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47192"/>
            <a:ext cx="7557785" cy="42523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 name="Freeform 6">
            <a:extLst>
              <a:ext uri="{FF2B5EF4-FFF2-40B4-BE49-F238E27FC236}">
                <a16:creationId xmlns:a16="http://schemas.microsoft.com/office/drawing/2014/main" xmlns="" id="{A779A851-95D6-41AF-937A-B0E4B7F6FA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568357" y="1105743"/>
            <a:ext cx="471003" cy="354109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56698" tIns="28349" rIns="56698" bIns="28349" numCol="1" anchor="t" anchorCtr="0" compatLnSpc="1">
            <a:prstTxWarp prst="textNoShape">
              <a:avLst/>
            </a:prstTxWarp>
          </a:bodyPr>
          <a:lstStyle/>
          <a:p>
            <a:endParaRPr lang="en-US" sz="900"/>
          </a:p>
        </p:txBody>
      </p:sp>
      <p:sp>
        <p:nvSpPr>
          <p:cNvPr id="27" name="Freeform 7">
            <a:extLst>
              <a:ext uri="{FF2B5EF4-FFF2-40B4-BE49-F238E27FC236}">
                <a16:creationId xmlns:a16="http://schemas.microsoft.com/office/drawing/2014/main" xmlns="" id="{953FB2E7-B6CB-429C-81EB-D9516D6D5C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569766" y="939787"/>
            <a:ext cx="299271" cy="342356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56698" tIns="28349" rIns="56698" bIns="28349" numCol="1" anchor="t" anchorCtr="0" compatLnSpc="1">
            <a:prstTxWarp prst="textNoShape">
              <a:avLst/>
            </a:prstTxWarp>
          </a:bodyPr>
          <a:lstStyle/>
          <a:p>
            <a:endParaRPr lang="en-US" sz="900"/>
          </a:p>
        </p:txBody>
      </p:sp>
      <p:sp>
        <p:nvSpPr>
          <p:cNvPr id="29" name="Freeform: Shape 28">
            <a:extLst>
              <a:ext uri="{FF2B5EF4-FFF2-40B4-BE49-F238E27FC236}">
                <a16:creationId xmlns:a16="http://schemas.microsoft.com/office/drawing/2014/main" xmlns="" id="{2EC40DB1-B719-4A13-9A4D-0966B4B278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3497" y="941993"/>
            <a:ext cx="2480247" cy="326010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sp>
        <p:nvSpPr>
          <p:cNvPr id="2" name="Titre 1">
            <a:extLst>
              <a:ext uri="{FF2B5EF4-FFF2-40B4-BE49-F238E27FC236}">
                <a16:creationId xmlns:a16="http://schemas.microsoft.com/office/drawing/2014/main" xmlns="" id="{EC29DE1C-3314-E54B-9DE8-465EEAA3F4AB}"/>
              </a:ext>
            </a:extLst>
          </p:cNvPr>
          <p:cNvSpPr>
            <a:spLocks noGrp="1"/>
          </p:cNvSpPr>
          <p:nvPr>
            <p:ph type="title"/>
          </p:nvPr>
        </p:nvSpPr>
        <p:spPr>
          <a:xfrm>
            <a:off x="579669" y="1156251"/>
            <a:ext cx="2100996" cy="2828039"/>
          </a:xfrm>
        </p:spPr>
        <p:txBody>
          <a:bodyPr>
            <a:normAutofit/>
          </a:bodyPr>
          <a:lstStyle/>
          <a:p>
            <a:r>
              <a:rPr lang="fr-FR" sz="2480" b="1" dirty="0">
                <a:solidFill>
                  <a:srgbClr val="FFFFFF"/>
                </a:solidFill>
              </a:rPr>
              <a:t>Enjeux sanitaires et phytosanitaires</a:t>
            </a:r>
          </a:p>
        </p:txBody>
      </p:sp>
      <p:sp>
        <p:nvSpPr>
          <p:cNvPr id="31" name="Rectangle 8">
            <a:extLst>
              <a:ext uri="{FF2B5EF4-FFF2-40B4-BE49-F238E27FC236}">
                <a16:creationId xmlns:a16="http://schemas.microsoft.com/office/drawing/2014/main" xmlns="" id="{82211336-CFF3-412D-868A-6679C1004C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039360" y="1385689"/>
            <a:ext cx="4126817" cy="3256294"/>
          </a:xfrm>
          <a:prstGeom prst="rect">
            <a:avLst/>
          </a:prstGeom>
          <a:solidFill>
            <a:schemeClr val="accent1"/>
          </a:solidFill>
          <a:ln>
            <a:noFill/>
          </a:ln>
        </p:spPr>
        <p:txBody>
          <a:bodyPr vert="horz" wrap="square" lIns="56698" tIns="28349" rIns="56698" bIns="28349" numCol="1" anchor="t" anchorCtr="0" compatLnSpc="1">
            <a:prstTxWarp prst="textNoShape">
              <a:avLst/>
            </a:prstTxWarp>
          </a:bodyPr>
          <a:lstStyle/>
          <a:p>
            <a:endParaRPr lang="en-US" sz="900"/>
          </a:p>
        </p:txBody>
      </p:sp>
      <p:sp>
        <p:nvSpPr>
          <p:cNvPr id="3" name="Espace réservé du contenu 2">
            <a:extLst>
              <a:ext uri="{FF2B5EF4-FFF2-40B4-BE49-F238E27FC236}">
                <a16:creationId xmlns:a16="http://schemas.microsoft.com/office/drawing/2014/main" xmlns="" id="{F7B6A7C6-2510-6A4F-8145-2563CEB5BA4D}"/>
              </a:ext>
            </a:extLst>
          </p:cNvPr>
          <p:cNvSpPr>
            <a:spLocks noGrp="1"/>
          </p:cNvSpPr>
          <p:nvPr>
            <p:ph idx="1"/>
          </p:nvPr>
        </p:nvSpPr>
        <p:spPr>
          <a:xfrm>
            <a:off x="2976403" y="1613443"/>
            <a:ext cx="4189773" cy="2872639"/>
          </a:xfrm>
        </p:spPr>
        <p:txBody>
          <a:bodyPr anchor="ctr">
            <a:noAutofit/>
          </a:bodyPr>
          <a:lstStyle/>
          <a:p>
            <a:r>
              <a:rPr lang="fr-FR" sz="1600" b="1" dirty="0">
                <a:solidFill>
                  <a:srgbClr val="FEFFFF"/>
                </a:solidFill>
              </a:rPr>
              <a:t>Risque sanitaire accru </a:t>
            </a:r>
            <a:r>
              <a:rPr lang="fr-FR" sz="1600" dirty="0">
                <a:solidFill>
                  <a:srgbClr val="FEFFFF"/>
                </a:solidFill>
              </a:rPr>
              <a:t>dû à l’intensification des échanges </a:t>
            </a:r>
          </a:p>
          <a:p>
            <a:r>
              <a:rPr lang="fr-FR" sz="1600" b="1" dirty="0">
                <a:solidFill>
                  <a:srgbClr val="FEFFFF"/>
                </a:solidFill>
              </a:rPr>
              <a:t>Normes à la production </a:t>
            </a:r>
            <a:r>
              <a:rPr lang="fr-FR" sz="1600" dirty="0">
                <a:solidFill>
                  <a:srgbClr val="FEFFFF"/>
                </a:solidFill>
              </a:rPr>
              <a:t>bien moindres dans la zone </a:t>
            </a:r>
            <a:r>
              <a:rPr lang="fr-FR" sz="1600" dirty="0" smtClean="0">
                <a:solidFill>
                  <a:srgbClr val="FEFFFF"/>
                </a:solidFill>
              </a:rPr>
              <a:t>Mercosur et </a:t>
            </a:r>
            <a:r>
              <a:rPr lang="fr-FR" sz="1600" dirty="0" err="1" smtClean="0">
                <a:solidFill>
                  <a:srgbClr val="FEFFFF"/>
                </a:solidFill>
              </a:rPr>
              <a:t>pb</a:t>
            </a:r>
            <a:r>
              <a:rPr lang="fr-FR" sz="1600" dirty="0" smtClean="0">
                <a:solidFill>
                  <a:srgbClr val="FEFFFF"/>
                </a:solidFill>
              </a:rPr>
              <a:t> traçabilité</a:t>
            </a:r>
            <a:endParaRPr lang="fr-FR" sz="1600" dirty="0">
              <a:solidFill>
                <a:srgbClr val="FEFFFF"/>
              </a:solidFill>
            </a:endParaRPr>
          </a:p>
          <a:p>
            <a:r>
              <a:rPr lang="fr-FR" sz="1600" b="1" dirty="0">
                <a:solidFill>
                  <a:srgbClr val="FEFFFF"/>
                </a:solidFill>
              </a:rPr>
              <a:t>Instances de dialogues </a:t>
            </a:r>
            <a:r>
              <a:rPr lang="fr-FR" sz="1600" dirty="0">
                <a:solidFill>
                  <a:srgbClr val="FEFFFF"/>
                </a:solidFill>
              </a:rPr>
              <a:t>(bien-être animal, sanitaire, biotechnologies, résistance antibiotiques) </a:t>
            </a:r>
            <a:r>
              <a:rPr lang="fr-FR" sz="1600" b="1" dirty="0">
                <a:solidFill>
                  <a:srgbClr val="FEFFFF"/>
                </a:solidFill>
              </a:rPr>
              <a:t>peu contraignantes </a:t>
            </a:r>
            <a:r>
              <a:rPr lang="fr-FR" sz="1600" dirty="0">
                <a:solidFill>
                  <a:srgbClr val="FEFFFF"/>
                </a:solidFill>
              </a:rPr>
              <a:t>voire potentiellement </a:t>
            </a:r>
            <a:r>
              <a:rPr lang="fr-FR" sz="1600" b="1" dirty="0">
                <a:solidFill>
                  <a:srgbClr val="FEFFFF"/>
                </a:solidFill>
              </a:rPr>
              <a:t>contre productives </a:t>
            </a:r>
            <a:r>
              <a:rPr lang="fr-FR" sz="1600" dirty="0">
                <a:solidFill>
                  <a:srgbClr val="FEFFFF"/>
                </a:solidFill>
              </a:rPr>
              <a:t>pour les normes existantes en UE</a:t>
            </a:r>
          </a:p>
          <a:p>
            <a:r>
              <a:rPr lang="fr-FR" sz="1600" dirty="0">
                <a:solidFill>
                  <a:srgbClr val="FEFFFF"/>
                </a:solidFill>
              </a:rPr>
              <a:t>Reconnaissance du principe de précaution mais divergence entre les parties sur son interprétation et difficulté de son activation </a:t>
            </a:r>
          </a:p>
        </p:txBody>
      </p:sp>
    </p:spTree>
    <p:extLst>
      <p:ext uri="{BB962C8B-B14F-4D97-AF65-F5344CB8AC3E}">
        <p14:creationId xmlns:p14="http://schemas.microsoft.com/office/powerpoint/2010/main" val="4268222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76EFD3D9-44F0-4267-BCC1-1613E79D82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47192"/>
            <a:ext cx="7557785" cy="42523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 name="Freeform 6">
            <a:extLst>
              <a:ext uri="{FF2B5EF4-FFF2-40B4-BE49-F238E27FC236}">
                <a16:creationId xmlns:a16="http://schemas.microsoft.com/office/drawing/2014/main" xmlns="" id="{A779A851-95D6-41AF-937A-B0E4B7F6FA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568357" y="1105743"/>
            <a:ext cx="471003" cy="354109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56698" tIns="28349" rIns="56698" bIns="28349" numCol="1" anchor="t" anchorCtr="0" compatLnSpc="1">
            <a:prstTxWarp prst="textNoShape">
              <a:avLst/>
            </a:prstTxWarp>
          </a:bodyPr>
          <a:lstStyle/>
          <a:p>
            <a:endParaRPr lang="en-US" sz="900"/>
          </a:p>
        </p:txBody>
      </p:sp>
      <p:sp>
        <p:nvSpPr>
          <p:cNvPr id="27" name="Freeform 7">
            <a:extLst>
              <a:ext uri="{FF2B5EF4-FFF2-40B4-BE49-F238E27FC236}">
                <a16:creationId xmlns:a16="http://schemas.microsoft.com/office/drawing/2014/main" xmlns="" id="{953FB2E7-B6CB-429C-81EB-D9516D6D5C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569766" y="939787"/>
            <a:ext cx="299271" cy="342356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56698" tIns="28349" rIns="56698" bIns="28349" numCol="1" anchor="t" anchorCtr="0" compatLnSpc="1">
            <a:prstTxWarp prst="textNoShape">
              <a:avLst/>
            </a:prstTxWarp>
          </a:bodyPr>
          <a:lstStyle/>
          <a:p>
            <a:endParaRPr lang="en-US" sz="900"/>
          </a:p>
        </p:txBody>
      </p:sp>
      <p:sp>
        <p:nvSpPr>
          <p:cNvPr id="29" name="Freeform: Shape 28">
            <a:extLst>
              <a:ext uri="{FF2B5EF4-FFF2-40B4-BE49-F238E27FC236}">
                <a16:creationId xmlns:a16="http://schemas.microsoft.com/office/drawing/2014/main" xmlns="" id="{2EC40DB1-B719-4A13-9A4D-0966B4B278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3497" y="941993"/>
            <a:ext cx="2480247" cy="326010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sp>
        <p:nvSpPr>
          <p:cNvPr id="2" name="Titre 1">
            <a:extLst>
              <a:ext uri="{FF2B5EF4-FFF2-40B4-BE49-F238E27FC236}">
                <a16:creationId xmlns:a16="http://schemas.microsoft.com/office/drawing/2014/main" xmlns="" id="{268AE2DE-9819-E647-8301-4D21310889F5}"/>
              </a:ext>
            </a:extLst>
          </p:cNvPr>
          <p:cNvSpPr>
            <a:spLocks noGrp="1"/>
          </p:cNvSpPr>
          <p:nvPr>
            <p:ph type="title"/>
          </p:nvPr>
        </p:nvSpPr>
        <p:spPr>
          <a:xfrm>
            <a:off x="579669" y="1156251"/>
            <a:ext cx="2100996" cy="2828039"/>
          </a:xfrm>
        </p:spPr>
        <p:txBody>
          <a:bodyPr>
            <a:normAutofit/>
          </a:bodyPr>
          <a:lstStyle/>
          <a:p>
            <a:r>
              <a:rPr lang="fr-FR" sz="2480" b="1" dirty="0">
                <a:solidFill>
                  <a:srgbClr val="FFFFFF"/>
                </a:solidFill>
              </a:rPr>
              <a:t>Biodiversité &amp; climat </a:t>
            </a:r>
          </a:p>
        </p:txBody>
      </p:sp>
      <p:sp>
        <p:nvSpPr>
          <p:cNvPr id="31" name="Rectangle 8">
            <a:extLst>
              <a:ext uri="{FF2B5EF4-FFF2-40B4-BE49-F238E27FC236}">
                <a16:creationId xmlns:a16="http://schemas.microsoft.com/office/drawing/2014/main" xmlns="" id="{82211336-CFF3-412D-868A-6679C1004C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039360" y="1385689"/>
            <a:ext cx="4126817" cy="3256294"/>
          </a:xfrm>
          <a:prstGeom prst="rect">
            <a:avLst/>
          </a:prstGeom>
          <a:solidFill>
            <a:schemeClr val="accent1"/>
          </a:solidFill>
          <a:ln>
            <a:noFill/>
          </a:ln>
        </p:spPr>
        <p:txBody>
          <a:bodyPr vert="horz" wrap="square" lIns="56698" tIns="28349" rIns="56698" bIns="28349" numCol="1" anchor="t" anchorCtr="0" compatLnSpc="1">
            <a:prstTxWarp prst="textNoShape">
              <a:avLst/>
            </a:prstTxWarp>
          </a:bodyPr>
          <a:lstStyle/>
          <a:p>
            <a:endParaRPr lang="en-US" sz="900"/>
          </a:p>
        </p:txBody>
      </p:sp>
      <p:sp>
        <p:nvSpPr>
          <p:cNvPr id="3" name="Espace réservé du contenu 2">
            <a:extLst>
              <a:ext uri="{FF2B5EF4-FFF2-40B4-BE49-F238E27FC236}">
                <a16:creationId xmlns:a16="http://schemas.microsoft.com/office/drawing/2014/main" xmlns="" id="{5305C125-C014-E34C-BEC3-5F3A685A0216}"/>
              </a:ext>
            </a:extLst>
          </p:cNvPr>
          <p:cNvSpPr>
            <a:spLocks noGrp="1"/>
          </p:cNvSpPr>
          <p:nvPr>
            <p:ph idx="1"/>
          </p:nvPr>
        </p:nvSpPr>
        <p:spPr>
          <a:xfrm>
            <a:off x="2873745" y="1613444"/>
            <a:ext cx="4292432" cy="2811339"/>
          </a:xfrm>
        </p:spPr>
        <p:txBody>
          <a:bodyPr anchor="ctr">
            <a:noAutofit/>
          </a:bodyPr>
          <a:lstStyle/>
          <a:p>
            <a:r>
              <a:rPr lang="fr-FR" sz="1600" dirty="0">
                <a:solidFill>
                  <a:srgbClr val="FEFFFF"/>
                </a:solidFill>
              </a:rPr>
              <a:t>Hausse limitée des </a:t>
            </a:r>
            <a:r>
              <a:rPr lang="fr-FR" sz="1600" b="1" dirty="0">
                <a:solidFill>
                  <a:srgbClr val="FEFFFF"/>
                </a:solidFill>
              </a:rPr>
              <a:t>émissions de GES </a:t>
            </a:r>
            <a:r>
              <a:rPr lang="fr-FR" sz="1600" dirty="0">
                <a:solidFill>
                  <a:srgbClr val="FEFFFF"/>
                </a:solidFill>
              </a:rPr>
              <a:t>due à l’intensification des échanges selon le SIA (</a:t>
            </a:r>
            <a:r>
              <a:rPr lang="fr-FR" sz="1600" b="1" dirty="0">
                <a:solidFill>
                  <a:srgbClr val="FEFFFF"/>
                </a:solidFill>
              </a:rPr>
              <a:t>en excluant l’usage des sols / la déforestation</a:t>
            </a:r>
            <a:r>
              <a:rPr lang="fr-FR" sz="1600" dirty="0">
                <a:solidFill>
                  <a:srgbClr val="FEFFFF"/>
                </a:solidFill>
              </a:rPr>
              <a:t>)</a:t>
            </a:r>
          </a:p>
          <a:p>
            <a:r>
              <a:rPr lang="fr-FR" sz="1600" b="1" dirty="0">
                <a:solidFill>
                  <a:srgbClr val="FEFFFF"/>
                </a:solidFill>
              </a:rPr>
              <a:t>Bilan carbone </a:t>
            </a:r>
            <a:r>
              <a:rPr lang="fr-FR" sz="1600" dirty="0">
                <a:solidFill>
                  <a:srgbClr val="FEFFFF"/>
                </a:solidFill>
              </a:rPr>
              <a:t>des produits échangés comparable sauf viande bovine </a:t>
            </a:r>
          </a:p>
          <a:p>
            <a:r>
              <a:rPr lang="fr-FR" sz="1600" dirty="0">
                <a:solidFill>
                  <a:srgbClr val="FEFFFF"/>
                </a:solidFill>
              </a:rPr>
              <a:t>Gains limités dans le transfert des technologies </a:t>
            </a:r>
          </a:p>
          <a:p>
            <a:r>
              <a:rPr lang="fr-FR" sz="1600" b="1" dirty="0">
                <a:solidFill>
                  <a:srgbClr val="FEFFFF"/>
                </a:solidFill>
              </a:rPr>
              <a:t>Risque de déforestation </a:t>
            </a:r>
            <a:r>
              <a:rPr lang="fr-FR" sz="1600" dirty="0">
                <a:solidFill>
                  <a:srgbClr val="FEFFFF"/>
                </a:solidFill>
              </a:rPr>
              <a:t>dû à l’augmentation de la production de viande bovine</a:t>
            </a:r>
          </a:p>
          <a:p>
            <a:r>
              <a:rPr lang="fr-FR" sz="1600" b="1" dirty="0" smtClean="0">
                <a:solidFill>
                  <a:srgbClr val="FEFFFF"/>
                </a:solidFill>
              </a:rPr>
              <a:t>Référence </a:t>
            </a:r>
            <a:r>
              <a:rPr lang="fr-FR" sz="1600" b="1" dirty="0">
                <a:solidFill>
                  <a:srgbClr val="FEFFFF"/>
                </a:solidFill>
              </a:rPr>
              <a:t>à l’Accord de Paris </a:t>
            </a:r>
            <a:r>
              <a:rPr lang="fr-FR" sz="1600" dirty="0">
                <a:solidFill>
                  <a:srgbClr val="FEFFFF"/>
                </a:solidFill>
              </a:rPr>
              <a:t>comme clause essentielle mais </a:t>
            </a:r>
            <a:r>
              <a:rPr lang="fr-FR" sz="1600" b="1" dirty="0">
                <a:solidFill>
                  <a:srgbClr val="FEFFFF"/>
                </a:solidFill>
              </a:rPr>
              <a:t>pas de conditionnalité spécifique</a:t>
            </a:r>
            <a:r>
              <a:rPr lang="fr-FR" sz="1600" dirty="0">
                <a:solidFill>
                  <a:srgbClr val="FEFFFF"/>
                </a:solidFill>
              </a:rPr>
              <a:t> sur les engagements pris </a:t>
            </a:r>
            <a:r>
              <a:rPr lang="fr-FR" sz="1600" b="1" dirty="0" smtClean="0">
                <a:solidFill>
                  <a:srgbClr val="FEFFFF"/>
                </a:solidFill>
              </a:rPr>
              <a:t>Mécanisme </a:t>
            </a:r>
            <a:r>
              <a:rPr lang="fr-FR" sz="1600" b="1" dirty="0">
                <a:solidFill>
                  <a:srgbClr val="FEFFFF"/>
                </a:solidFill>
              </a:rPr>
              <a:t>de dialogue </a:t>
            </a:r>
            <a:r>
              <a:rPr lang="fr-FR" sz="1600" dirty="0">
                <a:solidFill>
                  <a:srgbClr val="FEFFFF"/>
                </a:solidFill>
              </a:rPr>
              <a:t>sur le développement durable peu contraignant</a:t>
            </a:r>
          </a:p>
        </p:txBody>
      </p:sp>
    </p:spTree>
    <p:extLst>
      <p:ext uri="{BB962C8B-B14F-4D97-AF65-F5344CB8AC3E}">
        <p14:creationId xmlns:p14="http://schemas.microsoft.com/office/powerpoint/2010/main" val="1528047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B26EE4FD-480F-42A5-9FEB-DA630457CF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47192"/>
            <a:ext cx="7557785" cy="42523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7019"/>
            <a:endParaRPr lang="en-US" sz="1116">
              <a:solidFill>
                <a:prstClr val="white"/>
              </a:solidFill>
            </a:endParaRPr>
          </a:p>
        </p:txBody>
      </p:sp>
      <p:sp>
        <p:nvSpPr>
          <p:cNvPr id="9" name="Freeform 5">
            <a:extLst>
              <a:ext uri="{FF2B5EF4-FFF2-40B4-BE49-F238E27FC236}">
                <a16:creationId xmlns:a16="http://schemas.microsoft.com/office/drawing/2014/main" xmlns="" id="{A187062F-BE14-42FC-B06A-607DB23849C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522511" y="1642707"/>
            <a:ext cx="509988" cy="2624489"/>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56698" tIns="28349" rIns="56698" bIns="28349" numCol="1" anchor="t" anchorCtr="0" compatLnSpc="1">
            <a:prstTxWarp prst="textNoShape">
              <a:avLst/>
            </a:prstTxWarp>
          </a:bodyPr>
          <a:lstStyle/>
          <a:p>
            <a:pPr defTabSz="567019"/>
            <a:endParaRPr lang="en-US" sz="1116">
              <a:solidFill>
                <a:prstClr val="black"/>
              </a:solidFill>
            </a:endParaRPr>
          </a:p>
        </p:txBody>
      </p:sp>
      <p:sp>
        <p:nvSpPr>
          <p:cNvPr id="11" name="Freeform 6">
            <a:extLst>
              <a:ext uri="{FF2B5EF4-FFF2-40B4-BE49-F238E27FC236}">
                <a16:creationId xmlns:a16="http://schemas.microsoft.com/office/drawing/2014/main" xmlns="" id="{731FE21B-2A45-4BF5-8B03-E123419887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522511" y="1430009"/>
            <a:ext cx="426443" cy="236874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56698" tIns="28349" rIns="56698" bIns="28349" numCol="1" anchor="t" anchorCtr="0" compatLnSpc="1">
            <a:prstTxWarp prst="textNoShape">
              <a:avLst/>
            </a:prstTxWarp>
          </a:bodyPr>
          <a:lstStyle/>
          <a:p>
            <a:pPr defTabSz="567019"/>
            <a:endParaRPr lang="en-US" sz="1116">
              <a:solidFill>
                <a:prstClr val="black"/>
              </a:solidFill>
            </a:endParaRPr>
          </a:p>
        </p:txBody>
      </p:sp>
      <p:sp>
        <p:nvSpPr>
          <p:cNvPr id="13" name="Freeform 7">
            <a:extLst>
              <a:ext uri="{FF2B5EF4-FFF2-40B4-BE49-F238E27FC236}">
                <a16:creationId xmlns:a16="http://schemas.microsoft.com/office/drawing/2014/main" xmlns="" id="{2DC5A94D-79ED-48F5-9DC5-96CBB507CE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733672" y="1315672"/>
            <a:ext cx="215282" cy="229401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56698" tIns="28349" rIns="56698" bIns="28349" numCol="1" anchor="t" anchorCtr="0" compatLnSpc="1">
            <a:prstTxWarp prst="textNoShape">
              <a:avLst/>
            </a:prstTxWarp>
          </a:bodyPr>
          <a:lstStyle/>
          <a:p>
            <a:pPr defTabSz="567019"/>
            <a:endParaRPr lang="en-US" sz="1116">
              <a:solidFill>
                <a:prstClr val="black"/>
              </a:solidFill>
            </a:endParaRPr>
          </a:p>
        </p:txBody>
      </p:sp>
      <p:sp>
        <p:nvSpPr>
          <p:cNvPr id="15" name="Rectangle 8">
            <a:extLst>
              <a:ext uri="{FF2B5EF4-FFF2-40B4-BE49-F238E27FC236}">
                <a16:creationId xmlns:a16="http://schemas.microsoft.com/office/drawing/2014/main" xmlns="" id="{93A3D4BE-AF25-4F9A-9C29-1145CCE24A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733671" y="1310260"/>
            <a:ext cx="6329900" cy="2189449"/>
          </a:xfrm>
          <a:prstGeom prst="rect">
            <a:avLst/>
          </a:prstGeom>
          <a:solidFill>
            <a:schemeClr val="accent1"/>
          </a:solidFill>
          <a:ln>
            <a:noFill/>
          </a:ln>
        </p:spPr>
        <p:txBody>
          <a:bodyPr vert="horz" wrap="square" lIns="56698" tIns="28349" rIns="56698" bIns="28349" numCol="1" anchor="t" anchorCtr="0" compatLnSpc="1">
            <a:prstTxWarp prst="textNoShape">
              <a:avLst/>
            </a:prstTxWarp>
          </a:bodyPr>
          <a:lstStyle/>
          <a:p>
            <a:pPr defTabSz="567019"/>
            <a:endParaRPr lang="en-US" sz="1116">
              <a:solidFill>
                <a:prstClr val="black"/>
              </a:solidFill>
            </a:endParaRPr>
          </a:p>
        </p:txBody>
      </p:sp>
      <p:sp>
        <p:nvSpPr>
          <p:cNvPr id="2" name="Titre 1">
            <a:extLst>
              <a:ext uri="{FF2B5EF4-FFF2-40B4-BE49-F238E27FC236}">
                <a16:creationId xmlns:a16="http://schemas.microsoft.com/office/drawing/2014/main" xmlns="" id="{DC56429B-34BF-CA4A-A1B6-D07907910619}"/>
              </a:ext>
            </a:extLst>
          </p:cNvPr>
          <p:cNvSpPr>
            <a:spLocks noGrp="1"/>
          </p:cNvSpPr>
          <p:nvPr>
            <p:ph type="title"/>
          </p:nvPr>
        </p:nvSpPr>
        <p:spPr>
          <a:xfrm>
            <a:off x="1160115" y="1544117"/>
            <a:ext cx="5726817" cy="1783691"/>
          </a:xfrm>
        </p:spPr>
        <p:txBody>
          <a:bodyPr vert="horz" lIns="56698" tIns="28349" rIns="56698" bIns="28349" rtlCol="0" anchor="b">
            <a:normAutofit/>
          </a:bodyPr>
          <a:lstStyle/>
          <a:p>
            <a:r>
              <a:rPr lang="en-US" sz="4093">
                <a:solidFill>
                  <a:srgbClr val="FFFFFF"/>
                </a:solidFill>
              </a:rPr>
              <a:t>Recommandations </a:t>
            </a:r>
            <a:br>
              <a:rPr lang="en-US" sz="4093">
                <a:solidFill>
                  <a:srgbClr val="FFFFFF"/>
                </a:solidFill>
              </a:rPr>
            </a:br>
            <a:endParaRPr lang="en-US" sz="4093">
              <a:solidFill>
                <a:srgbClr val="FFFFFF"/>
              </a:solidFill>
            </a:endParaRPr>
          </a:p>
        </p:txBody>
      </p:sp>
    </p:spTree>
    <p:extLst>
      <p:ext uri="{BB962C8B-B14F-4D97-AF65-F5344CB8AC3E}">
        <p14:creationId xmlns:p14="http://schemas.microsoft.com/office/powerpoint/2010/main" val="2417385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xmlns="" id="{85016AEC-0320-4ED0-8ECB-FE11DDDFE1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547192"/>
            <a:ext cx="7559486" cy="42523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7019"/>
            <a:endParaRPr lang="en-US" sz="1116">
              <a:solidFill>
                <a:prstClr val="white"/>
              </a:solidFill>
            </a:endParaRPr>
          </a:p>
        </p:txBody>
      </p:sp>
      <p:sp>
        <p:nvSpPr>
          <p:cNvPr id="32" name="Rectangle 31">
            <a:extLst>
              <a:ext uri="{FF2B5EF4-FFF2-40B4-BE49-F238E27FC236}">
                <a16:creationId xmlns:a16="http://schemas.microsoft.com/office/drawing/2014/main" xmlns="" id="{D3CDB30C-1F82-41E6-A067-831D6E8918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5" y="547192"/>
            <a:ext cx="7559486" cy="425231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7019"/>
            <a:endParaRPr lang="en-US" sz="1116">
              <a:solidFill>
                <a:prstClr val="white"/>
              </a:solidFill>
            </a:endParaRPr>
          </a:p>
        </p:txBody>
      </p:sp>
      <p:sp>
        <p:nvSpPr>
          <p:cNvPr id="34" name="Rectangle 33">
            <a:extLst>
              <a:ext uri="{FF2B5EF4-FFF2-40B4-BE49-F238E27FC236}">
                <a16:creationId xmlns:a16="http://schemas.microsoft.com/office/drawing/2014/main" xmlns="" id="{2DDA86DD-F997-4F66-A87C-5B58AB6D19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099993"/>
            <a:ext cx="447911" cy="3144352"/>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7019"/>
            <a:endParaRPr lang="en-US" sz="1116">
              <a:solidFill>
                <a:prstClr val="white"/>
              </a:solidFill>
            </a:endParaRPr>
          </a:p>
        </p:txBody>
      </p:sp>
      <p:sp>
        <p:nvSpPr>
          <p:cNvPr id="36" name="Rectangle 35">
            <a:extLst>
              <a:ext uri="{FF2B5EF4-FFF2-40B4-BE49-F238E27FC236}">
                <a16:creationId xmlns:a16="http://schemas.microsoft.com/office/drawing/2014/main" xmlns="" id="{D241B827-437E-40A3-A732-669230D6A5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45572" y="1099993"/>
            <a:ext cx="6814103" cy="314435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7019"/>
            <a:endParaRPr lang="en-US" sz="1116">
              <a:solidFill>
                <a:prstClr val="white"/>
              </a:solidFill>
            </a:endParaRPr>
          </a:p>
        </p:txBody>
      </p:sp>
      <p:sp>
        <p:nvSpPr>
          <p:cNvPr id="2" name="Titre 1">
            <a:extLst>
              <a:ext uri="{FF2B5EF4-FFF2-40B4-BE49-F238E27FC236}">
                <a16:creationId xmlns:a16="http://schemas.microsoft.com/office/drawing/2014/main" xmlns="" id="{0148D8F7-E5F9-7A4A-992A-37717827C147}"/>
              </a:ext>
            </a:extLst>
          </p:cNvPr>
          <p:cNvSpPr>
            <a:spLocks noGrp="1"/>
          </p:cNvSpPr>
          <p:nvPr>
            <p:ph type="title"/>
          </p:nvPr>
        </p:nvSpPr>
        <p:spPr>
          <a:xfrm>
            <a:off x="944949" y="1200802"/>
            <a:ext cx="5868874" cy="734210"/>
          </a:xfrm>
        </p:spPr>
        <p:txBody>
          <a:bodyPr>
            <a:normAutofit/>
          </a:bodyPr>
          <a:lstStyle/>
          <a:p>
            <a:r>
              <a:rPr lang="fr-FR" b="1" dirty="0"/>
              <a:t>Evaluation </a:t>
            </a:r>
          </a:p>
        </p:txBody>
      </p:sp>
      <p:sp>
        <p:nvSpPr>
          <p:cNvPr id="3" name="Espace réservé du contenu 2">
            <a:extLst>
              <a:ext uri="{FF2B5EF4-FFF2-40B4-BE49-F238E27FC236}">
                <a16:creationId xmlns:a16="http://schemas.microsoft.com/office/drawing/2014/main" xmlns="" id="{B41A1DD8-EA60-DE4E-B488-A5975CED6503}"/>
              </a:ext>
            </a:extLst>
          </p:cNvPr>
          <p:cNvSpPr>
            <a:spLocks noGrp="1"/>
          </p:cNvSpPr>
          <p:nvPr>
            <p:ph idx="1"/>
          </p:nvPr>
        </p:nvSpPr>
        <p:spPr>
          <a:xfrm>
            <a:off x="745572" y="1736745"/>
            <a:ext cx="6729187" cy="2507599"/>
          </a:xfrm>
        </p:spPr>
        <p:txBody>
          <a:bodyPr>
            <a:normAutofit/>
          </a:bodyPr>
          <a:lstStyle/>
          <a:p>
            <a:r>
              <a:rPr lang="fr-FR" sz="1600" dirty="0"/>
              <a:t>Mieux </a:t>
            </a:r>
            <a:r>
              <a:rPr lang="fr-FR" sz="1600" b="1" dirty="0"/>
              <a:t>prendre en compte le développement durable </a:t>
            </a:r>
            <a:r>
              <a:rPr lang="fr-FR" sz="1600" dirty="0"/>
              <a:t>dans les évaluations d’impact</a:t>
            </a:r>
          </a:p>
          <a:p>
            <a:pPr lvl="1">
              <a:buFont typeface="Police système Courant"/>
              <a:buChar char="-"/>
            </a:pPr>
            <a:r>
              <a:rPr lang="fr-FR" sz="1600" dirty="0"/>
              <a:t>Modèle d’usage des terres</a:t>
            </a:r>
          </a:p>
          <a:p>
            <a:pPr lvl="1">
              <a:buFont typeface="Police système Courant"/>
              <a:buChar char="-"/>
            </a:pPr>
            <a:r>
              <a:rPr lang="fr-FR" sz="1600" dirty="0"/>
              <a:t>Emissions générées par le transport international</a:t>
            </a:r>
          </a:p>
          <a:p>
            <a:r>
              <a:rPr lang="fr-FR" sz="1600" b="1" dirty="0"/>
              <a:t>Enrichir l’évaluation économique </a:t>
            </a:r>
          </a:p>
          <a:p>
            <a:pPr lvl="1">
              <a:buFont typeface="Police système Courant"/>
              <a:buChar char="-"/>
            </a:pPr>
            <a:r>
              <a:rPr lang="fr-FR" sz="1600" dirty="0"/>
              <a:t>Modélisation plus fine des secteurs (produits agricoles)</a:t>
            </a:r>
          </a:p>
          <a:p>
            <a:pPr lvl="1">
              <a:buFont typeface="Police système Courant"/>
              <a:buChar char="-"/>
            </a:pPr>
            <a:r>
              <a:rPr lang="fr-FR" sz="1600" dirty="0"/>
              <a:t>Prise en compte du </a:t>
            </a:r>
            <a:r>
              <a:rPr lang="fr-FR" sz="1600" dirty="0" err="1"/>
              <a:t>Brexit</a:t>
            </a:r>
            <a:endParaRPr lang="fr-FR" sz="1600" dirty="0"/>
          </a:p>
          <a:p>
            <a:pPr lvl="1">
              <a:buFont typeface="Police système Courant"/>
              <a:buChar char="-"/>
            </a:pPr>
            <a:r>
              <a:rPr lang="fr-FR" sz="1600" dirty="0"/>
              <a:t>Impact par Etat membre</a:t>
            </a:r>
          </a:p>
          <a:p>
            <a:pPr lvl="1">
              <a:buFont typeface="Police système Courant"/>
              <a:buChar char="-"/>
            </a:pPr>
            <a:r>
              <a:rPr lang="fr-FR" sz="1600" dirty="0"/>
              <a:t>Suivi périodique de l’évaluation ex post</a:t>
            </a:r>
          </a:p>
          <a:p>
            <a:pPr lvl="1">
              <a:buFont typeface="Police système Courant"/>
              <a:buChar char="-"/>
            </a:pPr>
            <a:endParaRPr lang="fr-FR" sz="1364" dirty="0"/>
          </a:p>
        </p:txBody>
      </p:sp>
    </p:spTree>
    <p:extLst>
      <p:ext uri="{BB962C8B-B14F-4D97-AF65-F5344CB8AC3E}">
        <p14:creationId xmlns:p14="http://schemas.microsoft.com/office/powerpoint/2010/main" val="9860760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5016AEC-0320-4ED0-8ECB-FE11DDDFE1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547192"/>
            <a:ext cx="7559486" cy="42523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7019"/>
            <a:endParaRPr lang="en-US" sz="1116">
              <a:solidFill>
                <a:prstClr val="white"/>
              </a:solidFill>
            </a:endParaRPr>
          </a:p>
        </p:txBody>
      </p:sp>
      <p:sp>
        <p:nvSpPr>
          <p:cNvPr id="10" name="Rectangle 9">
            <a:extLst>
              <a:ext uri="{FF2B5EF4-FFF2-40B4-BE49-F238E27FC236}">
                <a16:creationId xmlns:a16="http://schemas.microsoft.com/office/drawing/2014/main" xmlns="" id="{D3CDB30C-1F82-41E6-A067-831D6E8918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5" y="547192"/>
            <a:ext cx="7559486" cy="425231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7019"/>
            <a:endParaRPr lang="en-US" sz="1116">
              <a:solidFill>
                <a:prstClr val="white"/>
              </a:solidFill>
            </a:endParaRPr>
          </a:p>
        </p:txBody>
      </p:sp>
      <p:sp>
        <p:nvSpPr>
          <p:cNvPr id="12" name="Rectangle 11">
            <a:extLst>
              <a:ext uri="{FF2B5EF4-FFF2-40B4-BE49-F238E27FC236}">
                <a16:creationId xmlns:a16="http://schemas.microsoft.com/office/drawing/2014/main" xmlns="" id="{2DDA86DD-F997-4F66-A87C-5B58AB6D19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099993"/>
            <a:ext cx="447911" cy="3144352"/>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7019"/>
            <a:endParaRPr lang="en-US" sz="1116">
              <a:solidFill>
                <a:prstClr val="white"/>
              </a:solidFill>
            </a:endParaRPr>
          </a:p>
        </p:txBody>
      </p:sp>
      <p:sp>
        <p:nvSpPr>
          <p:cNvPr id="14" name="Rectangle 13">
            <a:extLst>
              <a:ext uri="{FF2B5EF4-FFF2-40B4-BE49-F238E27FC236}">
                <a16:creationId xmlns:a16="http://schemas.microsoft.com/office/drawing/2014/main" xmlns="" id="{D241B827-437E-40A3-A732-669230D6A5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45572" y="1099993"/>
            <a:ext cx="6814103" cy="314435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7019"/>
            <a:endParaRPr lang="en-US" sz="1116">
              <a:solidFill>
                <a:prstClr val="white"/>
              </a:solidFill>
            </a:endParaRPr>
          </a:p>
        </p:txBody>
      </p:sp>
      <p:sp>
        <p:nvSpPr>
          <p:cNvPr id="2" name="Titre 1">
            <a:extLst>
              <a:ext uri="{FF2B5EF4-FFF2-40B4-BE49-F238E27FC236}">
                <a16:creationId xmlns:a16="http://schemas.microsoft.com/office/drawing/2014/main" xmlns="" id="{C596B72C-5C85-4645-ACC5-DCC1643CC483}"/>
              </a:ext>
            </a:extLst>
          </p:cNvPr>
          <p:cNvSpPr>
            <a:spLocks noGrp="1"/>
          </p:cNvSpPr>
          <p:nvPr>
            <p:ph type="title"/>
          </p:nvPr>
        </p:nvSpPr>
        <p:spPr>
          <a:xfrm>
            <a:off x="944949" y="1200802"/>
            <a:ext cx="5868874" cy="734210"/>
          </a:xfrm>
        </p:spPr>
        <p:txBody>
          <a:bodyPr>
            <a:normAutofit/>
          </a:bodyPr>
          <a:lstStyle/>
          <a:p>
            <a:r>
              <a:rPr lang="fr-FR" b="1" dirty="0"/>
              <a:t>Mise en œuvre</a:t>
            </a:r>
          </a:p>
        </p:txBody>
      </p:sp>
      <p:sp>
        <p:nvSpPr>
          <p:cNvPr id="3" name="Espace réservé du contenu 2">
            <a:extLst>
              <a:ext uri="{FF2B5EF4-FFF2-40B4-BE49-F238E27FC236}">
                <a16:creationId xmlns:a16="http://schemas.microsoft.com/office/drawing/2014/main" xmlns="" id="{23FA6850-E680-5F4A-ACBC-AF11C252B116}"/>
              </a:ext>
            </a:extLst>
          </p:cNvPr>
          <p:cNvSpPr>
            <a:spLocks noGrp="1"/>
          </p:cNvSpPr>
          <p:nvPr>
            <p:ph idx="1"/>
          </p:nvPr>
        </p:nvSpPr>
        <p:spPr>
          <a:xfrm>
            <a:off x="745572" y="1935012"/>
            <a:ext cx="6813913" cy="2108778"/>
          </a:xfrm>
        </p:spPr>
        <p:txBody>
          <a:bodyPr>
            <a:noAutofit/>
          </a:bodyPr>
          <a:lstStyle/>
          <a:p>
            <a:r>
              <a:rPr lang="fr-FR" sz="1800" dirty="0"/>
              <a:t>Suivi de </a:t>
            </a:r>
            <a:r>
              <a:rPr lang="fr-FR" sz="1800" b="1" dirty="0"/>
              <a:t>l’évolution des marchés UE et nationaux </a:t>
            </a:r>
            <a:r>
              <a:rPr lang="fr-FR" sz="1800" dirty="0"/>
              <a:t>pour mesurer les impacts réels au bon niveau (ex: aloyau et non pas « viande bovine ») et déterminer des seuils de « perturbation grave des marchés » pour le déclenchement automatique de la clause de sauvegarde bilatérale</a:t>
            </a:r>
          </a:p>
          <a:p>
            <a:r>
              <a:rPr lang="fr-FR" sz="1800" dirty="0"/>
              <a:t>Définir un </a:t>
            </a:r>
            <a:r>
              <a:rPr lang="fr-FR" sz="1800" b="1" dirty="0"/>
              <a:t>cahier des charges sur l’origine et les modes de production agricoles </a:t>
            </a:r>
            <a:r>
              <a:rPr lang="fr-FR" sz="1800" dirty="0"/>
              <a:t>(conformes aux objectifs de développement durable)</a:t>
            </a:r>
          </a:p>
          <a:p>
            <a:r>
              <a:rPr lang="fr-FR" sz="1800" dirty="0"/>
              <a:t>Améliorer la </a:t>
            </a:r>
            <a:r>
              <a:rPr lang="fr-FR" sz="1800" b="1" dirty="0"/>
              <a:t>traçabilité et l’étiquetage </a:t>
            </a:r>
          </a:p>
          <a:p>
            <a:r>
              <a:rPr lang="fr-FR" sz="1800" dirty="0"/>
              <a:t>Renforcer la </a:t>
            </a:r>
            <a:r>
              <a:rPr lang="fr-FR" sz="1800" b="1" dirty="0"/>
              <a:t>coopération et les contrôles sur le plan sanitaire</a:t>
            </a:r>
          </a:p>
        </p:txBody>
      </p:sp>
    </p:spTree>
    <p:extLst>
      <p:ext uri="{BB962C8B-B14F-4D97-AF65-F5344CB8AC3E}">
        <p14:creationId xmlns:p14="http://schemas.microsoft.com/office/powerpoint/2010/main" val="714691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5016AEC-0320-4ED0-8ECB-FE11DDDFE1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547192"/>
            <a:ext cx="7559486" cy="42523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7019"/>
            <a:endParaRPr lang="en-US" sz="1116">
              <a:solidFill>
                <a:prstClr val="white"/>
              </a:solidFill>
            </a:endParaRPr>
          </a:p>
        </p:txBody>
      </p:sp>
      <p:sp>
        <p:nvSpPr>
          <p:cNvPr id="10" name="Rectangle 9">
            <a:extLst>
              <a:ext uri="{FF2B5EF4-FFF2-40B4-BE49-F238E27FC236}">
                <a16:creationId xmlns:a16="http://schemas.microsoft.com/office/drawing/2014/main" xmlns="" id="{D3CDB30C-1F82-41E6-A067-831D6E8918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5" y="547192"/>
            <a:ext cx="7559486" cy="425231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7019"/>
            <a:endParaRPr lang="en-US" sz="1116">
              <a:solidFill>
                <a:prstClr val="white"/>
              </a:solidFill>
            </a:endParaRPr>
          </a:p>
        </p:txBody>
      </p:sp>
      <p:sp>
        <p:nvSpPr>
          <p:cNvPr id="12" name="Rectangle 11">
            <a:extLst>
              <a:ext uri="{FF2B5EF4-FFF2-40B4-BE49-F238E27FC236}">
                <a16:creationId xmlns:a16="http://schemas.microsoft.com/office/drawing/2014/main" xmlns="" id="{2DDA86DD-F997-4F66-A87C-5B58AB6D19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099993"/>
            <a:ext cx="447911" cy="3144352"/>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7019"/>
            <a:endParaRPr lang="en-US" sz="1116">
              <a:solidFill>
                <a:prstClr val="white"/>
              </a:solidFill>
            </a:endParaRPr>
          </a:p>
        </p:txBody>
      </p:sp>
      <p:sp>
        <p:nvSpPr>
          <p:cNvPr id="14" name="Rectangle 13">
            <a:extLst>
              <a:ext uri="{FF2B5EF4-FFF2-40B4-BE49-F238E27FC236}">
                <a16:creationId xmlns:a16="http://schemas.microsoft.com/office/drawing/2014/main" xmlns="" id="{D241B827-437E-40A3-A732-669230D6A5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45572" y="1099993"/>
            <a:ext cx="6814103" cy="314435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7019"/>
            <a:endParaRPr lang="en-US" sz="1116">
              <a:solidFill>
                <a:prstClr val="white"/>
              </a:solidFill>
            </a:endParaRPr>
          </a:p>
        </p:txBody>
      </p:sp>
      <p:sp>
        <p:nvSpPr>
          <p:cNvPr id="2" name="Titre 1">
            <a:extLst>
              <a:ext uri="{FF2B5EF4-FFF2-40B4-BE49-F238E27FC236}">
                <a16:creationId xmlns:a16="http://schemas.microsoft.com/office/drawing/2014/main" xmlns="" id="{A8D755BC-2DFF-E342-BE45-5A948062AB3A}"/>
              </a:ext>
            </a:extLst>
          </p:cNvPr>
          <p:cNvSpPr>
            <a:spLocks noGrp="1"/>
          </p:cNvSpPr>
          <p:nvPr>
            <p:ph type="title"/>
          </p:nvPr>
        </p:nvSpPr>
        <p:spPr>
          <a:xfrm>
            <a:off x="944949" y="1200802"/>
            <a:ext cx="5868874" cy="734210"/>
          </a:xfrm>
        </p:spPr>
        <p:txBody>
          <a:bodyPr>
            <a:noAutofit/>
          </a:bodyPr>
          <a:lstStyle/>
          <a:p>
            <a:r>
              <a:rPr lang="fr-FR" sz="2800" b="1" dirty="0"/>
              <a:t>Améliorations et propositions pour les accords de nouvelle génération</a:t>
            </a:r>
          </a:p>
        </p:txBody>
      </p:sp>
      <p:sp>
        <p:nvSpPr>
          <p:cNvPr id="3" name="Espace réservé du contenu 2">
            <a:extLst>
              <a:ext uri="{FF2B5EF4-FFF2-40B4-BE49-F238E27FC236}">
                <a16:creationId xmlns:a16="http://schemas.microsoft.com/office/drawing/2014/main" xmlns="" id="{B07FD4B3-9C9D-3949-A89B-9FC5E953B212}"/>
              </a:ext>
            </a:extLst>
          </p:cNvPr>
          <p:cNvSpPr>
            <a:spLocks noGrp="1"/>
          </p:cNvSpPr>
          <p:nvPr>
            <p:ph idx="1"/>
          </p:nvPr>
        </p:nvSpPr>
        <p:spPr>
          <a:xfrm>
            <a:off x="944959" y="2034758"/>
            <a:ext cx="5869143" cy="2108778"/>
          </a:xfrm>
        </p:spPr>
        <p:txBody>
          <a:bodyPr>
            <a:normAutofit/>
          </a:bodyPr>
          <a:lstStyle/>
          <a:p>
            <a:r>
              <a:rPr lang="fr-FR" sz="1488" dirty="0"/>
              <a:t>Octroyer aux </a:t>
            </a:r>
            <a:r>
              <a:rPr lang="fr-FR" sz="1488" b="1" dirty="0"/>
              <a:t>filières sensibles agricoles des protections similaires à d’autres traités commerciaux de l’UE </a:t>
            </a:r>
            <a:r>
              <a:rPr lang="fr-FR" sz="1488" dirty="0"/>
              <a:t>(avec Japon, Corée du Sud…)</a:t>
            </a:r>
          </a:p>
          <a:p>
            <a:r>
              <a:rPr lang="fr-FR" sz="1488" dirty="0"/>
              <a:t>Clarifier le </a:t>
            </a:r>
            <a:r>
              <a:rPr lang="fr-FR" sz="1488" b="1" dirty="0"/>
              <a:t>principe de précaution</a:t>
            </a:r>
          </a:p>
          <a:p>
            <a:r>
              <a:rPr lang="fr-FR" sz="1488" dirty="0"/>
              <a:t>Renforcer le </a:t>
            </a:r>
            <a:r>
              <a:rPr lang="fr-FR" sz="1488" b="1" dirty="0"/>
              <a:t>statut juridique de l’Accord de Paris</a:t>
            </a:r>
          </a:p>
          <a:p>
            <a:r>
              <a:rPr lang="fr-FR" sz="1488" dirty="0"/>
              <a:t>Introduire des </a:t>
            </a:r>
            <a:r>
              <a:rPr lang="fr-FR" sz="1488" b="1" dirty="0"/>
              <a:t>conditionnalités environnementales </a:t>
            </a:r>
          </a:p>
          <a:p>
            <a:r>
              <a:rPr lang="fr-FR" sz="1488" dirty="0"/>
              <a:t>Positionner le mandat  de négociation commerciale de la Commission dans le </a:t>
            </a:r>
            <a:r>
              <a:rPr lang="fr-FR" sz="1488" b="1" dirty="0"/>
              <a:t>cadre de la taxe carbone aux frontières du </a:t>
            </a:r>
            <a:r>
              <a:rPr lang="fr-FR" sz="1488" b="1" i="1" dirty="0"/>
              <a:t>Green Deal </a:t>
            </a:r>
          </a:p>
        </p:txBody>
      </p:sp>
    </p:spTree>
    <p:extLst>
      <p:ext uri="{BB962C8B-B14F-4D97-AF65-F5344CB8AC3E}">
        <p14:creationId xmlns:p14="http://schemas.microsoft.com/office/powerpoint/2010/main" val="4187700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7163" y="284163"/>
            <a:ext cx="6883400" cy="811371"/>
          </a:xfrm>
        </p:spPr>
        <p:txBody>
          <a:bodyPr>
            <a:normAutofit fontScale="90000"/>
          </a:bodyPr>
          <a:lstStyle/>
          <a:p>
            <a:r>
              <a:rPr lang="fr-FR" dirty="0" smtClean="0"/>
              <a:t>GE 1</a:t>
            </a:r>
            <a:r>
              <a:rPr lang="fr-FR" baseline="30000" dirty="0" smtClean="0"/>
              <a:t>er</a:t>
            </a:r>
            <a:r>
              <a:rPr lang="fr-FR" dirty="0" smtClean="0"/>
              <a:t> fournisseur, FR 2ème</a:t>
            </a:r>
            <a:br>
              <a:rPr lang="fr-FR" dirty="0" smtClean="0"/>
            </a:br>
            <a:r>
              <a:rPr lang="fr-FR" dirty="0" smtClean="0"/>
              <a:t>NL 1</a:t>
            </a:r>
            <a:r>
              <a:rPr lang="fr-FR" baseline="30000" dirty="0" smtClean="0"/>
              <a:t>er</a:t>
            </a:r>
            <a:r>
              <a:rPr lang="fr-FR" dirty="0" smtClean="0"/>
              <a:t> importateur, SP 2ème</a:t>
            </a:r>
            <a:endParaRPr lang="fr-FR" dirty="0"/>
          </a:p>
        </p:txBody>
      </p:sp>
      <p:pic>
        <p:nvPicPr>
          <p:cNvPr id="5" name="Espace réservé du contenu 4"/>
          <p:cNvPicPr>
            <a:picLocks noGrp="1" noChangeAspect="1"/>
          </p:cNvPicPr>
          <p:nvPr>
            <p:ph sz="quarter" idx="10"/>
          </p:nvPr>
        </p:nvPicPr>
        <p:blipFill>
          <a:blip r:embed="rId2"/>
          <a:stretch>
            <a:fillRect/>
          </a:stretch>
        </p:blipFill>
        <p:spPr>
          <a:xfrm>
            <a:off x="792975" y="1095534"/>
            <a:ext cx="5611776" cy="4158607"/>
          </a:xfrm>
          <a:prstGeom prst="rect">
            <a:avLst/>
          </a:prstGeom>
        </p:spPr>
      </p:pic>
      <p:sp>
        <p:nvSpPr>
          <p:cNvPr id="4" name="Espace réservé du numéro de diapositive 3"/>
          <p:cNvSpPr>
            <a:spLocks noGrp="1"/>
          </p:cNvSpPr>
          <p:nvPr>
            <p:ph type="sldNum" sz="quarter" idx="11"/>
          </p:nvPr>
        </p:nvSpPr>
        <p:spPr/>
        <p:txBody>
          <a:bodyPr/>
          <a:lstStyle/>
          <a:p>
            <a:fld id="{8D5C560D-96BA-4AE8-8341-3ABDE1B94D8A}" type="slidenum">
              <a:rPr lang="fr-FR" smtClean="0"/>
              <a:pPr/>
              <a:t>4</a:t>
            </a:fld>
            <a:endParaRPr lang="fr-FR" dirty="0"/>
          </a:p>
        </p:txBody>
      </p:sp>
      <p:pic>
        <p:nvPicPr>
          <p:cNvPr id="6" name="Image 5"/>
          <p:cNvPicPr>
            <a:picLocks noChangeAspect="1"/>
          </p:cNvPicPr>
          <p:nvPr/>
        </p:nvPicPr>
        <p:blipFill>
          <a:blip r:embed="rId3"/>
          <a:stretch>
            <a:fillRect/>
          </a:stretch>
        </p:blipFill>
        <p:spPr>
          <a:xfrm>
            <a:off x="907379" y="4810206"/>
            <a:ext cx="810838" cy="536494"/>
          </a:xfrm>
          <a:prstGeom prst="rect">
            <a:avLst/>
          </a:prstGeom>
        </p:spPr>
      </p:pic>
    </p:spTree>
    <p:extLst>
      <p:ext uri="{BB962C8B-B14F-4D97-AF65-F5344CB8AC3E}">
        <p14:creationId xmlns:p14="http://schemas.microsoft.com/office/powerpoint/2010/main" val="2748332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3172" y="284163"/>
            <a:ext cx="6521450" cy="507499"/>
          </a:xfrm>
        </p:spPr>
        <p:txBody>
          <a:bodyPr>
            <a:normAutofit fontScale="90000"/>
          </a:bodyPr>
          <a:lstStyle/>
          <a:p>
            <a:r>
              <a:rPr lang="fr-FR" dirty="0" smtClean="0"/>
              <a:t>Et maintenant ?</a:t>
            </a:r>
            <a:endParaRPr lang="fr-FR" dirty="0"/>
          </a:p>
        </p:txBody>
      </p:sp>
      <p:sp>
        <p:nvSpPr>
          <p:cNvPr id="3" name="Espace réservé du contenu 2"/>
          <p:cNvSpPr>
            <a:spLocks noGrp="1"/>
          </p:cNvSpPr>
          <p:nvPr>
            <p:ph sz="quarter" idx="10"/>
          </p:nvPr>
        </p:nvSpPr>
        <p:spPr>
          <a:xfrm>
            <a:off x="92052" y="952027"/>
            <a:ext cx="7198599" cy="4135474"/>
          </a:xfrm>
        </p:spPr>
        <p:txBody>
          <a:bodyPr>
            <a:normAutofit fontScale="85000" lnSpcReduction="20000"/>
          </a:bodyPr>
          <a:lstStyle/>
          <a:p>
            <a:r>
              <a:rPr lang="fr-FR" dirty="0" smtClean="0"/>
              <a:t>Controverse sur la validation (le processus de traduction/mise à plat juridique est en cours</a:t>
            </a:r>
            <a:r>
              <a:rPr lang="fr-FR" dirty="0" smtClean="0"/>
              <a:t>): à la COM INTA du 10 décembre, la CE dit qu’elle donnera en janvier son interprétation juridique</a:t>
            </a:r>
            <a:endParaRPr lang="fr-FR" dirty="0" smtClean="0"/>
          </a:p>
          <a:p>
            <a:r>
              <a:rPr lang="fr-FR" dirty="0" smtClean="0"/>
              <a:t>Certains Parlements se sont d’ores et déjà opposés: AU, WA, Bruxelles</a:t>
            </a:r>
          </a:p>
          <a:p>
            <a:r>
              <a:rPr lang="fr-FR" dirty="0" smtClean="0"/>
              <a:t>Amendement « contre la ratification en l’état » au PE le 7 octobre</a:t>
            </a:r>
          </a:p>
          <a:p>
            <a:r>
              <a:rPr lang="fr-FR" dirty="0" err="1" smtClean="0"/>
              <a:t>Gvt</a:t>
            </a:r>
            <a:r>
              <a:rPr lang="fr-FR" dirty="0" smtClean="0"/>
              <a:t> Français: pas </a:t>
            </a:r>
            <a:r>
              <a:rPr lang="fr-FR" dirty="0" err="1" smtClean="0"/>
              <a:t>ratifiable</a:t>
            </a:r>
            <a:r>
              <a:rPr lang="fr-FR" dirty="0" smtClean="0"/>
              <a:t> « en l’état »</a:t>
            </a:r>
          </a:p>
          <a:p>
            <a:r>
              <a:rPr lang="fr-FR" dirty="0" smtClean="0"/>
              <a:t>Motion au Parlement NL contre</a:t>
            </a:r>
          </a:p>
          <a:p>
            <a:r>
              <a:rPr lang="fr-FR" dirty="0" smtClean="0"/>
              <a:t>Déclaration défavorable de la Ministre Agri Allemande</a:t>
            </a:r>
          </a:p>
          <a:p>
            <a:r>
              <a:rPr lang="fr-FR" dirty="0" smtClean="0"/>
              <a:t>Cependant, les enjeux économiques sont puissants en UE (</a:t>
            </a:r>
            <a:r>
              <a:rPr lang="fr-FR" dirty="0" err="1" smtClean="0"/>
              <a:t>cf</a:t>
            </a:r>
            <a:r>
              <a:rPr lang="fr-FR" dirty="0" smtClean="0"/>
              <a:t> Position Business Europe, Lettre de 7 </a:t>
            </a:r>
            <a:r>
              <a:rPr lang="fr-FR" dirty="0" err="1" smtClean="0"/>
              <a:t>Gvts</a:t>
            </a:r>
            <a:r>
              <a:rPr lang="fr-FR" dirty="0" smtClean="0"/>
              <a:t> à la </a:t>
            </a:r>
            <a:r>
              <a:rPr lang="fr-FR" dirty="0" smtClean="0"/>
              <a:t>CE </a:t>
            </a:r>
            <a:r>
              <a:rPr lang="fr-FR" dirty="0" smtClean="0"/>
              <a:t>pour soutenir le projet d’Accord </a:t>
            </a:r>
            <a:r>
              <a:rPr lang="fr-FR" dirty="0" smtClean="0"/>
              <a:t>…) </a:t>
            </a:r>
            <a:r>
              <a:rPr lang="fr-FR" dirty="0" smtClean="0"/>
              <a:t>et la Commission toujours décidée!</a:t>
            </a:r>
            <a:endParaRPr lang="fr-FR" dirty="0"/>
          </a:p>
        </p:txBody>
      </p:sp>
      <p:sp>
        <p:nvSpPr>
          <p:cNvPr id="4" name="Espace réservé du numéro de diapositive 3"/>
          <p:cNvSpPr>
            <a:spLocks noGrp="1"/>
          </p:cNvSpPr>
          <p:nvPr>
            <p:ph type="sldNum" sz="quarter" idx="11"/>
          </p:nvPr>
        </p:nvSpPr>
        <p:spPr/>
        <p:txBody>
          <a:bodyPr/>
          <a:lstStyle/>
          <a:p>
            <a:fld id="{8D5C560D-96BA-4AE8-8341-3ABDE1B94D8A}" type="slidenum">
              <a:rPr lang="fr-FR" smtClean="0"/>
              <a:pPr/>
              <a:t>40</a:t>
            </a:fld>
            <a:endParaRPr lang="fr-FR" dirty="0"/>
          </a:p>
        </p:txBody>
      </p:sp>
    </p:spTree>
    <p:extLst>
      <p:ext uri="{BB962C8B-B14F-4D97-AF65-F5344CB8AC3E}">
        <p14:creationId xmlns:p14="http://schemas.microsoft.com/office/powerpoint/2010/main" val="3480457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2" name="Rectangle 20">
            <a:extLst>
              <a:ext uri="{FF2B5EF4-FFF2-40B4-BE49-F238E27FC236}">
                <a16:creationId xmlns:a16="http://schemas.microsoft.com/office/drawing/2014/main" xmlns="" id="{827B839B-9ADE-406B-8590-F1CAEDED45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47192"/>
            <a:ext cx="7557785" cy="42523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Titre 1">
            <a:extLst>
              <a:ext uri="{FF2B5EF4-FFF2-40B4-BE49-F238E27FC236}">
                <a16:creationId xmlns:a16="http://schemas.microsoft.com/office/drawing/2014/main" xmlns="" id="{B70F9B8C-46ED-7D41-BBA2-BEDA595C9E49}"/>
              </a:ext>
            </a:extLst>
          </p:cNvPr>
          <p:cNvSpPr>
            <a:spLocks noGrp="1"/>
          </p:cNvSpPr>
          <p:nvPr>
            <p:ph type="title"/>
          </p:nvPr>
        </p:nvSpPr>
        <p:spPr>
          <a:xfrm>
            <a:off x="594323" y="1043476"/>
            <a:ext cx="6364647" cy="751566"/>
          </a:xfrm>
        </p:spPr>
        <p:txBody>
          <a:bodyPr>
            <a:normAutofit/>
          </a:bodyPr>
          <a:lstStyle/>
          <a:p>
            <a:r>
              <a:rPr lang="fr-FR" sz="2480">
                <a:solidFill>
                  <a:srgbClr val="FFFFFF"/>
                </a:solidFill>
              </a:rPr>
              <a:t>Le mandat</a:t>
            </a:r>
          </a:p>
        </p:txBody>
      </p:sp>
      <p:sp>
        <p:nvSpPr>
          <p:cNvPr id="3" name="Espace réservé du contenu 2">
            <a:extLst>
              <a:ext uri="{FF2B5EF4-FFF2-40B4-BE49-F238E27FC236}">
                <a16:creationId xmlns:a16="http://schemas.microsoft.com/office/drawing/2014/main" xmlns="" id="{9BE82DDE-8AF5-B040-9ED2-9B7D48138B9D}"/>
              </a:ext>
            </a:extLst>
          </p:cNvPr>
          <p:cNvSpPr>
            <a:spLocks noGrp="1"/>
          </p:cNvSpPr>
          <p:nvPr>
            <p:ph idx="1"/>
          </p:nvPr>
        </p:nvSpPr>
        <p:spPr>
          <a:xfrm>
            <a:off x="294572" y="1287502"/>
            <a:ext cx="6573509" cy="3906184"/>
          </a:xfrm>
        </p:spPr>
        <p:txBody>
          <a:bodyPr anchor="ctr">
            <a:normAutofit/>
          </a:bodyPr>
          <a:lstStyle/>
          <a:p>
            <a:pPr>
              <a:buFont typeface="Police système Courant"/>
              <a:buChar char="-"/>
            </a:pPr>
            <a:r>
              <a:rPr lang="fr-FR" sz="1600" dirty="0"/>
              <a:t>Analyser l’ensemble des dispositions du projet d’accord pouvant avoir un </a:t>
            </a:r>
            <a:r>
              <a:rPr lang="fr-FR" sz="1600" b="1" dirty="0"/>
              <a:t>impact sur le développement durable </a:t>
            </a:r>
            <a:r>
              <a:rPr lang="fr-FR" sz="1600" dirty="0"/>
              <a:t>(dans ses dimensions économique, climatique, environnementale et sociale) </a:t>
            </a:r>
          </a:p>
          <a:p>
            <a:pPr>
              <a:buFont typeface="Police système Courant"/>
              <a:buChar char="-"/>
            </a:pPr>
            <a:r>
              <a:rPr lang="fr-FR" sz="1600" dirty="0"/>
              <a:t>Évaluer les </a:t>
            </a:r>
            <a:r>
              <a:rPr lang="fr-FR" sz="1600" b="1" dirty="0"/>
              <a:t>effets du projet d’accord sur les émissions de gaz à effet de serre et la déforestation, la biodiversité</a:t>
            </a:r>
            <a:r>
              <a:rPr lang="fr-FR" sz="1600" dirty="0"/>
              <a:t>, la diffusion des technologies propres et la </a:t>
            </a:r>
            <a:r>
              <a:rPr lang="fr-FR" sz="1600" b="1" dirty="0"/>
              <a:t>transition écologique des modes de production</a:t>
            </a:r>
          </a:p>
          <a:p>
            <a:pPr>
              <a:buFont typeface="Police système Courant"/>
              <a:buChar char="-"/>
            </a:pPr>
            <a:r>
              <a:rPr lang="fr-FR" sz="1600" dirty="0"/>
              <a:t>Évaluer les conséquences du projet d’accord sur la </a:t>
            </a:r>
            <a:r>
              <a:rPr lang="fr-FR" sz="1600" b="1" dirty="0"/>
              <a:t>capacité des États et de l’UE à réguler dans le domaine du développement durable et de la santé des consommateurs, et à appliquer ses standards environnementaux et sanitaires</a:t>
            </a:r>
            <a:r>
              <a:rPr lang="fr-FR" sz="1600" dirty="0"/>
              <a:t> sur les produits consommés sur le marché européen</a:t>
            </a:r>
          </a:p>
          <a:p>
            <a:pPr>
              <a:buFont typeface="Police système Courant"/>
              <a:buChar char="-"/>
            </a:pPr>
            <a:r>
              <a:rPr lang="fr-FR" sz="1600" b="1" dirty="0"/>
              <a:t>Formuler des recommandations </a:t>
            </a:r>
            <a:r>
              <a:rPr lang="fr-FR" sz="1600" dirty="0"/>
              <a:t>pour répondre aux risques identifiés et pour renforcer la contribution de la politique commerciale au développement durable </a:t>
            </a:r>
          </a:p>
          <a:p>
            <a:pPr>
              <a:buFont typeface="Police système Courant"/>
              <a:buChar char="-"/>
            </a:pPr>
            <a:r>
              <a:rPr lang="fr-FR" sz="1600" b="1" dirty="0"/>
              <a:t>Commission indépendante</a:t>
            </a:r>
            <a:r>
              <a:rPr lang="fr-FR" sz="1600" dirty="0"/>
              <a:t>, rapport public destiné à alimenter le débat public</a:t>
            </a:r>
          </a:p>
          <a:p>
            <a:endParaRPr lang="fr-FR" sz="1054" dirty="0"/>
          </a:p>
        </p:txBody>
      </p:sp>
      <p:pic>
        <p:nvPicPr>
          <p:cNvPr id="4" name="Image 3"/>
          <p:cNvPicPr>
            <a:picLocks noChangeAspect="1"/>
          </p:cNvPicPr>
          <p:nvPr/>
        </p:nvPicPr>
        <p:blipFill>
          <a:blip r:embed="rId2"/>
          <a:stretch>
            <a:fillRect/>
          </a:stretch>
        </p:blipFill>
        <p:spPr>
          <a:xfrm>
            <a:off x="396121" y="268548"/>
            <a:ext cx="6761050" cy="957155"/>
          </a:xfrm>
          <a:prstGeom prst="rect">
            <a:avLst/>
          </a:prstGeom>
        </p:spPr>
      </p:pic>
      <p:sp>
        <p:nvSpPr>
          <p:cNvPr id="5" name="ZoneTexte 4"/>
          <p:cNvSpPr txBox="1"/>
          <p:nvPr/>
        </p:nvSpPr>
        <p:spPr>
          <a:xfrm>
            <a:off x="1856729" y="547192"/>
            <a:ext cx="3839834" cy="461665"/>
          </a:xfrm>
          <a:prstGeom prst="rect">
            <a:avLst/>
          </a:prstGeom>
          <a:noFill/>
        </p:spPr>
        <p:txBody>
          <a:bodyPr wrap="none" rtlCol="0">
            <a:spAutoFit/>
          </a:bodyPr>
          <a:lstStyle/>
          <a:p>
            <a:r>
              <a:rPr lang="fr-FR" sz="2400" b="1" dirty="0" smtClean="0"/>
              <a:t>Le mandat de la Commission</a:t>
            </a:r>
            <a:endParaRPr lang="fr-FR" sz="2400" b="1" dirty="0"/>
          </a:p>
        </p:txBody>
      </p:sp>
    </p:spTree>
    <p:extLst>
      <p:ext uri="{BB962C8B-B14F-4D97-AF65-F5344CB8AC3E}">
        <p14:creationId xmlns:p14="http://schemas.microsoft.com/office/powerpoint/2010/main" val="581353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76EFD3D9-44F0-4267-BCC1-1613E79D82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47192"/>
            <a:ext cx="7557785" cy="42523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Freeform 6">
            <a:extLst>
              <a:ext uri="{FF2B5EF4-FFF2-40B4-BE49-F238E27FC236}">
                <a16:creationId xmlns:a16="http://schemas.microsoft.com/office/drawing/2014/main" xmlns="" id="{A779A851-95D6-41AF-937A-B0E4B7F6FA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568357" y="1105743"/>
            <a:ext cx="471003" cy="354109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56698" tIns="28349" rIns="56698" bIns="28349" numCol="1" anchor="t" anchorCtr="0" compatLnSpc="1">
            <a:prstTxWarp prst="textNoShape">
              <a:avLst/>
            </a:prstTxWarp>
          </a:bodyPr>
          <a:lstStyle/>
          <a:p>
            <a:endParaRPr lang="en-US" sz="900"/>
          </a:p>
        </p:txBody>
      </p:sp>
      <p:sp>
        <p:nvSpPr>
          <p:cNvPr id="12" name="Freeform 7">
            <a:extLst>
              <a:ext uri="{FF2B5EF4-FFF2-40B4-BE49-F238E27FC236}">
                <a16:creationId xmlns:a16="http://schemas.microsoft.com/office/drawing/2014/main" xmlns="" id="{953FB2E7-B6CB-429C-81EB-D9516D6D5C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569766" y="939787"/>
            <a:ext cx="299271" cy="342356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56698" tIns="28349" rIns="56698" bIns="28349" numCol="1" anchor="t" anchorCtr="0" compatLnSpc="1">
            <a:prstTxWarp prst="textNoShape">
              <a:avLst/>
            </a:prstTxWarp>
          </a:bodyPr>
          <a:lstStyle/>
          <a:p>
            <a:endParaRPr lang="en-US" sz="900"/>
          </a:p>
        </p:txBody>
      </p:sp>
      <p:sp>
        <p:nvSpPr>
          <p:cNvPr id="14" name="Freeform: Shape 13">
            <a:extLst>
              <a:ext uri="{FF2B5EF4-FFF2-40B4-BE49-F238E27FC236}">
                <a16:creationId xmlns:a16="http://schemas.microsoft.com/office/drawing/2014/main" xmlns="" id="{2EC40DB1-B719-4A13-9A4D-0966B4B278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3497" y="941993"/>
            <a:ext cx="2480247" cy="326010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sp>
        <p:nvSpPr>
          <p:cNvPr id="2" name="Titre 1">
            <a:extLst>
              <a:ext uri="{FF2B5EF4-FFF2-40B4-BE49-F238E27FC236}">
                <a16:creationId xmlns:a16="http://schemas.microsoft.com/office/drawing/2014/main" xmlns="" id="{4138809E-7B81-564A-B8A8-8308B232A55F}"/>
              </a:ext>
            </a:extLst>
          </p:cNvPr>
          <p:cNvSpPr>
            <a:spLocks noGrp="1"/>
          </p:cNvSpPr>
          <p:nvPr>
            <p:ph type="title"/>
          </p:nvPr>
        </p:nvSpPr>
        <p:spPr>
          <a:xfrm>
            <a:off x="579669" y="1156251"/>
            <a:ext cx="2100996" cy="2828039"/>
          </a:xfrm>
        </p:spPr>
        <p:txBody>
          <a:bodyPr>
            <a:normAutofit/>
          </a:bodyPr>
          <a:lstStyle/>
          <a:p>
            <a:r>
              <a:rPr lang="fr-FR" sz="2480">
                <a:solidFill>
                  <a:srgbClr val="FFFFFF"/>
                </a:solidFill>
              </a:rPr>
              <a:t>La Commission</a:t>
            </a:r>
          </a:p>
        </p:txBody>
      </p:sp>
      <p:sp>
        <p:nvSpPr>
          <p:cNvPr id="16" name="Rectangle 8">
            <a:extLst>
              <a:ext uri="{FF2B5EF4-FFF2-40B4-BE49-F238E27FC236}">
                <a16:creationId xmlns:a16="http://schemas.microsoft.com/office/drawing/2014/main" xmlns="" id="{82211336-CFF3-412D-868A-6679C1004C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039360" y="1385689"/>
            <a:ext cx="4126817" cy="3256294"/>
          </a:xfrm>
          <a:prstGeom prst="rect">
            <a:avLst/>
          </a:prstGeom>
          <a:solidFill>
            <a:schemeClr val="accent1"/>
          </a:solidFill>
          <a:ln>
            <a:noFill/>
          </a:ln>
        </p:spPr>
        <p:txBody>
          <a:bodyPr vert="horz" wrap="square" lIns="56698" tIns="28349" rIns="56698" bIns="28349" numCol="1" anchor="t" anchorCtr="0" compatLnSpc="1">
            <a:prstTxWarp prst="textNoShape">
              <a:avLst/>
            </a:prstTxWarp>
          </a:bodyPr>
          <a:lstStyle/>
          <a:p>
            <a:endParaRPr lang="en-US" sz="900"/>
          </a:p>
        </p:txBody>
      </p:sp>
      <p:sp>
        <p:nvSpPr>
          <p:cNvPr id="3" name="Espace réservé du contenu 2">
            <a:extLst>
              <a:ext uri="{FF2B5EF4-FFF2-40B4-BE49-F238E27FC236}">
                <a16:creationId xmlns:a16="http://schemas.microsoft.com/office/drawing/2014/main" xmlns="" id="{A0207796-43AE-0343-A730-483F50896F6C}"/>
              </a:ext>
            </a:extLst>
          </p:cNvPr>
          <p:cNvSpPr>
            <a:spLocks noGrp="1"/>
          </p:cNvSpPr>
          <p:nvPr>
            <p:ph idx="1"/>
          </p:nvPr>
        </p:nvSpPr>
        <p:spPr>
          <a:xfrm>
            <a:off x="3237826" y="1613444"/>
            <a:ext cx="3928351" cy="2687696"/>
          </a:xfrm>
        </p:spPr>
        <p:txBody>
          <a:bodyPr anchor="ctr">
            <a:noAutofit/>
          </a:bodyPr>
          <a:lstStyle/>
          <a:p>
            <a:pPr marL="0" indent="0">
              <a:buNone/>
            </a:pPr>
            <a:r>
              <a:rPr lang="fr-FR" sz="1200" b="1" dirty="0">
                <a:solidFill>
                  <a:srgbClr val="FEFFFF"/>
                </a:solidFill>
              </a:rPr>
              <a:t>Stefan Ambec</a:t>
            </a:r>
            <a:r>
              <a:rPr lang="fr-FR" sz="1200" dirty="0">
                <a:solidFill>
                  <a:srgbClr val="FEFFFF"/>
                </a:solidFill>
              </a:rPr>
              <a:t> (économie de l’environnement, climat, Président)</a:t>
            </a:r>
          </a:p>
          <a:p>
            <a:pPr marL="0" indent="0">
              <a:buNone/>
            </a:pPr>
            <a:r>
              <a:rPr lang="fr-FR" sz="1200" b="1" dirty="0">
                <a:solidFill>
                  <a:srgbClr val="FEFFFF"/>
                </a:solidFill>
              </a:rPr>
              <a:t>Jean-Luc </a:t>
            </a:r>
            <a:r>
              <a:rPr lang="fr-FR" sz="1200" b="1" dirty="0" err="1">
                <a:solidFill>
                  <a:srgbClr val="FEFFFF"/>
                </a:solidFill>
              </a:rPr>
              <a:t>Angot</a:t>
            </a:r>
            <a:r>
              <a:rPr lang="fr-FR" sz="1200" b="1" dirty="0">
                <a:solidFill>
                  <a:srgbClr val="FEFFFF"/>
                </a:solidFill>
              </a:rPr>
              <a:t> </a:t>
            </a:r>
            <a:r>
              <a:rPr lang="fr-FR" sz="1200" dirty="0">
                <a:solidFill>
                  <a:srgbClr val="FEFFFF"/>
                </a:solidFill>
              </a:rPr>
              <a:t>(vétérinaire, aspects sanitaires et phytosanitaires)</a:t>
            </a:r>
          </a:p>
          <a:p>
            <a:pPr marL="0" indent="0">
              <a:buNone/>
            </a:pPr>
            <a:r>
              <a:rPr lang="fr-FR" sz="1200" b="1" dirty="0">
                <a:solidFill>
                  <a:srgbClr val="FEFFFF"/>
                </a:solidFill>
              </a:rPr>
              <a:t>Philippe Chotteau </a:t>
            </a:r>
            <a:r>
              <a:rPr lang="fr-FR" sz="1200" dirty="0">
                <a:solidFill>
                  <a:srgbClr val="FEFFFF"/>
                </a:solidFill>
              </a:rPr>
              <a:t>(économie agricole, élevage)</a:t>
            </a:r>
          </a:p>
          <a:p>
            <a:pPr marL="0" indent="0">
              <a:buNone/>
            </a:pPr>
            <a:r>
              <a:rPr lang="fr-FR" sz="1200" b="1" dirty="0">
                <a:solidFill>
                  <a:srgbClr val="FEFFFF"/>
                </a:solidFill>
              </a:rPr>
              <a:t>Olivier </a:t>
            </a:r>
            <a:r>
              <a:rPr lang="fr-FR" sz="1200" b="1" dirty="0" err="1">
                <a:solidFill>
                  <a:srgbClr val="FEFFFF"/>
                </a:solidFill>
              </a:rPr>
              <a:t>Dabène</a:t>
            </a:r>
            <a:r>
              <a:rPr lang="fr-FR" sz="1200" b="1" dirty="0">
                <a:solidFill>
                  <a:srgbClr val="FEFFFF"/>
                </a:solidFill>
              </a:rPr>
              <a:t> </a:t>
            </a:r>
            <a:r>
              <a:rPr lang="fr-FR" sz="1200" dirty="0">
                <a:solidFill>
                  <a:srgbClr val="FEFFFF"/>
                </a:solidFill>
              </a:rPr>
              <a:t>(sciences politiques, géopolitique)</a:t>
            </a:r>
          </a:p>
          <a:p>
            <a:pPr marL="0" indent="0">
              <a:buNone/>
            </a:pPr>
            <a:r>
              <a:rPr lang="fr-FR" sz="1200" b="1" dirty="0">
                <a:solidFill>
                  <a:srgbClr val="FEFFFF"/>
                </a:solidFill>
              </a:rPr>
              <a:t>Hervé Guyomard </a:t>
            </a:r>
            <a:r>
              <a:rPr lang="fr-FR" sz="1200" dirty="0">
                <a:solidFill>
                  <a:srgbClr val="FEFFFF"/>
                </a:solidFill>
              </a:rPr>
              <a:t>(économie agricole, agriculture)</a:t>
            </a:r>
          </a:p>
          <a:p>
            <a:pPr marL="0" indent="0">
              <a:buNone/>
            </a:pPr>
            <a:r>
              <a:rPr lang="fr-FR" sz="1200" b="1" dirty="0">
                <a:solidFill>
                  <a:srgbClr val="FEFFFF"/>
                </a:solidFill>
              </a:rPr>
              <a:t>Sébastien Jean </a:t>
            </a:r>
            <a:r>
              <a:rPr lang="fr-FR" sz="1200" dirty="0">
                <a:solidFill>
                  <a:srgbClr val="FEFFFF"/>
                </a:solidFill>
              </a:rPr>
              <a:t>(économie internationale, industrie &amp; services)</a:t>
            </a:r>
          </a:p>
          <a:p>
            <a:pPr marL="0" indent="0">
              <a:buNone/>
            </a:pPr>
            <a:r>
              <a:rPr lang="fr-FR" sz="1200" b="1" dirty="0">
                <a:solidFill>
                  <a:srgbClr val="FEFFFF"/>
                </a:solidFill>
              </a:rPr>
              <a:t>Yann Laurans </a:t>
            </a:r>
            <a:r>
              <a:rPr lang="fr-FR" sz="1200" dirty="0">
                <a:solidFill>
                  <a:srgbClr val="FEFFFF"/>
                </a:solidFill>
              </a:rPr>
              <a:t>(économie de l’environnement, biodiversité)</a:t>
            </a:r>
          </a:p>
          <a:p>
            <a:pPr marL="0" indent="0">
              <a:buNone/>
            </a:pPr>
            <a:r>
              <a:rPr lang="fr-FR" sz="1200" b="1" dirty="0">
                <a:solidFill>
                  <a:srgbClr val="FEFFFF"/>
                </a:solidFill>
              </a:rPr>
              <a:t>Yves Nouvel </a:t>
            </a:r>
            <a:r>
              <a:rPr lang="fr-FR" sz="1200" dirty="0">
                <a:solidFill>
                  <a:srgbClr val="FEFFFF"/>
                </a:solidFill>
              </a:rPr>
              <a:t>(droit international, aspects juridiques)</a:t>
            </a:r>
          </a:p>
          <a:p>
            <a:pPr marL="0" indent="0">
              <a:buNone/>
            </a:pPr>
            <a:r>
              <a:rPr lang="fr-FR" sz="1200" b="1" dirty="0">
                <a:solidFill>
                  <a:srgbClr val="FEFFFF"/>
                </a:solidFill>
              </a:rPr>
              <a:t>Hélène Ollivier </a:t>
            </a:r>
            <a:r>
              <a:rPr lang="fr-FR" sz="1200" dirty="0">
                <a:solidFill>
                  <a:srgbClr val="FEFFFF"/>
                </a:solidFill>
              </a:rPr>
              <a:t>(économie internationale et de l’environnement, biodiversité &amp; climat)</a:t>
            </a:r>
          </a:p>
        </p:txBody>
      </p:sp>
    </p:spTree>
    <p:extLst>
      <p:ext uri="{BB962C8B-B14F-4D97-AF65-F5344CB8AC3E}">
        <p14:creationId xmlns:p14="http://schemas.microsoft.com/office/powerpoint/2010/main" val="1439213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F616572-F439-E14B-99C7-0BEFA64EAE8B}"/>
              </a:ext>
            </a:extLst>
          </p:cNvPr>
          <p:cNvSpPr>
            <a:spLocks noGrp="1"/>
          </p:cNvSpPr>
          <p:nvPr>
            <p:ph type="title"/>
          </p:nvPr>
        </p:nvSpPr>
        <p:spPr>
          <a:xfrm>
            <a:off x="245896" y="746027"/>
            <a:ext cx="7073236" cy="821918"/>
          </a:xfrm>
        </p:spPr>
        <p:txBody>
          <a:bodyPr>
            <a:normAutofit/>
          </a:bodyPr>
          <a:lstStyle/>
          <a:p>
            <a:r>
              <a:rPr lang="fr-FR" sz="3349" b="1" dirty="0"/>
              <a:t>Les travaux</a:t>
            </a:r>
          </a:p>
        </p:txBody>
      </p:sp>
      <p:graphicFrame>
        <p:nvGraphicFramePr>
          <p:cNvPr id="5" name="Espace réservé du contenu 2">
            <a:extLst>
              <a:ext uri="{FF2B5EF4-FFF2-40B4-BE49-F238E27FC236}">
                <a16:creationId xmlns:a16="http://schemas.microsoft.com/office/drawing/2014/main" xmlns="" id="{AE137632-8D1A-4A76-8EB7-4398A38DF0BC}"/>
              </a:ext>
            </a:extLst>
          </p:cNvPr>
          <p:cNvGraphicFramePr>
            <a:graphicFrameLocks noGrp="1"/>
          </p:cNvGraphicFramePr>
          <p:nvPr>
            <p:ph idx="1"/>
            <p:extLst>
              <p:ext uri="{D42A27DB-BD31-4B8C-83A1-F6EECF244321}">
                <p14:modId xmlns:p14="http://schemas.microsoft.com/office/powerpoint/2010/main" val="2423326302"/>
              </p:ext>
            </p:extLst>
          </p:nvPr>
        </p:nvGraphicFramePr>
        <p:xfrm>
          <a:off x="245896" y="1679174"/>
          <a:ext cx="7073236" cy="2698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0763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FFB9385-38D3-294B-AE14-B4F1BF5366E9}"/>
              </a:ext>
            </a:extLst>
          </p:cNvPr>
          <p:cNvSpPr>
            <a:spLocks noGrp="1"/>
          </p:cNvSpPr>
          <p:nvPr>
            <p:ph type="title"/>
          </p:nvPr>
        </p:nvSpPr>
        <p:spPr>
          <a:xfrm>
            <a:off x="1025171" y="773982"/>
            <a:ext cx="5808154" cy="737068"/>
          </a:xfrm>
        </p:spPr>
        <p:txBody>
          <a:bodyPr>
            <a:normAutofit/>
          </a:bodyPr>
          <a:lstStyle/>
          <a:p>
            <a:r>
              <a:rPr lang="fr-FR"/>
              <a:t>Plan du rapport</a:t>
            </a:r>
          </a:p>
        </p:txBody>
      </p:sp>
      <p:sp>
        <p:nvSpPr>
          <p:cNvPr id="8" name="Freeform: Shape 7">
            <a:extLst>
              <a:ext uri="{FF2B5EF4-FFF2-40B4-BE49-F238E27FC236}">
                <a16:creationId xmlns:a16="http://schemas.microsoft.com/office/drawing/2014/main" xmlns=""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547191"/>
            <a:ext cx="1093833" cy="966173"/>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5">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sp>
        <p:nvSpPr>
          <p:cNvPr id="10" name="Freeform: Shape 9">
            <a:extLst>
              <a:ext uri="{FF2B5EF4-FFF2-40B4-BE49-F238E27FC236}">
                <a16:creationId xmlns:a16="http://schemas.microsoft.com/office/drawing/2014/main" xmlns=""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596096"/>
            <a:ext cx="7559674" cy="3203412"/>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sp>
        <p:nvSpPr>
          <p:cNvPr id="12" name="Freeform: Shape 11">
            <a:extLst>
              <a:ext uri="{FF2B5EF4-FFF2-40B4-BE49-F238E27FC236}">
                <a16:creationId xmlns:a16="http://schemas.microsoft.com/office/drawing/2014/main" xmlns=""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596097"/>
            <a:ext cx="602476" cy="1300236"/>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sp>
        <p:nvSpPr>
          <p:cNvPr id="3" name="Espace réservé du contenu 2">
            <a:extLst>
              <a:ext uri="{FF2B5EF4-FFF2-40B4-BE49-F238E27FC236}">
                <a16:creationId xmlns:a16="http://schemas.microsoft.com/office/drawing/2014/main" xmlns="" id="{62BD2D75-B86D-1F42-9445-9F542AD6D0F8}"/>
              </a:ext>
            </a:extLst>
          </p:cNvPr>
          <p:cNvSpPr>
            <a:spLocks noGrp="1"/>
          </p:cNvSpPr>
          <p:nvPr>
            <p:ph idx="1"/>
          </p:nvPr>
        </p:nvSpPr>
        <p:spPr>
          <a:xfrm>
            <a:off x="1025171" y="1896594"/>
            <a:ext cx="5808154" cy="2506032"/>
          </a:xfrm>
        </p:spPr>
        <p:txBody>
          <a:bodyPr anchor="t">
            <a:noAutofit/>
          </a:bodyPr>
          <a:lstStyle/>
          <a:p>
            <a:pPr marL="318948" indent="-318948">
              <a:buFont typeface="+mj-lt"/>
              <a:buAutoNum type="arabicPeriod"/>
            </a:pPr>
            <a:r>
              <a:rPr lang="fr-FR" sz="2000" b="1" dirty="0"/>
              <a:t>Contexte et enjeux politiques et géopolitiques</a:t>
            </a:r>
          </a:p>
          <a:p>
            <a:pPr marL="318948" indent="-318948">
              <a:buFont typeface="+mj-lt"/>
              <a:buAutoNum type="arabicPeriod"/>
            </a:pPr>
            <a:r>
              <a:rPr lang="fr-FR" sz="2000" b="1" dirty="0"/>
              <a:t>Aspects juridiques</a:t>
            </a:r>
          </a:p>
          <a:p>
            <a:pPr marL="318948" indent="-318948">
              <a:buFont typeface="+mj-lt"/>
              <a:buAutoNum type="arabicPeriod"/>
            </a:pPr>
            <a:r>
              <a:rPr lang="fr-FR" sz="2000" b="1" dirty="0"/>
              <a:t>Industrie, services et évaluation économique</a:t>
            </a:r>
          </a:p>
          <a:p>
            <a:pPr marL="318948" indent="-318948">
              <a:buFont typeface="+mj-lt"/>
              <a:buAutoNum type="arabicPeriod"/>
            </a:pPr>
            <a:r>
              <a:rPr lang="fr-FR" sz="2000" b="1" dirty="0"/>
              <a:t>Agriculture</a:t>
            </a:r>
          </a:p>
          <a:p>
            <a:pPr marL="318948" indent="-318948">
              <a:buFont typeface="+mj-lt"/>
              <a:buAutoNum type="arabicPeriod"/>
            </a:pPr>
            <a:r>
              <a:rPr lang="fr-FR" sz="2000" b="1" dirty="0"/>
              <a:t>Enjeux sanitaires et phytosanitaires</a:t>
            </a:r>
          </a:p>
          <a:p>
            <a:pPr marL="318948" indent="-318948">
              <a:buFont typeface="+mj-lt"/>
              <a:buAutoNum type="arabicPeriod"/>
            </a:pPr>
            <a:r>
              <a:rPr lang="fr-FR" sz="2000" b="1" dirty="0"/>
              <a:t>Biodiversité</a:t>
            </a:r>
          </a:p>
          <a:p>
            <a:pPr marL="318948" indent="-318948">
              <a:buFont typeface="+mj-lt"/>
              <a:buAutoNum type="arabicPeriod"/>
            </a:pPr>
            <a:r>
              <a:rPr lang="fr-FR" sz="2000" b="1" dirty="0"/>
              <a:t>Enjeux climatiques</a:t>
            </a:r>
          </a:p>
        </p:txBody>
      </p:sp>
    </p:spTree>
    <p:extLst>
      <p:ext uri="{BB962C8B-B14F-4D97-AF65-F5344CB8AC3E}">
        <p14:creationId xmlns:p14="http://schemas.microsoft.com/office/powerpoint/2010/main" val="2187435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Intérêts « offensifs » UE</a:t>
            </a:r>
            <a:endParaRPr lang="fr-FR" dirty="0"/>
          </a:p>
        </p:txBody>
      </p:sp>
      <p:sp>
        <p:nvSpPr>
          <p:cNvPr id="3" name="Espace réservé du contenu 2"/>
          <p:cNvSpPr>
            <a:spLocks noGrp="1"/>
          </p:cNvSpPr>
          <p:nvPr>
            <p:ph sz="quarter" idx="10"/>
          </p:nvPr>
        </p:nvSpPr>
        <p:spPr>
          <a:xfrm>
            <a:off x="100014" y="1160683"/>
            <a:ext cx="7370558" cy="3252787"/>
          </a:xfrm>
        </p:spPr>
        <p:txBody>
          <a:bodyPr>
            <a:normAutofit fontScale="92500" lnSpcReduction="10000"/>
          </a:bodyPr>
          <a:lstStyle/>
          <a:p>
            <a:r>
              <a:rPr lang="fr-FR" dirty="0" smtClean="0"/>
              <a:t>Machines, autos, pharmacie, chimie organique, cosmétiques…</a:t>
            </a:r>
          </a:p>
          <a:p>
            <a:r>
              <a:rPr lang="fr-FR" dirty="0" smtClean="0"/>
              <a:t>Investissements facilités</a:t>
            </a:r>
          </a:p>
          <a:p>
            <a:r>
              <a:rPr lang="fr-FR" dirty="0" smtClean="0"/>
              <a:t>Accès aux marchés publics plus large, y compris/ pays </a:t>
            </a:r>
            <a:r>
              <a:rPr lang="fr-FR" dirty="0" err="1" smtClean="0"/>
              <a:t>mercosuriens</a:t>
            </a:r>
            <a:r>
              <a:rPr lang="fr-FR" dirty="0" smtClean="0"/>
              <a:t> entre eux… mais </a:t>
            </a:r>
            <a:r>
              <a:rPr lang="fr-FR" dirty="0" err="1" smtClean="0"/>
              <a:t>pb</a:t>
            </a:r>
            <a:r>
              <a:rPr lang="fr-FR" dirty="0" smtClean="0"/>
              <a:t> aux niveaux </a:t>
            </a:r>
            <a:r>
              <a:rPr lang="fr-FR" dirty="0" err="1" smtClean="0"/>
              <a:t>sub</a:t>
            </a:r>
            <a:r>
              <a:rPr lang="fr-FR" dirty="0" smtClean="0"/>
              <a:t>-étatiques</a:t>
            </a:r>
          </a:p>
          <a:p>
            <a:r>
              <a:rPr lang="fr-FR" dirty="0" smtClean="0"/>
              <a:t>Vins &amp; spiritueux</a:t>
            </a:r>
          </a:p>
          <a:p>
            <a:r>
              <a:rPr lang="fr-FR" dirty="0" smtClean="0"/>
              <a:t>IG mieux protégées, mais pas totalement</a:t>
            </a:r>
          </a:p>
          <a:p>
            <a:r>
              <a:rPr lang="fr-FR" dirty="0" smtClean="0"/>
              <a:t>Produits laitiers</a:t>
            </a:r>
          </a:p>
          <a:p>
            <a:endParaRPr lang="fr-FR" dirty="0"/>
          </a:p>
        </p:txBody>
      </p:sp>
      <p:sp>
        <p:nvSpPr>
          <p:cNvPr id="4" name="Espace réservé du numéro de diapositive 3"/>
          <p:cNvSpPr>
            <a:spLocks noGrp="1"/>
          </p:cNvSpPr>
          <p:nvPr>
            <p:ph type="sldNum" sz="quarter" idx="11"/>
          </p:nvPr>
        </p:nvSpPr>
        <p:spPr/>
        <p:txBody>
          <a:bodyPr/>
          <a:lstStyle/>
          <a:p>
            <a:fld id="{8D5C560D-96BA-4AE8-8341-3ABDE1B94D8A}" type="slidenum">
              <a:rPr lang="fr-FR" smtClean="0"/>
              <a:pPr/>
              <a:t>9</a:t>
            </a:fld>
            <a:endParaRPr lang="fr-FR" dirty="0"/>
          </a:p>
        </p:txBody>
      </p:sp>
      <p:pic>
        <p:nvPicPr>
          <p:cNvPr id="5" name="Image 4"/>
          <p:cNvPicPr>
            <a:picLocks noChangeAspect="1"/>
          </p:cNvPicPr>
          <p:nvPr/>
        </p:nvPicPr>
        <p:blipFill>
          <a:blip r:embed="rId2"/>
          <a:stretch>
            <a:fillRect/>
          </a:stretch>
        </p:blipFill>
        <p:spPr>
          <a:xfrm>
            <a:off x="907379" y="4810206"/>
            <a:ext cx="810838" cy="536494"/>
          </a:xfrm>
          <a:prstGeom prst="rect">
            <a:avLst/>
          </a:prstGeom>
        </p:spPr>
      </p:pic>
    </p:spTree>
    <p:extLst>
      <p:ext uri="{BB962C8B-B14F-4D97-AF65-F5344CB8AC3E}">
        <p14:creationId xmlns:p14="http://schemas.microsoft.com/office/powerpoint/2010/main" val="87695919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13432ea0-e24e-47fd-b96e-7d65cbd891c2">IESHARE-29-4064</_dlc_DocId>
    <_dlc_DocIdUrl xmlns="13432ea0-e24e-47fd-b96e-7d65cbd891c2">
      <Url>https://share.idele.fr/DIR/COM/_layouts/15/DocIdRedir.aspx?ID=IESHARE-29-4064</Url>
      <Description>IESHARE-29-4064</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80F2CF015F15C448673ABDFFFAC655C" ma:contentTypeVersion="2" ma:contentTypeDescription="Crée un document." ma:contentTypeScope="" ma:versionID="a293a12d12c47f93f681b1474e6ba3cf">
  <xsd:schema xmlns:xsd="http://www.w3.org/2001/XMLSchema" xmlns:xs="http://www.w3.org/2001/XMLSchema" xmlns:p="http://schemas.microsoft.com/office/2006/metadata/properties" xmlns:ns2="13432ea0-e24e-47fd-b96e-7d65cbd891c2" targetNamespace="http://schemas.microsoft.com/office/2006/metadata/properties" ma:root="true" ma:fieldsID="6c91c50e4ef3c82514f118ebf8388cdf" ns2:_="">
    <xsd:import namespace="13432ea0-e24e-47fd-b96e-7d65cbd891c2"/>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432ea0-e24e-47fd-b96e-7d65cbd891c2"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Conserver l’ID" ma:description="Conserver l’ID lors de l’ajout."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88F6DF6-F654-4057-A197-F8219F08C4F3}">
  <ds:schemaRefs>
    <ds:schemaRef ds:uri="http://schemas.microsoft.com/sharepoint/v3/contenttype/forms"/>
  </ds:schemaRefs>
</ds:datastoreItem>
</file>

<file path=customXml/itemProps2.xml><?xml version="1.0" encoding="utf-8"?>
<ds:datastoreItem xmlns:ds="http://schemas.openxmlformats.org/officeDocument/2006/customXml" ds:itemID="{DA9717D5-D20A-43A7-B8D8-D9B6E342C862}">
  <ds:schemaRefs>
    <ds:schemaRef ds:uri="http://schemas.microsoft.com/office/infopath/2007/PartnerControls"/>
    <ds:schemaRef ds:uri="http://purl.org/dc/terms/"/>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13432ea0-e24e-47fd-b96e-7d65cbd891c2"/>
    <ds:schemaRef ds:uri="http://www.w3.org/XML/1998/namespace"/>
    <ds:schemaRef ds:uri="http://purl.org/dc/dcmitype/"/>
  </ds:schemaRefs>
</ds:datastoreItem>
</file>

<file path=customXml/itemProps3.xml><?xml version="1.0" encoding="utf-8"?>
<ds:datastoreItem xmlns:ds="http://schemas.openxmlformats.org/officeDocument/2006/customXml" ds:itemID="{965D42A4-F0C4-4DD6-8DE5-08C5AA3780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432ea0-e24e-47fd-b96e-7d65cbd891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C24A5E1-A824-4C00-A778-3BCA193754F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16583</TotalTime>
  <Words>1600</Words>
  <Application>Microsoft Office PowerPoint</Application>
  <PresentationFormat>Personnalisé</PresentationFormat>
  <Paragraphs>237</Paragraphs>
  <Slides>40</Slides>
  <Notes>0</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40</vt:i4>
      </vt:variant>
    </vt:vector>
  </HeadingPairs>
  <TitlesOfParts>
    <vt:vector size="53" baseType="lpstr">
      <vt:lpstr>19</vt:lpstr>
      <vt:lpstr>Arial</vt:lpstr>
      <vt:lpstr>Calibri</vt:lpstr>
      <vt:lpstr>Calibri Light</vt:lpstr>
      <vt:lpstr>Courier New</vt:lpstr>
      <vt:lpstr>Leelawadee</vt:lpstr>
      <vt:lpstr>Neo Sans Pro</vt:lpstr>
      <vt:lpstr>Police système Courant</vt:lpstr>
      <vt:lpstr>Segoe UI</vt:lpstr>
      <vt:lpstr>Segoe UI Light</vt:lpstr>
      <vt:lpstr>Wingdings</vt:lpstr>
      <vt:lpstr>Thème Office</vt:lpstr>
      <vt:lpstr>1_Thème Office</vt:lpstr>
      <vt:lpstr>Le projet d’Accord UE-Mercosur et ses impacts prévisibles sur les filières lait et viande bovine</vt:lpstr>
      <vt:lpstr>Accord UE-Mercosur. Pourquoi ?</vt:lpstr>
      <vt:lpstr>Un commerce totalement asymétrique</vt:lpstr>
      <vt:lpstr>GE 1er fournisseur, FR 2ème NL 1er importateur, SP 2ème</vt:lpstr>
      <vt:lpstr>Le mandat</vt:lpstr>
      <vt:lpstr>La Commission</vt:lpstr>
      <vt:lpstr>Les travaux</vt:lpstr>
      <vt:lpstr>Plan du rapport</vt:lpstr>
      <vt:lpstr>Intérêts « offensifs » UE</vt:lpstr>
      <vt:lpstr>Produits laitiers</vt:lpstr>
      <vt:lpstr>Les exportateurs de produits laitiers</vt:lpstr>
      <vt:lpstr>Les exportateurs mercosuriens par produit</vt:lpstr>
      <vt:lpstr>Les exportations mercosuriennes de produits laitiers en valeur</vt:lpstr>
      <vt:lpstr>Les importations brésiliennes de produits laitiers</vt:lpstr>
      <vt:lpstr>Produits laitiers</vt:lpstr>
      <vt:lpstr>Recommandations pour les produits laitiers:</vt:lpstr>
      <vt:lpstr>La protection des IG</vt:lpstr>
      <vt:lpstr>Intérêts défensifs UE, traités par des ouvertures de contingents,  mais 82% des lignes libéralisées</vt:lpstr>
      <vt:lpstr>Viande bovine</vt:lpstr>
      <vt:lpstr>Les importations de l’UE: aux ¾ du Mercosur</vt:lpstr>
      <vt:lpstr>Les importations depuis le Mercosur</vt:lpstr>
      <vt:lpstr>Imports sous contingents &amp; NPF</vt:lpstr>
      <vt:lpstr>Les exportations du Mercosur</vt:lpstr>
      <vt:lpstr>L’UE: un marché d’aloyaux</vt:lpstr>
      <vt:lpstr>Impact prévisible sur les viandes réfrigérées &amp; congelée</vt:lpstr>
      <vt:lpstr>Quel impact pour la viande bovine ?</vt:lpstr>
      <vt:lpstr>Recommandations pour la viande bovine</vt:lpstr>
      <vt:lpstr>Impact sur la déforestation</vt:lpstr>
      <vt:lpstr>Volaille</vt:lpstr>
      <vt:lpstr>Filet de protection ?</vt:lpstr>
      <vt:lpstr>En conclusion, impacts économiques pour les secteurs de l’élevage</vt:lpstr>
      <vt:lpstr>Synthèse</vt:lpstr>
      <vt:lpstr>Impact économique</vt:lpstr>
      <vt:lpstr>Enjeux sanitaires et phytosanitaires</vt:lpstr>
      <vt:lpstr>Biodiversité &amp; climat </vt:lpstr>
      <vt:lpstr>Recommandations  </vt:lpstr>
      <vt:lpstr>Evaluation </vt:lpstr>
      <vt:lpstr>Mise en œuvre</vt:lpstr>
      <vt:lpstr>Améliorations et propositions pour les accords de nouvelle génération</vt:lpstr>
      <vt:lpstr>Et maintenant ?</vt:lpstr>
    </vt:vector>
  </TitlesOfParts>
  <Company>Institut de l'Elevage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Dorchies Helene</dc:creator>
  <cp:lastModifiedBy>Chotteau Philippe</cp:lastModifiedBy>
  <cp:revision>443</cp:revision>
  <cp:lastPrinted>2020-11-02T13:26:41Z</cp:lastPrinted>
  <dcterms:created xsi:type="dcterms:W3CDTF">2015-01-05T14:48:42Z</dcterms:created>
  <dcterms:modified xsi:type="dcterms:W3CDTF">2020-12-15T17:05:57Z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0x010100A80F2CF015F15C448673ABDFFFAC655C</vt:lpwstr>
  </property>
  <property fmtid="{D5CDD505-2E9C-101B-9397-08002B2CF9AE}" pid="3" name="_dlc_DocIdItemGuid">
    <vt:lpwstr>fa2db60d-0fe2-4689-8afe-930a19cac5bf</vt:lpwstr>
  </property>
</Properties>
</file>